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 id="268" r:id="rId14"/>
    <p:sldId id="269" r:id="rId15"/>
    <p:sldId id="270" r:id="rId16"/>
    <p:sldId id="271" r:id="rId17"/>
    <p:sldId id="272" r:id="rId18"/>
    <p:sldId id="273" r:id="rId19"/>
    <p:sldId id="274" r:id="rId20"/>
    <p:sldId id="275" r:id="rId21"/>
    <p:sldId id="299" r:id="rId22"/>
    <p:sldId id="277" r:id="rId23"/>
    <p:sldId id="278" r:id="rId24"/>
    <p:sldId id="279" r:id="rId25"/>
    <p:sldId id="280" r:id="rId26"/>
    <p:sldId id="281" r:id="rId27"/>
    <p:sldId id="282" r:id="rId28"/>
    <p:sldId id="283" r:id="rId29"/>
    <p:sldId id="284" r:id="rId30"/>
    <p:sldId id="305" r:id="rId31"/>
    <p:sldId id="306" r:id="rId32"/>
    <p:sldId id="285" r:id="rId33"/>
    <p:sldId id="286" r:id="rId34"/>
    <p:sldId id="288" r:id="rId35"/>
    <p:sldId id="287" r:id="rId36"/>
    <p:sldId id="289" r:id="rId37"/>
    <p:sldId id="290" r:id="rId38"/>
    <p:sldId id="291" r:id="rId39"/>
    <p:sldId id="292" r:id="rId40"/>
    <p:sldId id="293" r:id="rId41"/>
    <p:sldId id="294" r:id="rId42"/>
    <p:sldId id="295" r:id="rId43"/>
    <p:sldId id="296" r:id="rId44"/>
    <p:sldId id="297"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88" d="100"/>
          <a:sy n="88" d="100"/>
        </p:scale>
        <p:origin x="4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7E1FDD-8A24-4241-89AB-511CC7F0EBE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09191-DAE0-474D-A4FF-7103252369E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24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7E1FDD-8A24-4241-89AB-511CC7F0EBE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54459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7E1FDD-8A24-4241-89AB-511CC7F0EBE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34771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7E1FDD-8A24-4241-89AB-511CC7F0EBE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42589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7E1FDD-8A24-4241-89AB-511CC7F0EBE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009191-DAE0-474D-A4FF-7103252369E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26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7E1FDD-8A24-4241-89AB-511CC7F0EBE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41898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7E1FDD-8A24-4241-89AB-511CC7F0EBEA}"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381864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7E1FDD-8A24-4241-89AB-511CC7F0EBEA}"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417272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7E1FDD-8A24-4241-89AB-511CC7F0EBEA}" type="datetimeFigureOut">
              <a:rPr lang="en-IN" smtClean="0"/>
              <a:t>10-06-2024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407983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7E1FDD-8A24-4241-89AB-511CC7F0EBEA}" type="datetimeFigureOut">
              <a:rPr lang="en-IN" smtClean="0"/>
              <a:t>10-06-2024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009191-DAE0-474D-A4FF-7103252369EC}" type="slidenum">
              <a:rPr lang="en-IN" smtClean="0"/>
              <a:t>‹#›</a:t>
            </a:fld>
            <a:endParaRPr lang="en-IN"/>
          </a:p>
        </p:txBody>
      </p:sp>
    </p:spTree>
    <p:extLst>
      <p:ext uri="{BB962C8B-B14F-4D97-AF65-F5344CB8AC3E}">
        <p14:creationId xmlns:p14="http://schemas.microsoft.com/office/powerpoint/2010/main" val="137033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7E1FDD-8A24-4241-89AB-511CC7F0EBE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009191-DAE0-474D-A4FF-7103252369EC}" type="slidenum">
              <a:rPr lang="en-IN" smtClean="0"/>
              <a:t>‹#›</a:t>
            </a:fld>
            <a:endParaRPr lang="en-IN"/>
          </a:p>
        </p:txBody>
      </p:sp>
    </p:spTree>
    <p:extLst>
      <p:ext uri="{BB962C8B-B14F-4D97-AF65-F5344CB8AC3E}">
        <p14:creationId xmlns:p14="http://schemas.microsoft.com/office/powerpoint/2010/main" val="212749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7E1FDD-8A24-4241-89AB-511CC7F0EBEA}" type="datetimeFigureOut">
              <a:rPr lang="en-IN" smtClean="0"/>
              <a:t>10-06-2024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009191-DAE0-474D-A4FF-7103252369E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285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mc/articles/PMC835665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SRIP TASK-1</a:t>
            </a:r>
            <a:endParaRPr lang="en-IN" dirty="0"/>
          </a:p>
        </p:txBody>
      </p:sp>
      <p:sp>
        <p:nvSpPr>
          <p:cNvPr id="3" name="Subtitle 2"/>
          <p:cNvSpPr>
            <a:spLocks noGrp="1"/>
          </p:cNvSpPr>
          <p:nvPr>
            <p:ph type="subTitle" idx="1"/>
          </p:nvPr>
        </p:nvSpPr>
        <p:spPr/>
        <p:txBody>
          <a:bodyPr>
            <a:normAutofit fontScale="85000" lnSpcReduction="20000"/>
          </a:bodyPr>
          <a:lstStyle/>
          <a:p>
            <a:r>
              <a:rPr lang="en-US" dirty="0" smtClean="0"/>
              <a:t>NEHAA SHRI MS</a:t>
            </a:r>
          </a:p>
          <a:p>
            <a:r>
              <a:rPr lang="en-US" dirty="0" smtClean="0"/>
              <a:t>22BCE1225</a:t>
            </a:r>
          </a:p>
          <a:p>
            <a:r>
              <a:rPr lang="en-US" dirty="0" smtClean="0"/>
              <a:t>(first part of the task)</a:t>
            </a:r>
            <a:endParaRPr lang="en-IN" dirty="0"/>
          </a:p>
        </p:txBody>
      </p:sp>
    </p:spTree>
    <p:extLst>
      <p:ext uri="{BB962C8B-B14F-4D97-AF65-F5344CB8AC3E}">
        <p14:creationId xmlns:p14="http://schemas.microsoft.com/office/powerpoint/2010/main" val="104897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USED</a:t>
            </a:r>
            <a:endParaRPr lang="en-IN" dirty="0"/>
          </a:p>
        </p:txBody>
      </p:sp>
      <p:pic>
        <p:nvPicPr>
          <p:cNvPr id="4" name="Content Placeholder 3"/>
          <p:cNvPicPr>
            <a:picLocks noGrp="1" noChangeAspect="1"/>
          </p:cNvPicPr>
          <p:nvPr>
            <p:ph idx="1"/>
          </p:nvPr>
        </p:nvPicPr>
        <p:blipFill>
          <a:blip r:embed="rId2"/>
          <a:stretch>
            <a:fillRect/>
          </a:stretch>
        </p:blipFill>
        <p:spPr>
          <a:xfrm>
            <a:off x="3342470" y="1846263"/>
            <a:ext cx="5567385" cy="4022725"/>
          </a:xfrm>
          <a:prstGeom prst="rect">
            <a:avLst/>
          </a:prstGeom>
        </p:spPr>
      </p:pic>
    </p:spTree>
    <p:extLst>
      <p:ext uri="{BB962C8B-B14F-4D97-AF65-F5344CB8AC3E}">
        <p14:creationId xmlns:p14="http://schemas.microsoft.com/office/powerpoint/2010/main" val="104683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approach</a:t>
            </a:r>
            <a:endParaRPr lang="en-IN" dirty="0"/>
          </a:p>
        </p:txBody>
      </p:sp>
      <p:sp>
        <p:nvSpPr>
          <p:cNvPr id="3" name="Content Placeholder 2"/>
          <p:cNvSpPr>
            <a:spLocks noGrp="1"/>
          </p:cNvSpPr>
          <p:nvPr>
            <p:ph idx="1"/>
          </p:nvPr>
        </p:nvSpPr>
        <p:spPr/>
        <p:txBody>
          <a:bodyPr/>
          <a:lstStyle/>
          <a:p>
            <a:r>
              <a:rPr lang="en-US" dirty="0" smtClean="0"/>
              <a:t>I decided to study both the word embedding algorithms provided by Word2Vec and explored CNN-GRU approach for classifying questions.</a:t>
            </a:r>
            <a:endParaRPr lang="en-IN" dirty="0"/>
          </a:p>
        </p:txBody>
      </p:sp>
    </p:spTree>
    <p:extLst>
      <p:ext uri="{BB962C8B-B14F-4D97-AF65-F5344CB8AC3E}">
        <p14:creationId xmlns:p14="http://schemas.microsoft.com/office/powerpoint/2010/main" val="385473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dataset</a:t>
            </a:r>
            <a:endParaRPr lang="en-IN" dirty="0"/>
          </a:p>
        </p:txBody>
      </p:sp>
      <p:sp>
        <p:nvSpPr>
          <p:cNvPr id="3" name="Content Placeholder 2"/>
          <p:cNvSpPr>
            <a:spLocks noGrp="1"/>
          </p:cNvSpPr>
          <p:nvPr>
            <p:ph idx="1"/>
          </p:nvPr>
        </p:nvSpPr>
        <p:spPr/>
        <p:txBody>
          <a:bodyPr/>
          <a:lstStyle/>
          <a:p>
            <a:r>
              <a:rPr lang="en-US" dirty="0" smtClean="0"/>
              <a:t>I curated a new datasets from these datasets</a:t>
            </a:r>
          </a:p>
          <a:p>
            <a:pPr lvl="4">
              <a:buFont typeface="Wingdings" panose="05000000000000000000" pitchFamily="2" charset="2"/>
              <a:buChar char="q"/>
            </a:pPr>
            <a:r>
              <a:rPr lang="en-US" dirty="0" smtClean="0"/>
              <a:t>      UIUC dataset</a:t>
            </a:r>
          </a:p>
          <a:p>
            <a:pPr lvl="4">
              <a:buFont typeface="Wingdings" panose="05000000000000000000" pitchFamily="2" charset="2"/>
              <a:buChar char="q"/>
            </a:pPr>
            <a:r>
              <a:rPr lang="en-US" dirty="0" smtClean="0"/>
              <a:t>     https://huggingface.co/datasets/launch/open_question_type   </a:t>
            </a:r>
          </a:p>
          <a:p>
            <a:pPr lvl="4">
              <a:buFont typeface="Wingdings" panose="05000000000000000000" pitchFamily="2" charset="2"/>
              <a:buChar char="q"/>
            </a:pPr>
            <a:r>
              <a:rPr lang="en-US" dirty="0" smtClean="0"/>
              <a:t>      https://github.com/amazon-science/mintaka           </a:t>
            </a:r>
          </a:p>
        </p:txBody>
      </p:sp>
    </p:spTree>
    <p:extLst>
      <p:ext uri="{BB962C8B-B14F-4D97-AF65-F5344CB8AC3E}">
        <p14:creationId xmlns:p14="http://schemas.microsoft.com/office/powerpoint/2010/main" val="389333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DATASET</a:t>
            </a:r>
            <a:endParaRPr lang="en-IN" dirty="0"/>
          </a:p>
        </p:txBody>
      </p:sp>
      <p:sp>
        <p:nvSpPr>
          <p:cNvPr id="3" name="Content Placeholder 2"/>
          <p:cNvSpPr>
            <a:spLocks noGrp="1"/>
          </p:cNvSpPr>
          <p:nvPr>
            <p:ph idx="1"/>
          </p:nvPr>
        </p:nvSpPr>
        <p:spPr/>
        <p:txBody>
          <a:bodyPr/>
          <a:lstStyle/>
          <a:p>
            <a:r>
              <a:rPr lang="en-US" dirty="0" smtClean="0"/>
              <a:t>Total number of questions:450(including open and close)</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917103" y="2865900"/>
            <a:ext cx="6125430" cy="2467319"/>
          </a:xfrm>
          <a:prstGeom prst="rect">
            <a:avLst/>
          </a:prstGeom>
        </p:spPr>
      </p:pic>
      <p:pic>
        <p:nvPicPr>
          <p:cNvPr id="5" name="Picture 4"/>
          <p:cNvPicPr>
            <a:picLocks noChangeAspect="1"/>
          </p:cNvPicPr>
          <p:nvPr/>
        </p:nvPicPr>
        <p:blipFill>
          <a:blip r:embed="rId3"/>
          <a:stretch>
            <a:fillRect/>
          </a:stretch>
        </p:blipFill>
        <p:spPr>
          <a:xfrm>
            <a:off x="6871228" y="2808688"/>
            <a:ext cx="5198851" cy="2581742"/>
          </a:xfrm>
          <a:prstGeom prst="rect">
            <a:avLst/>
          </a:prstGeom>
        </p:spPr>
      </p:pic>
    </p:spTree>
    <p:extLst>
      <p:ext uri="{BB962C8B-B14F-4D97-AF65-F5344CB8AC3E}">
        <p14:creationId xmlns:p14="http://schemas.microsoft.com/office/powerpoint/2010/main" val="180885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IN" dirty="0"/>
          </a:p>
        </p:txBody>
      </p:sp>
      <p:sp>
        <p:nvSpPr>
          <p:cNvPr id="3" name="Content Placeholder 2"/>
          <p:cNvSpPr>
            <a:spLocks noGrp="1"/>
          </p:cNvSpPr>
          <p:nvPr>
            <p:ph idx="1"/>
          </p:nvPr>
        </p:nvSpPr>
        <p:spPr/>
        <p:txBody>
          <a:bodyPr/>
          <a:lstStyle/>
          <a:p>
            <a:r>
              <a:rPr lang="en-US" dirty="0" smtClean="0"/>
              <a:t>I used NLTK library and regex library for the following to make efficient use of computational resources for the task:-</a:t>
            </a:r>
          </a:p>
          <a:p>
            <a:pPr lvl="5">
              <a:buFont typeface="Wingdings" panose="05000000000000000000" pitchFamily="2" charset="2"/>
              <a:buChar char="q"/>
            </a:pPr>
            <a:r>
              <a:rPr lang="en-US" dirty="0" smtClean="0"/>
              <a:t>Removing </a:t>
            </a:r>
            <a:r>
              <a:rPr lang="en-US" dirty="0" err="1" smtClean="0"/>
              <a:t>stopwords</a:t>
            </a:r>
            <a:r>
              <a:rPr lang="en-US" dirty="0" smtClean="0"/>
              <a:t>(excluding words that a question starts with like why/what/could/would/how/when/who</a:t>
            </a:r>
          </a:p>
          <a:p>
            <a:pPr lvl="5">
              <a:buFont typeface="Wingdings" panose="05000000000000000000" pitchFamily="2" charset="2"/>
              <a:buChar char="q"/>
            </a:pPr>
            <a:r>
              <a:rPr lang="en-US" dirty="0" smtClean="0"/>
              <a:t>Removing Non-ASCII words</a:t>
            </a:r>
          </a:p>
          <a:p>
            <a:pPr lvl="5">
              <a:buFont typeface="Wingdings" panose="05000000000000000000" pitchFamily="2" charset="2"/>
              <a:buChar char="q"/>
            </a:pPr>
            <a:r>
              <a:rPr lang="en-US" dirty="0" smtClean="0"/>
              <a:t>Converting all the words to lowercase characters</a:t>
            </a:r>
          </a:p>
          <a:p>
            <a:pPr lvl="5">
              <a:buFont typeface="Wingdings" panose="05000000000000000000" pitchFamily="2" charset="2"/>
              <a:buChar char="q"/>
            </a:pPr>
            <a:r>
              <a:rPr lang="en-US" dirty="0" smtClean="0"/>
              <a:t>Stemming words</a:t>
            </a:r>
          </a:p>
          <a:p>
            <a:pPr lvl="5">
              <a:buFont typeface="Wingdings" panose="05000000000000000000" pitchFamily="2" charset="2"/>
              <a:buChar char="q"/>
            </a:pPr>
            <a:r>
              <a:rPr lang="en-US" dirty="0" smtClean="0"/>
              <a:t>Lemmatizing verbs</a:t>
            </a:r>
          </a:p>
          <a:p>
            <a:pPr lvl="5">
              <a:buFont typeface="Wingdings" panose="05000000000000000000" pitchFamily="2" charset="2"/>
              <a:buChar char="q"/>
            </a:pPr>
            <a:endParaRPr lang="en-IN" dirty="0"/>
          </a:p>
        </p:txBody>
      </p:sp>
    </p:spTree>
    <p:extLst>
      <p:ext uri="{BB962C8B-B14F-4D97-AF65-F5344CB8AC3E}">
        <p14:creationId xmlns:p14="http://schemas.microsoft.com/office/powerpoint/2010/main" val="25032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PREPROCESSING-Word2Vec</a:t>
            </a:r>
            <a:endParaRPr lang="en-IN" dirty="0"/>
          </a:p>
        </p:txBody>
      </p:sp>
      <p:pic>
        <p:nvPicPr>
          <p:cNvPr id="2050" name="Picture 2" descr="An external file that holds a picture, illustration, etc.&#10;Object name is peerj-cs-07-570-g007.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11463" y="2547938"/>
            <a:ext cx="66294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44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CBOW-Continuous Bag of Words</a:t>
            </a:r>
            <a:endParaRPr lang="en-IN" dirty="0"/>
          </a:p>
        </p:txBody>
      </p:sp>
      <p:pic>
        <p:nvPicPr>
          <p:cNvPr id="6" name="Content Placeholder 5"/>
          <p:cNvPicPr>
            <a:picLocks noGrp="1" noChangeAspect="1"/>
          </p:cNvPicPr>
          <p:nvPr>
            <p:ph idx="1"/>
          </p:nvPr>
        </p:nvPicPr>
        <p:blipFill>
          <a:blip r:embed="rId2"/>
          <a:stretch>
            <a:fillRect/>
          </a:stretch>
        </p:blipFill>
        <p:spPr>
          <a:xfrm>
            <a:off x="1762225" y="1846263"/>
            <a:ext cx="8727875" cy="4022725"/>
          </a:xfrm>
          <a:prstGeom prst="rect">
            <a:avLst/>
          </a:prstGeom>
        </p:spPr>
      </p:pic>
      <p:sp>
        <p:nvSpPr>
          <p:cNvPr id="4" name="Rectangle 3"/>
          <p:cNvSpPr/>
          <p:nvPr/>
        </p:nvSpPr>
        <p:spPr>
          <a:xfrm>
            <a:off x="6609805" y="2386093"/>
            <a:ext cx="5643155"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49739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79425" y="1846263"/>
            <a:ext cx="7493475" cy="4022725"/>
          </a:xfrm>
          <a:prstGeom prst="rect">
            <a:avLst/>
          </a:prstGeom>
        </p:spPr>
      </p:pic>
    </p:spTree>
    <p:extLst>
      <p:ext uri="{BB962C8B-B14F-4D97-AF65-F5344CB8AC3E}">
        <p14:creationId xmlns:p14="http://schemas.microsoft.com/office/powerpoint/2010/main" val="391121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09515" y="1846263"/>
            <a:ext cx="7433295" cy="4022725"/>
          </a:xfrm>
          <a:prstGeom prst="rect">
            <a:avLst/>
          </a:prstGeom>
        </p:spPr>
      </p:pic>
    </p:spTree>
    <p:extLst>
      <p:ext uri="{BB962C8B-B14F-4D97-AF65-F5344CB8AC3E}">
        <p14:creationId xmlns:p14="http://schemas.microsoft.com/office/powerpoint/2010/main" val="1712243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Implementation</a:t>
            </a:r>
            <a:endParaRPr lang="en-IN" dirty="0"/>
          </a:p>
        </p:txBody>
      </p:sp>
      <p:sp>
        <p:nvSpPr>
          <p:cNvPr id="3" name="Content Placeholder 2"/>
          <p:cNvSpPr>
            <a:spLocks noGrp="1"/>
          </p:cNvSpPr>
          <p:nvPr>
            <p:ph idx="1"/>
          </p:nvPr>
        </p:nvSpPr>
        <p:spPr>
          <a:xfrm>
            <a:off x="838199" y="1825625"/>
            <a:ext cx="10914529" cy="4351338"/>
          </a:xfrm>
        </p:spPr>
        <p:txBody>
          <a:bodyPr/>
          <a:lstStyle/>
          <a:p>
            <a:r>
              <a:rPr lang="en-US" dirty="0" err="1" smtClean="0"/>
              <a:t>cleanedData</a:t>
            </a:r>
            <a:r>
              <a:rPr lang="en-US" dirty="0" smtClean="0"/>
              <a:t> consists of all the stemmed and lemmatized questions</a:t>
            </a:r>
          </a:p>
          <a:p>
            <a:r>
              <a:rPr lang="en-US" dirty="0" smtClean="0"/>
              <a:t>Using </a:t>
            </a:r>
            <a:r>
              <a:rPr lang="en-US" dirty="0" err="1" smtClean="0"/>
              <a:t>Keras</a:t>
            </a:r>
            <a:r>
              <a:rPr lang="en-US" dirty="0" smtClean="0"/>
              <a:t> Tokenizer we implement tokenization and vocabulary </a:t>
            </a:r>
            <a:r>
              <a:rPr lang="en-US" dirty="0" err="1" smtClean="0"/>
              <a:t>building;we</a:t>
            </a:r>
            <a:r>
              <a:rPr lang="en-US" dirty="0" smtClean="0"/>
              <a:t> then generate context-word pairs</a:t>
            </a:r>
          </a:p>
          <a:p>
            <a:endParaRPr lang="en-US" dirty="0" smtClean="0"/>
          </a:p>
          <a:p>
            <a:r>
              <a:rPr lang="en-US" dirty="0" smtClean="0"/>
              <a:t>CBOW Architecture</a:t>
            </a:r>
          </a:p>
          <a:p>
            <a:pPr lvl="3">
              <a:buFont typeface="Wingdings" panose="05000000000000000000" pitchFamily="2" charset="2"/>
              <a:buChar char="q"/>
            </a:pPr>
            <a:r>
              <a:rPr lang="en-US" dirty="0" smtClean="0"/>
              <a:t>            </a:t>
            </a:r>
            <a:r>
              <a:rPr lang="en-US" altLang="en-US" dirty="0">
                <a:latin typeface="Arial" panose="020B0604020202020204" pitchFamily="34" charset="0"/>
              </a:rPr>
              <a:t>The CBOW model is constructed using a Sequential model in </a:t>
            </a:r>
            <a:r>
              <a:rPr lang="en-US" altLang="en-US" dirty="0" err="1">
                <a:latin typeface="Arial" panose="020B0604020202020204" pitchFamily="34" charset="0"/>
              </a:rPr>
              <a:t>Keras</a:t>
            </a:r>
            <a:r>
              <a:rPr lang="en-US" altLang="en-US" dirty="0" smtClean="0">
                <a:latin typeface="Arial" panose="020B0604020202020204" pitchFamily="34" charset="0"/>
              </a:rPr>
              <a:t>.</a:t>
            </a:r>
          </a:p>
          <a:p>
            <a:pPr lvl="3">
              <a:buFont typeface="Wingdings" panose="05000000000000000000" pitchFamily="2" charset="2"/>
              <a:buChar char="q"/>
            </a:pPr>
            <a:r>
              <a:rPr lang="en-US" altLang="en-US" dirty="0" smtClean="0">
                <a:latin typeface="Arial" panose="020B0604020202020204" pitchFamily="34" charset="0"/>
              </a:rPr>
              <a:t>       It </a:t>
            </a:r>
            <a:r>
              <a:rPr lang="en-US" altLang="en-US" dirty="0">
                <a:latin typeface="Arial" panose="020B0604020202020204" pitchFamily="34" charset="0"/>
              </a:rPr>
              <a:t>includes an Embedding layer to map word IDs to dense vectors, followed by a </a:t>
            </a:r>
            <a:r>
              <a:rPr lang="en-US" altLang="en-US" dirty="0" smtClean="0">
                <a:latin typeface="Arial" panose="020B0604020202020204" pitchFamily="34" charset="0"/>
              </a:rPr>
              <a:t>    </a:t>
            </a:r>
          </a:p>
          <a:p>
            <a:pPr marL="1371600" lvl="3" indent="0">
              <a:buNone/>
            </a:pPr>
            <a:r>
              <a:rPr lang="en-US" altLang="en-US" dirty="0">
                <a:latin typeface="Arial" panose="020B0604020202020204" pitchFamily="34" charset="0"/>
              </a:rPr>
              <a:t> </a:t>
            </a:r>
            <a:r>
              <a:rPr lang="en-US" altLang="en-US" dirty="0" smtClean="0">
                <a:latin typeface="Arial" panose="020B0604020202020204" pitchFamily="34" charset="0"/>
              </a:rPr>
              <a:t>          Lambda </a:t>
            </a:r>
            <a:r>
              <a:rPr lang="en-US" altLang="en-US" dirty="0">
                <a:latin typeface="Arial" panose="020B0604020202020204" pitchFamily="34" charset="0"/>
              </a:rPr>
              <a:t>layer to compute the mean of the context word vectors</a:t>
            </a:r>
            <a:r>
              <a:rPr lang="en-US" altLang="en-US" dirty="0" smtClean="0">
                <a:latin typeface="Arial" panose="020B0604020202020204" pitchFamily="34" charset="0"/>
              </a:rPr>
              <a:t>.</a:t>
            </a:r>
          </a:p>
          <a:p>
            <a:pPr lvl="3">
              <a:buFont typeface="Wingdings" panose="05000000000000000000" pitchFamily="2" charset="2"/>
              <a:buChar char="q"/>
            </a:pPr>
            <a:r>
              <a:rPr lang="en-US" altLang="en-US" dirty="0" smtClean="0">
                <a:latin typeface="Arial" panose="020B0604020202020204" pitchFamily="34" charset="0"/>
              </a:rPr>
              <a:t>       Finally</a:t>
            </a:r>
            <a:r>
              <a:rPr lang="en-US" altLang="en-US" dirty="0">
                <a:latin typeface="Arial" panose="020B0604020202020204" pitchFamily="34" charset="0"/>
              </a:rPr>
              <a:t>, a Dense </a:t>
            </a:r>
            <a:r>
              <a:rPr lang="en-US" altLang="en-US" dirty="0" err="1">
                <a:latin typeface="Arial" panose="020B0604020202020204" pitchFamily="34" charset="0"/>
              </a:rPr>
              <a:t>softmax</a:t>
            </a:r>
            <a:r>
              <a:rPr lang="en-US" altLang="en-US" dirty="0">
                <a:latin typeface="Arial" panose="020B0604020202020204" pitchFamily="34" charset="0"/>
              </a:rPr>
              <a:t> layer is added to predict the target word based on </a:t>
            </a:r>
            <a:r>
              <a:rPr lang="en-US" altLang="en-US" dirty="0" smtClean="0">
                <a:latin typeface="Arial" panose="020B0604020202020204" pitchFamily="34" charset="0"/>
              </a:rPr>
              <a:t>the context           </a:t>
            </a:r>
          </a:p>
          <a:p>
            <a:pPr marL="1371600" lvl="3" indent="0">
              <a:buNone/>
            </a:pPr>
            <a:endParaRPr lang="en-US" altLang="en-US" dirty="0" smtClean="0">
              <a:latin typeface="Arial" panose="020B0604020202020204" pitchFamily="34" charset="0"/>
            </a:endParaRPr>
          </a:p>
          <a:p>
            <a:pPr marL="1371600" lvl="3" indent="0">
              <a:buNone/>
            </a:pPr>
            <a:endParaRPr lang="en-US" altLang="en-US" dirty="0" smtClean="0">
              <a:latin typeface="Arial" panose="020B0604020202020204" pitchFamily="34" charset="0"/>
            </a:endParaRPr>
          </a:p>
          <a:p>
            <a:pPr marL="1371600" lvl="3" indent="0">
              <a:buNone/>
            </a:pPr>
            <a:endParaRPr lang="en-US" altLang="en-US" dirty="0">
              <a:latin typeface="Arial" panose="020B0604020202020204" pitchFamily="34" charset="0"/>
            </a:endParaRPr>
          </a:p>
          <a:p>
            <a:pPr lvl="3">
              <a:buFont typeface="Wingdings" panose="05000000000000000000" pitchFamily="2" charset="2"/>
              <a:buChar char="q"/>
            </a:pPr>
            <a:endParaRPr lang="en-US" dirty="0"/>
          </a:p>
        </p:txBody>
      </p:sp>
    </p:spTree>
    <p:extLst>
      <p:ext uri="{BB962C8B-B14F-4D97-AF65-F5344CB8AC3E}">
        <p14:creationId xmlns:p14="http://schemas.microsoft.com/office/powerpoint/2010/main" val="428390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 hand</a:t>
            </a:r>
            <a:endParaRPr lang="en-IN" dirty="0"/>
          </a:p>
        </p:txBody>
      </p:sp>
      <p:sp>
        <p:nvSpPr>
          <p:cNvPr id="3" name="Content Placeholder 2"/>
          <p:cNvSpPr>
            <a:spLocks noGrp="1"/>
          </p:cNvSpPr>
          <p:nvPr>
            <p:ph idx="1"/>
          </p:nvPr>
        </p:nvSpPr>
        <p:spPr/>
        <p:txBody>
          <a:bodyPr/>
          <a:lstStyle/>
          <a:p>
            <a:r>
              <a:rPr lang="en-US" dirty="0" smtClean="0"/>
              <a:t>Given a paragraph P, and a question q ( assume that the answer for the question q is in P), to label </a:t>
            </a:r>
            <a:r>
              <a:rPr lang="en-US" dirty="0" smtClean="0"/>
              <a:t>the questions </a:t>
            </a:r>
            <a:r>
              <a:rPr lang="en-US" dirty="0" smtClean="0"/>
              <a:t>as either open-question or closed-question. Here, by closed-question, we mean that, there </a:t>
            </a:r>
            <a:r>
              <a:rPr lang="en-US" smtClean="0"/>
              <a:t>is </a:t>
            </a:r>
            <a:r>
              <a:rPr lang="en-US" smtClean="0"/>
              <a:t>only one </a:t>
            </a:r>
            <a:r>
              <a:rPr lang="en-US" dirty="0" smtClean="0"/>
              <a:t>, unique answer for q. For the open-question q, there will be more than one answer for q. After </a:t>
            </a:r>
            <a:r>
              <a:rPr lang="en-US" dirty="0" err="1" smtClean="0"/>
              <a:t>labelling,the</a:t>
            </a:r>
            <a:r>
              <a:rPr lang="en-US" dirty="0" smtClean="0"/>
              <a:t> system should compute the answer for q.</a:t>
            </a:r>
            <a:endParaRPr lang="en-IN" dirty="0"/>
          </a:p>
        </p:txBody>
      </p:sp>
    </p:spTree>
    <p:extLst>
      <p:ext uri="{BB962C8B-B14F-4D97-AF65-F5344CB8AC3E}">
        <p14:creationId xmlns:p14="http://schemas.microsoft.com/office/powerpoint/2010/main" val="2076800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Training Model</a:t>
            </a:r>
          </a:p>
          <a:p>
            <a:pPr lvl="4">
              <a:buFont typeface="Wingdings" panose="05000000000000000000" pitchFamily="2" charset="2"/>
              <a:buChar char="q"/>
            </a:pPr>
            <a:r>
              <a:rPr lang="en-US" dirty="0" smtClean="0"/>
              <a:t>For each epoch(a total of 6 epochs), it iterates through the pairs and updates the model weights using the </a:t>
            </a:r>
            <a:r>
              <a:rPr lang="en-US" dirty="0" err="1" smtClean="0"/>
              <a:t>RMSprop</a:t>
            </a:r>
            <a:r>
              <a:rPr lang="en-US" dirty="0" smtClean="0"/>
              <a:t> optimizer.</a:t>
            </a:r>
          </a:p>
          <a:p>
            <a:pPr marL="1828800" lvl="4" indent="0">
              <a:buNone/>
            </a:pPr>
            <a:endParaRPr lang="en-US" dirty="0"/>
          </a:p>
          <a:p>
            <a:pPr marL="1828800" lvl="4" indent="0">
              <a:buNone/>
            </a:pPr>
            <a:endParaRPr lang="en-US" dirty="0" smtClean="0"/>
          </a:p>
          <a:p>
            <a:r>
              <a:rPr lang="en-US" dirty="0" smtClean="0"/>
              <a:t>After </a:t>
            </a:r>
            <a:r>
              <a:rPr lang="en-US" dirty="0" err="1" smtClean="0"/>
              <a:t>training,word</a:t>
            </a:r>
            <a:r>
              <a:rPr lang="en-US" dirty="0" smtClean="0"/>
              <a:t> </a:t>
            </a:r>
            <a:r>
              <a:rPr lang="en-US" dirty="0" err="1" smtClean="0"/>
              <a:t>embeddings</a:t>
            </a:r>
            <a:r>
              <a:rPr lang="en-US" dirty="0" smtClean="0"/>
              <a:t> are extracted from model.</a:t>
            </a:r>
          </a:p>
          <a:p>
            <a:endParaRPr lang="en-US" dirty="0" smtClean="0"/>
          </a:p>
          <a:p>
            <a:pPr lvl="4">
              <a:buFont typeface="Wingdings" panose="05000000000000000000" pitchFamily="2" charset="2"/>
              <a:buChar char="q"/>
            </a:pPr>
            <a:endParaRPr lang="en-US" dirty="0"/>
          </a:p>
          <a:p>
            <a:endParaRPr lang="en-US" dirty="0"/>
          </a:p>
          <a:p>
            <a:pPr>
              <a:buFont typeface="Wingdings" panose="05000000000000000000" pitchFamily="2" charset="2"/>
              <a:buChar char="q"/>
            </a:pPr>
            <a:endParaRPr lang="en-IN" dirty="0" smtClean="0"/>
          </a:p>
          <a:p>
            <a:pPr marL="1828800" lvl="4" indent="0">
              <a:buNone/>
            </a:pPr>
            <a:endParaRPr lang="en-US" dirty="0"/>
          </a:p>
          <a:p>
            <a:pPr marL="1828800" lvl="4" indent="0">
              <a:buNone/>
            </a:pPr>
            <a:endParaRPr lang="en-US" dirty="0" smtClean="0"/>
          </a:p>
          <a:p>
            <a:pPr marL="1828800" lvl="4" indent="0">
              <a:buNone/>
            </a:pPr>
            <a:endParaRPr lang="en-US" dirty="0"/>
          </a:p>
          <a:p>
            <a:pPr marL="1828800" lvl="4" indent="0">
              <a:buNone/>
            </a:pPr>
            <a:endParaRPr lang="en-US" dirty="0" smtClean="0"/>
          </a:p>
          <a:p>
            <a:pPr marL="1828800" lvl="4" indent="0">
              <a:buNone/>
            </a:pPr>
            <a:endParaRPr lang="en-US" dirty="0"/>
          </a:p>
        </p:txBody>
      </p:sp>
    </p:spTree>
    <p:extLst>
      <p:ext uri="{BB962C8B-B14F-4D97-AF65-F5344CB8AC3E}">
        <p14:creationId xmlns:p14="http://schemas.microsoft.com/office/powerpoint/2010/main" val="3693704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127744" y="1846263"/>
            <a:ext cx="3996838" cy="4022725"/>
          </a:xfrm>
          <a:prstGeom prst="rect">
            <a:avLst/>
          </a:prstGeom>
        </p:spPr>
      </p:pic>
    </p:spTree>
    <p:extLst>
      <p:ext uri="{BB962C8B-B14F-4D97-AF65-F5344CB8AC3E}">
        <p14:creationId xmlns:p14="http://schemas.microsoft.com/office/powerpoint/2010/main" val="2244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SKIPGRAM</a:t>
            </a:r>
            <a:endParaRPr lang="en-IN"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endParaRPr lang="en-IN" dirty="0"/>
          </a:p>
        </p:txBody>
      </p:sp>
      <p:pic>
        <p:nvPicPr>
          <p:cNvPr id="4" name="Picture 3"/>
          <p:cNvPicPr>
            <a:picLocks noChangeAspect="1"/>
          </p:cNvPicPr>
          <p:nvPr/>
        </p:nvPicPr>
        <p:blipFill>
          <a:blip r:embed="rId2"/>
          <a:stretch>
            <a:fillRect/>
          </a:stretch>
        </p:blipFill>
        <p:spPr>
          <a:xfrm>
            <a:off x="838200" y="1825625"/>
            <a:ext cx="9050013" cy="4258269"/>
          </a:xfrm>
          <a:prstGeom prst="rect">
            <a:avLst/>
          </a:prstGeom>
        </p:spPr>
      </p:pic>
    </p:spTree>
    <p:extLst>
      <p:ext uri="{BB962C8B-B14F-4D97-AF65-F5344CB8AC3E}">
        <p14:creationId xmlns:p14="http://schemas.microsoft.com/office/powerpoint/2010/main" val="4263071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236940" y="1924554"/>
            <a:ext cx="9021434" cy="4153480"/>
          </a:xfrm>
          <a:prstGeom prst="rect">
            <a:avLst/>
          </a:prstGeom>
        </p:spPr>
      </p:pic>
    </p:spTree>
    <p:extLst>
      <p:ext uri="{BB962C8B-B14F-4D97-AF65-F5344CB8AC3E}">
        <p14:creationId xmlns:p14="http://schemas.microsoft.com/office/powerpoint/2010/main" val="277620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1. </a:t>
            </a:r>
            <a:r>
              <a:rPr lang="en-US" dirty="0" smtClean="0"/>
              <a:t>Tokenization </a:t>
            </a:r>
            <a:r>
              <a:rPr lang="en-US" dirty="0" smtClean="0"/>
              <a:t>and Vocabulary </a:t>
            </a:r>
            <a:r>
              <a:rPr lang="en-US" dirty="0" smtClean="0"/>
              <a:t>Building:</a:t>
            </a:r>
            <a:endParaRPr lang="en-US" dirty="0" smtClean="0"/>
          </a:p>
          <a:p>
            <a:r>
              <a:rPr lang="en-US" dirty="0" smtClean="0"/>
              <a:t>   - Tokenization is performed on the text corpus to convert text into a sequence of words.</a:t>
            </a:r>
          </a:p>
          <a:p>
            <a:r>
              <a:rPr lang="en-US" dirty="0" smtClean="0"/>
              <a:t>   - The Tokenizer class from </a:t>
            </a:r>
            <a:r>
              <a:rPr lang="en-US" dirty="0" err="1" smtClean="0"/>
              <a:t>Keras</a:t>
            </a:r>
            <a:r>
              <a:rPr lang="en-US" dirty="0" smtClean="0"/>
              <a:t> is used to tokenize the text and build a vocabulary of unique words.</a:t>
            </a:r>
          </a:p>
          <a:p>
            <a:endParaRPr lang="en-US" dirty="0" smtClean="0"/>
          </a:p>
          <a:p>
            <a:r>
              <a:rPr lang="en-US" dirty="0" smtClean="0"/>
              <a:t>2. </a:t>
            </a:r>
            <a:r>
              <a:rPr lang="en-US" dirty="0" smtClean="0"/>
              <a:t>Skip-grams Generation:</a:t>
            </a:r>
            <a:endParaRPr lang="en-US" dirty="0" smtClean="0"/>
          </a:p>
          <a:p>
            <a:r>
              <a:rPr lang="en-US" dirty="0" smtClean="0"/>
              <a:t>   - Skip-grams are generated from the tokenized text corpus using the </a:t>
            </a:r>
            <a:r>
              <a:rPr lang="en-US" dirty="0" err="1" smtClean="0"/>
              <a:t>skipgrams</a:t>
            </a:r>
            <a:r>
              <a:rPr lang="en-US" dirty="0" smtClean="0"/>
              <a:t> function from </a:t>
            </a:r>
            <a:r>
              <a:rPr lang="en-US" dirty="0" err="1" smtClean="0"/>
              <a:t>Keras</a:t>
            </a:r>
            <a:r>
              <a:rPr lang="en-US" dirty="0" smtClean="0"/>
              <a:t>.</a:t>
            </a:r>
          </a:p>
          <a:p>
            <a:r>
              <a:rPr lang="en-US" dirty="0" smtClean="0"/>
              <a:t>   - Skip-grams are pairs of a target word and its context words within a specified window size.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2803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3. </a:t>
            </a:r>
            <a:r>
              <a:rPr lang="en-US" dirty="0" smtClean="0"/>
              <a:t>Skip-gram Architecture:</a:t>
            </a:r>
            <a:endParaRPr lang="en-US" dirty="0" smtClean="0"/>
          </a:p>
          <a:p>
            <a:r>
              <a:rPr lang="en-US" dirty="0" smtClean="0"/>
              <a:t>   - The skip-gram architecture consists of two embedding layers: one for the target words and one for the context words.</a:t>
            </a:r>
          </a:p>
          <a:p>
            <a:r>
              <a:rPr lang="en-US" dirty="0" smtClean="0"/>
              <a:t>   - Each word is represented as a dense vector of a fixed size (</a:t>
            </a:r>
            <a:r>
              <a:rPr lang="en-US" dirty="0" err="1" smtClean="0"/>
              <a:t>embed_size</a:t>
            </a:r>
            <a:r>
              <a:rPr lang="en-US" dirty="0" smtClean="0"/>
              <a:t>).</a:t>
            </a:r>
          </a:p>
          <a:p>
            <a:r>
              <a:rPr lang="en-US" dirty="0" smtClean="0"/>
              <a:t>   - The dot product of the </a:t>
            </a:r>
            <a:r>
              <a:rPr lang="en-US" dirty="0" err="1" smtClean="0"/>
              <a:t>embeddings</a:t>
            </a:r>
            <a:r>
              <a:rPr lang="en-US" dirty="0" smtClean="0"/>
              <a:t> of the target and context words is computed to predict the relevance between them.</a:t>
            </a:r>
          </a:p>
          <a:p>
            <a:r>
              <a:rPr lang="en-US" dirty="0" smtClean="0"/>
              <a:t>   - The model is trained to maximize the probability of observing context words given a target word.</a:t>
            </a:r>
          </a:p>
          <a:p>
            <a:endParaRPr lang="en-US" dirty="0" smtClean="0"/>
          </a:p>
          <a:p>
            <a:r>
              <a:rPr lang="en-US" dirty="0" smtClean="0"/>
              <a:t>4. </a:t>
            </a:r>
            <a:r>
              <a:rPr lang="en-US" dirty="0" smtClean="0"/>
              <a:t>Training Procedure:</a:t>
            </a:r>
            <a:endParaRPr lang="en-US" dirty="0" smtClean="0"/>
          </a:p>
          <a:p>
            <a:r>
              <a:rPr lang="en-US" dirty="0" smtClean="0"/>
              <a:t>   - The model is trained using the skip-grams generated from the corpus.</a:t>
            </a:r>
          </a:p>
          <a:p>
            <a:r>
              <a:rPr lang="en-US" dirty="0" smtClean="0"/>
              <a:t>   - For each skip-gram pair, the model predicts the relevance between the target and context words.</a:t>
            </a:r>
          </a:p>
          <a:p>
            <a:r>
              <a:rPr lang="en-US" dirty="0" smtClean="0"/>
              <a:t>   - The model is optimized using the </a:t>
            </a:r>
            <a:r>
              <a:rPr lang="en-US" dirty="0" err="1" smtClean="0"/>
              <a:t>RMSprop</a:t>
            </a:r>
            <a:r>
              <a:rPr lang="en-US" dirty="0" smtClean="0"/>
              <a:t> optimizer and binary cross-entropy loss function.</a:t>
            </a:r>
          </a:p>
          <a:p>
            <a:r>
              <a:rPr lang="en-US" dirty="0" smtClean="0"/>
              <a:t>   - Training is performed over multiple epochs, with each epoch iterating through all the skip-gram pairs in the corpus.</a:t>
            </a:r>
          </a:p>
          <a:p>
            <a:endParaRPr lang="en-IN" dirty="0"/>
          </a:p>
        </p:txBody>
      </p:sp>
    </p:spTree>
    <p:extLst>
      <p:ext uri="{BB962C8B-B14F-4D97-AF65-F5344CB8AC3E}">
        <p14:creationId xmlns:p14="http://schemas.microsoft.com/office/powerpoint/2010/main" val="578693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5. </a:t>
            </a:r>
            <a:r>
              <a:rPr lang="en-US" dirty="0" smtClean="0"/>
              <a:t>Word </a:t>
            </a:r>
            <a:r>
              <a:rPr lang="en-US" dirty="0" err="1" smtClean="0"/>
              <a:t>Embeddings</a:t>
            </a:r>
            <a:r>
              <a:rPr lang="en-US" dirty="0" smtClean="0"/>
              <a:t>:</a:t>
            </a:r>
            <a:endParaRPr lang="en-US" dirty="0" smtClean="0"/>
          </a:p>
          <a:p>
            <a:r>
              <a:rPr lang="en-US" dirty="0" smtClean="0"/>
              <a:t>   - After training, word </a:t>
            </a:r>
            <a:r>
              <a:rPr lang="en-US" dirty="0" err="1" smtClean="0"/>
              <a:t>embeddings</a:t>
            </a:r>
            <a:r>
              <a:rPr lang="en-US" dirty="0" smtClean="0"/>
              <a:t> are obtained from the model.</a:t>
            </a:r>
          </a:p>
          <a:p>
            <a:r>
              <a:rPr lang="en-US" dirty="0" smtClean="0"/>
              <a:t>   - The word </a:t>
            </a:r>
            <a:r>
              <a:rPr lang="en-US" dirty="0" err="1" smtClean="0"/>
              <a:t>embeddings</a:t>
            </a:r>
            <a:r>
              <a:rPr lang="en-US" dirty="0" smtClean="0"/>
              <a:t> capture semantic similarities between words based on their contextual usage in the corpus.</a:t>
            </a:r>
          </a:p>
          <a:p>
            <a:r>
              <a:rPr lang="en-US" dirty="0" smtClean="0"/>
              <a:t>   - These word </a:t>
            </a:r>
            <a:r>
              <a:rPr lang="en-US" dirty="0" err="1" smtClean="0"/>
              <a:t>embeddings</a:t>
            </a:r>
            <a:r>
              <a:rPr lang="en-US" dirty="0" smtClean="0"/>
              <a:t> can be used for various natural language processing tasks, such as word similarity calculation and text classification.</a:t>
            </a:r>
          </a:p>
        </p:txBody>
      </p:sp>
    </p:spTree>
    <p:extLst>
      <p:ext uri="{BB962C8B-B14F-4D97-AF65-F5344CB8AC3E}">
        <p14:creationId xmlns:p14="http://schemas.microsoft.com/office/powerpoint/2010/main" val="1334649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HYPER-PARAMETERS </a:t>
            </a:r>
            <a:endParaRPr lang="en-IN" dirty="0"/>
          </a:p>
        </p:txBody>
      </p:sp>
      <p:pic>
        <p:nvPicPr>
          <p:cNvPr id="4" name="Content Placeholder 3"/>
          <p:cNvPicPr>
            <a:picLocks noGrp="1" noChangeAspect="1"/>
          </p:cNvPicPr>
          <p:nvPr>
            <p:ph idx="1"/>
          </p:nvPr>
        </p:nvPicPr>
        <p:blipFill>
          <a:blip r:embed="rId2"/>
          <a:stretch>
            <a:fillRect/>
          </a:stretch>
        </p:blipFill>
        <p:spPr>
          <a:xfrm>
            <a:off x="2932831" y="1846263"/>
            <a:ext cx="6386663" cy="4022725"/>
          </a:xfrm>
          <a:prstGeom prst="rect">
            <a:avLst/>
          </a:prstGeom>
        </p:spPr>
      </p:pic>
    </p:spTree>
    <p:extLst>
      <p:ext uri="{BB962C8B-B14F-4D97-AF65-F5344CB8AC3E}">
        <p14:creationId xmlns:p14="http://schemas.microsoft.com/office/powerpoint/2010/main" val="255813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PROSPECT FUNCTION-Optimizing this is the key</a:t>
            </a:r>
            <a:endParaRPr lang="en-IN" dirty="0"/>
          </a:p>
        </p:txBody>
      </p:sp>
      <p:pic>
        <p:nvPicPr>
          <p:cNvPr id="4" name="Content Placeholder 3"/>
          <p:cNvPicPr>
            <a:picLocks noGrp="1" noChangeAspect="1"/>
          </p:cNvPicPr>
          <p:nvPr>
            <p:ph idx="1"/>
          </p:nvPr>
        </p:nvPicPr>
        <p:blipFill>
          <a:blip r:embed="rId2"/>
          <a:stretch>
            <a:fillRect/>
          </a:stretch>
        </p:blipFill>
        <p:spPr>
          <a:xfrm>
            <a:off x="1069453" y="1789906"/>
            <a:ext cx="8764223" cy="1305107"/>
          </a:xfrm>
          <a:prstGeom prst="rect">
            <a:avLst/>
          </a:prstGeom>
        </p:spPr>
      </p:pic>
      <p:sp>
        <p:nvSpPr>
          <p:cNvPr id="5" name="Rectangle 1"/>
          <p:cNvSpPr>
            <a:spLocks noChangeArrowheads="1"/>
          </p:cNvSpPr>
          <p:nvPr/>
        </p:nvSpPr>
        <p:spPr bwMode="auto">
          <a:xfrm>
            <a:off x="259976" y="3076728"/>
            <a:ext cx="120682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higher dot product (WEF) between the word </a:t>
            </a:r>
            <a:r>
              <a:rPr kumimoji="0" lang="en-US" altLang="en-US" sz="1800" b="0"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0" i="0" u="none" strike="noStrike" cap="none" normalizeH="0" baseline="0" dirty="0" smtClean="0">
                <a:ln>
                  <a:noFill/>
                </a:ln>
                <a:solidFill>
                  <a:schemeClr val="tx1"/>
                </a:solidFill>
                <a:effectLst/>
                <a:latin typeface="Arial" panose="020B0604020202020204" pitchFamily="34" charset="0"/>
              </a:rPr>
              <a:t> indicates a stronger semantic relationship between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context and target words. The prospect function with the exponential term amplifies this score.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Finally, the sigmoid function transforms the amplified score into a probability between 0 (unlikely) and 1 (highly likely)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that the context word appears near the target 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By maximizing the probability of actual context words and minimizing the probability of random (negative sample)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words, the skip-gram model adjusts the word </a:t>
            </a:r>
            <a:r>
              <a:rPr kumimoji="0" lang="en-US" altLang="en-US" sz="1800" b="0"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0" i="0" u="none" strike="noStrike" cap="none" normalizeH="0" baseline="0" dirty="0" smtClean="0">
                <a:ln>
                  <a:noFill/>
                </a:ln>
                <a:solidFill>
                  <a:schemeClr val="tx1"/>
                </a:solidFill>
                <a:effectLst/>
                <a:latin typeface="Arial" panose="020B0604020202020204" pitchFamily="34" charset="0"/>
              </a:rPr>
              <a:t> during training. This process helps the model capture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semantic relationships between words in the vocabulary.</a:t>
            </a:r>
          </a:p>
        </p:txBody>
      </p:sp>
    </p:spTree>
    <p:extLst>
      <p:ext uri="{BB962C8B-B14F-4D97-AF65-F5344CB8AC3E}">
        <p14:creationId xmlns:p14="http://schemas.microsoft.com/office/powerpoint/2010/main" val="1482242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GENSIM</a:t>
            </a:r>
            <a:endParaRPr lang="en-IN" dirty="0"/>
          </a:p>
        </p:txBody>
      </p:sp>
      <p:sp>
        <p:nvSpPr>
          <p:cNvPr id="3" name="Content Placeholder 2"/>
          <p:cNvSpPr>
            <a:spLocks noGrp="1"/>
          </p:cNvSpPr>
          <p:nvPr>
            <p:ph idx="1"/>
          </p:nvPr>
        </p:nvSpPr>
        <p:spPr/>
        <p:txBody>
          <a:bodyPr/>
          <a:lstStyle/>
          <a:p>
            <a:r>
              <a:rPr lang="en-US" dirty="0" smtClean="0"/>
              <a:t>We can also use GENSIM library to directly obtained a pre trained word2vec model from which we can get word </a:t>
            </a:r>
            <a:r>
              <a:rPr lang="en-US" dirty="0" err="1" smtClean="0"/>
              <a:t>embeddings</a:t>
            </a:r>
            <a:r>
              <a:rPr lang="en-US" dirty="0" smtClean="0"/>
              <a:t>.</a:t>
            </a:r>
          </a:p>
          <a:p>
            <a:r>
              <a:rPr lang="en-US" dirty="0" smtClean="0"/>
              <a:t>Along with word </a:t>
            </a:r>
            <a:r>
              <a:rPr lang="en-US" dirty="0" err="1" smtClean="0"/>
              <a:t>embeddings</a:t>
            </a:r>
            <a:r>
              <a:rPr lang="en-US" dirty="0" smtClean="0"/>
              <a:t> we can also use genism for finding out most similar </a:t>
            </a:r>
            <a:r>
              <a:rPr lang="en-US" dirty="0" err="1" smtClean="0"/>
              <a:t>words,word</a:t>
            </a:r>
            <a:r>
              <a:rPr lang="en-US" dirty="0" smtClean="0"/>
              <a:t> analogies and </a:t>
            </a:r>
            <a:r>
              <a:rPr lang="en-US" dirty="0" err="1" smtClean="0"/>
              <a:t>euclidiean</a:t>
            </a:r>
            <a:r>
              <a:rPr lang="en-US" dirty="0" smtClean="0"/>
              <a:t> distances between two word vectors.</a:t>
            </a:r>
            <a:endParaRPr lang="en-IN" dirty="0"/>
          </a:p>
        </p:txBody>
      </p:sp>
    </p:spTree>
    <p:extLst>
      <p:ext uri="{BB962C8B-B14F-4D97-AF65-F5344CB8AC3E}">
        <p14:creationId xmlns:p14="http://schemas.microsoft.com/office/powerpoint/2010/main" val="192660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analysis</a:t>
            </a:r>
            <a:endParaRPr lang="en-IN" dirty="0"/>
          </a:p>
        </p:txBody>
      </p:sp>
      <p:sp>
        <p:nvSpPr>
          <p:cNvPr id="3" name="Content Placeholder 2"/>
          <p:cNvSpPr>
            <a:spLocks noGrp="1"/>
          </p:cNvSpPr>
          <p:nvPr>
            <p:ph idx="1"/>
          </p:nvPr>
        </p:nvSpPr>
        <p:spPr/>
        <p:txBody>
          <a:bodyPr/>
          <a:lstStyle/>
          <a:p>
            <a:r>
              <a:rPr lang="en-US" dirty="0" smtClean="0"/>
              <a:t>Given task involves text classification and generation.</a:t>
            </a:r>
          </a:p>
          <a:p>
            <a:r>
              <a:rPr lang="en-US" dirty="0" smtClean="0"/>
              <a:t>Text based classification may require us to come up with word </a:t>
            </a:r>
            <a:r>
              <a:rPr lang="en-US" dirty="0" err="1" smtClean="0"/>
              <a:t>embeddings</a:t>
            </a:r>
            <a:r>
              <a:rPr lang="en-US" dirty="0" smtClean="0"/>
              <a:t> that capture contextual meaning of each word in a sentence.</a:t>
            </a:r>
          </a:p>
          <a:p>
            <a:r>
              <a:rPr lang="en-US" dirty="0" smtClean="0"/>
              <a:t>Deep learning methods would be much more effective in dealing with text classification when compared to Machine learning methods since word </a:t>
            </a:r>
            <a:r>
              <a:rPr lang="en-US" dirty="0" err="1" smtClean="0"/>
              <a:t>embeddings</a:t>
            </a:r>
            <a:r>
              <a:rPr lang="en-US" dirty="0" smtClean="0"/>
              <a:t> made from a pre trained DL model would capture more meaning and can be made more effective by fine tuning the </a:t>
            </a:r>
            <a:r>
              <a:rPr lang="en-US" dirty="0" err="1" smtClean="0"/>
              <a:t>hyperparameters</a:t>
            </a:r>
            <a:r>
              <a:rPr lang="en-US" dirty="0" smtClean="0"/>
              <a:t> of the model.</a:t>
            </a:r>
          </a:p>
          <a:p>
            <a:endParaRPr lang="en-US" dirty="0" smtClean="0"/>
          </a:p>
          <a:p>
            <a:endParaRPr lang="en-IN" dirty="0"/>
          </a:p>
        </p:txBody>
      </p:sp>
    </p:spTree>
    <p:extLst>
      <p:ext uri="{BB962C8B-B14F-4D97-AF65-F5344CB8AC3E}">
        <p14:creationId xmlns:p14="http://schemas.microsoft.com/office/powerpoint/2010/main" val="1684527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125241" y="1845734"/>
            <a:ext cx="2966363" cy="4257937"/>
          </a:xfrm>
          <a:prstGeom prst="rect">
            <a:avLst/>
          </a:prstGeom>
        </p:spPr>
      </p:pic>
      <p:pic>
        <p:nvPicPr>
          <p:cNvPr id="5" name="Picture 4"/>
          <p:cNvPicPr>
            <a:picLocks noChangeAspect="1"/>
          </p:cNvPicPr>
          <p:nvPr/>
        </p:nvPicPr>
        <p:blipFill>
          <a:blip r:embed="rId3"/>
          <a:stretch>
            <a:fillRect/>
          </a:stretch>
        </p:blipFill>
        <p:spPr>
          <a:xfrm>
            <a:off x="1630434" y="2838994"/>
            <a:ext cx="4430731" cy="1462769"/>
          </a:xfrm>
          <a:prstGeom prst="rect">
            <a:avLst/>
          </a:prstGeom>
        </p:spPr>
      </p:pic>
    </p:spTree>
    <p:extLst>
      <p:ext uri="{BB962C8B-B14F-4D97-AF65-F5344CB8AC3E}">
        <p14:creationId xmlns:p14="http://schemas.microsoft.com/office/powerpoint/2010/main" val="250467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14047" y="2039533"/>
            <a:ext cx="6185519" cy="3575759"/>
          </a:xfrm>
          <a:prstGeom prst="rect">
            <a:avLst/>
          </a:prstGeom>
        </p:spPr>
      </p:pic>
    </p:spTree>
    <p:extLst>
      <p:ext uri="{BB962C8B-B14F-4D97-AF65-F5344CB8AC3E}">
        <p14:creationId xmlns:p14="http://schemas.microsoft.com/office/powerpoint/2010/main" val="1655391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DEEP LEARNING MODEL-CNN GRU</a:t>
            </a:r>
            <a:endParaRPr lang="en-IN" dirty="0"/>
          </a:p>
        </p:txBody>
      </p:sp>
      <p:sp>
        <p:nvSpPr>
          <p:cNvPr id="3" name="Content Placeholder 2"/>
          <p:cNvSpPr>
            <a:spLocks noGrp="1"/>
          </p:cNvSpPr>
          <p:nvPr>
            <p:ph idx="1"/>
          </p:nvPr>
        </p:nvSpPr>
        <p:spPr/>
        <p:txBody>
          <a:bodyPr>
            <a:normAutofit/>
          </a:bodyPr>
          <a:lstStyle/>
          <a:p>
            <a:r>
              <a:rPr lang="en-US" dirty="0" smtClean="0"/>
              <a:t>CNN</a:t>
            </a:r>
          </a:p>
          <a:p>
            <a:pPr marL="0" indent="0">
              <a:buNone/>
            </a:pPr>
            <a:r>
              <a:rPr lang="en-US" sz="1300" dirty="0" smtClean="0"/>
              <a:t>CNN </a:t>
            </a:r>
            <a:r>
              <a:rPr lang="en-US" sz="1300" dirty="0"/>
              <a:t>consists of three major layers as convolution layer, Max-pooling </a:t>
            </a:r>
            <a:r>
              <a:rPr lang="en-US" sz="1300" dirty="0" smtClean="0"/>
              <a:t>    layer</a:t>
            </a:r>
            <a:r>
              <a:rPr lang="en-US" sz="1300" dirty="0"/>
              <a:t>, and fully connected layer for question </a:t>
            </a:r>
            <a:r>
              <a:rPr lang="en-US" sz="1300" dirty="0" smtClean="0"/>
              <a:t>classification.</a:t>
            </a:r>
          </a:p>
          <a:p>
            <a:pPr marL="0" indent="0">
              <a:buNone/>
            </a:pPr>
            <a:r>
              <a:rPr lang="en-US" sz="1300" dirty="0"/>
              <a:t>The Convolutional layer is an essential layer of a CNN model that performs several computational processes. </a:t>
            </a:r>
            <a:endParaRPr lang="en-US" sz="1300" dirty="0" smtClean="0"/>
          </a:p>
          <a:p>
            <a:pPr marL="0" indent="0">
              <a:buNone/>
            </a:pPr>
            <a:r>
              <a:rPr lang="en-US" sz="1300" dirty="0" smtClean="0"/>
              <a:t>The </a:t>
            </a:r>
            <a:r>
              <a:rPr lang="en-US" sz="1300" dirty="0"/>
              <a:t>max-pooling layer, in CNN, performs on data to compress and make it smooth. While for selecting the maximum value of the responsive area the Max-layer is used which produces data-invariant small translational changes </a:t>
            </a:r>
            <a:endParaRPr lang="en-US" sz="1300" dirty="0" smtClean="0"/>
          </a:p>
          <a:p>
            <a:pPr marL="0" indent="0">
              <a:buNone/>
            </a:pPr>
            <a:r>
              <a:rPr lang="en-US" sz="1300" dirty="0" smtClean="0"/>
              <a:t>A </a:t>
            </a:r>
            <a:r>
              <a:rPr lang="en-US" sz="1300" dirty="0"/>
              <a:t>fully connected layer is used as a final layer of CNN which produces the output by connecting all neurons in the forward and backward manner</a:t>
            </a:r>
            <a:r>
              <a:rPr lang="en-US" sz="1300" dirty="0" smtClean="0"/>
              <a:t>.</a:t>
            </a:r>
          </a:p>
          <a:p>
            <a:pPr marL="0" indent="0">
              <a:buNone/>
            </a:pPr>
            <a:endParaRPr lang="en-US" sz="1300" dirty="0"/>
          </a:p>
          <a:p>
            <a:pPr marL="0" indent="0">
              <a:buNone/>
            </a:pPr>
            <a:endParaRPr lang="en-IN" sz="1300" dirty="0"/>
          </a:p>
        </p:txBody>
      </p:sp>
      <p:pic>
        <p:nvPicPr>
          <p:cNvPr id="4" name="Picture 3"/>
          <p:cNvPicPr>
            <a:picLocks noChangeAspect="1"/>
          </p:cNvPicPr>
          <p:nvPr/>
        </p:nvPicPr>
        <p:blipFill>
          <a:blip r:embed="rId2"/>
          <a:stretch>
            <a:fillRect/>
          </a:stretch>
        </p:blipFill>
        <p:spPr>
          <a:xfrm>
            <a:off x="2057755" y="3784288"/>
            <a:ext cx="5753834" cy="2329129"/>
          </a:xfrm>
          <a:prstGeom prst="rect">
            <a:avLst/>
          </a:prstGeom>
        </p:spPr>
      </p:pic>
    </p:spTree>
    <p:extLst>
      <p:ext uri="{BB962C8B-B14F-4D97-AF65-F5344CB8AC3E}">
        <p14:creationId xmlns:p14="http://schemas.microsoft.com/office/powerpoint/2010/main" val="4000268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GRU</a:t>
            </a:r>
          </a:p>
          <a:p>
            <a:endParaRPr lang="en-US" dirty="0"/>
          </a:p>
          <a:p>
            <a:endParaRPr lang="en-US" dirty="0" smtClean="0"/>
          </a:p>
          <a:p>
            <a:pPr marL="0" indent="0">
              <a:buNone/>
            </a:pPr>
            <a:endParaRPr lang="en-US" dirty="0" smtClean="0"/>
          </a:p>
          <a:p>
            <a:pPr marL="0" indent="0">
              <a:buNone/>
            </a:pPr>
            <a:endParaRPr lang="en-US" dirty="0" smtClean="0"/>
          </a:p>
          <a:p>
            <a:pPr marL="0" indent="0">
              <a:buNone/>
            </a:pPr>
            <a:r>
              <a:rPr lang="en-US" dirty="0" smtClean="0"/>
              <a:t>GRUs are capable of processing sequential data, such as text or time series data, by learning from past information and using it to inform predictions about future elements</a:t>
            </a:r>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3438525" y="1825625"/>
            <a:ext cx="3742294" cy="2055767"/>
          </a:xfrm>
          <a:prstGeom prst="rect">
            <a:avLst/>
          </a:prstGeom>
        </p:spPr>
      </p:pic>
    </p:spTree>
    <p:extLst>
      <p:ext uri="{BB962C8B-B14F-4D97-AF65-F5344CB8AC3E}">
        <p14:creationId xmlns:p14="http://schemas.microsoft.com/office/powerpoint/2010/main" val="1674391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4138151" y="133787"/>
            <a:ext cx="3915697" cy="2562906"/>
          </a:xfrm>
          <a:prstGeom prst="rect">
            <a:avLst/>
          </a:prstGeom>
        </p:spPr>
      </p:pic>
      <p:sp>
        <p:nvSpPr>
          <p:cNvPr id="6" name="Rectangle 5"/>
          <p:cNvSpPr/>
          <p:nvPr/>
        </p:nvSpPr>
        <p:spPr>
          <a:xfrm>
            <a:off x="555811" y="2409019"/>
            <a:ext cx="6096000" cy="800219"/>
          </a:xfrm>
          <a:prstGeom prst="rect">
            <a:avLst/>
          </a:prstGeom>
        </p:spPr>
        <p:txBody>
          <a:bodyPr>
            <a:spAutoFit/>
          </a:bodyPr>
          <a:lstStyle/>
          <a:p>
            <a:r>
              <a:rPr kumimoji="0" lang="en-US" altLang="en-US" sz="2800" b="0" i="0" u="none" strike="noStrike" cap="none" normalizeH="0" baseline="0" dirty="0" err="1" smtClean="0">
                <a:ln>
                  <a:noFill/>
                </a:ln>
                <a:solidFill>
                  <a:srgbClr val="212121"/>
                </a:solidFill>
                <a:effectLst/>
                <a:latin typeface="MathJax_Main-bold"/>
              </a:rPr>
              <a:t>V</a:t>
            </a:r>
            <a:r>
              <a:rPr lang="en-US" altLang="en-US" dirty="0" err="1">
                <a:solidFill>
                  <a:srgbClr val="212121"/>
                </a:solidFill>
                <a:latin typeface="MathJax_Math-italic"/>
              </a:rPr>
              <a:t>xz</a:t>
            </a:r>
            <a:r>
              <a:rPr lang="en-US" altLang="en-US" dirty="0">
                <a:solidFill>
                  <a:srgbClr val="212121"/>
                </a:solidFill>
                <a:latin typeface="Cambria" panose="02040503050406030204" pitchFamily="18" charset="0"/>
              </a:rPr>
              <a:t>, </a:t>
            </a:r>
            <a:r>
              <a:rPr lang="en-US" altLang="en-US" dirty="0" err="1">
                <a:solidFill>
                  <a:srgbClr val="212121"/>
                </a:solidFill>
                <a:latin typeface="MathJax_Main-bold"/>
              </a:rPr>
              <a:t>V</a:t>
            </a:r>
            <a:r>
              <a:rPr kumimoji="0" lang="en-US" altLang="en-US" sz="1050" b="0" i="0" u="none" strike="noStrike" cap="none" normalizeH="0" baseline="0" dirty="0" err="1" smtClean="0">
                <a:ln>
                  <a:noFill/>
                </a:ln>
                <a:solidFill>
                  <a:srgbClr val="212121"/>
                </a:solidFill>
                <a:effectLst/>
                <a:latin typeface="MathJax_Math-italic"/>
              </a:rPr>
              <a:t>xr</a:t>
            </a:r>
            <a:r>
              <a:rPr lang="en-US" altLang="en-US" dirty="0">
                <a:solidFill>
                  <a:srgbClr val="212121"/>
                </a:solidFill>
                <a:latin typeface="Cambria" panose="02040503050406030204" pitchFamily="18" charset="0"/>
              </a:rPr>
              <a:t> and </a:t>
            </a:r>
            <a:r>
              <a:rPr lang="en-US" altLang="en-US" dirty="0" err="1">
                <a:solidFill>
                  <a:srgbClr val="212121"/>
                </a:solidFill>
                <a:latin typeface="MathJax_Main-bold"/>
              </a:rPr>
              <a:t>V</a:t>
            </a:r>
            <a:r>
              <a:rPr kumimoji="0" lang="en-US" altLang="en-US" sz="1050" b="0" i="0" u="none" strike="noStrike" cap="none" normalizeH="0" baseline="0" dirty="0" err="1" smtClean="0">
                <a:ln>
                  <a:noFill/>
                </a:ln>
                <a:solidFill>
                  <a:srgbClr val="212121"/>
                </a:solidFill>
                <a:effectLst/>
                <a:latin typeface="MathJax_Math-italic"/>
              </a:rPr>
              <a:t>xh</a:t>
            </a:r>
            <a:r>
              <a:rPr kumimoji="0" lang="en-US" altLang="en-US" sz="1050" b="0" i="0" u="none" strike="noStrike" cap="none" normalizeH="0" baseline="0" dirty="0" smtClean="0">
                <a:ln>
                  <a:noFill/>
                </a:ln>
                <a:solidFill>
                  <a:srgbClr val="212121"/>
                </a:solidFill>
                <a:effectLst/>
                <a:latin typeface="MathJax_Main"/>
              </a:rPr>
              <a:t>~</a:t>
            </a:r>
            <a:r>
              <a:rPr lang="en-US" altLang="en-US" dirty="0">
                <a:solidFill>
                  <a:srgbClr val="212121"/>
                </a:solidFill>
                <a:latin typeface="Cambria" panose="02040503050406030204" pitchFamily="18" charset="0"/>
              </a:rPr>
              <a:t> refer to the weight matrix among the input layer and update gate, reset gate, and candidate state </a:t>
            </a:r>
            <a:endParaRPr lang="en-IN" dirty="0"/>
          </a:p>
        </p:txBody>
      </p:sp>
      <p:sp>
        <p:nvSpPr>
          <p:cNvPr id="7" name="Rectangle 6"/>
          <p:cNvSpPr/>
          <p:nvPr/>
        </p:nvSpPr>
        <p:spPr>
          <a:xfrm>
            <a:off x="486142" y="3214606"/>
            <a:ext cx="6096000" cy="646331"/>
          </a:xfrm>
          <a:prstGeom prst="rect">
            <a:avLst/>
          </a:prstGeom>
        </p:spPr>
        <p:txBody>
          <a:bodyPr>
            <a:spAutoFit/>
          </a:bodyPr>
          <a:lstStyle/>
          <a:p>
            <a:r>
              <a:rPr lang="en-US" altLang="en-US" dirty="0">
                <a:solidFill>
                  <a:srgbClr val="212121"/>
                </a:solidFill>
                <a:latin typeface="Cambria" panose="02040503050406030204" pitchFamily="18" charset="0"/>
              </a:rPr>
              <a:t>recurrent connection weight matrix is represented by </a:t>
            </a:r>
            <a:r>
              <a:rPr lang="en-US" altLang="en-US" dirty="0" err="1">
                <a:solidFill>
                  <a:srgbClr val="212121"/>
                </a:solidFill>
                <a:latin typeface="MathJax_Main-bold"/>
              </a:rPr>
              <a:t>U</a:t>
            </a:r>
            <a:r>
              <a:rPr kumimoji="0" lang="en-US" altLang="en-US" sz="1050" b="0" i="0" u="none" strike="noStrike" cap="none" normalizeH="0" baseline="0" dirty="0" err="1" smtClean="0">
                <a:ln>
                  <a:noFill/>
                </a:ln>
                <a:solidFill>
                  <a:srgbClr val="212121"/>
                </a:solidFill>
                <a:effectLst/>
                <a:latin typeface="MathJax_Math-italic"/>
              </a:rPr>
              <a:t>hz</a:t>
            </a:r>
            <a:r>
              <a:rPr lang="en-US" altLang="en-US" dirty="0">
                <a:solidFill>
                  <a:srgbClr val="212121"/>
                </a:solidFill>
                <a:latin typeface="Cambria" panose="02040503050406030204" pitchFamily="18" charset="0"/>
              </a:rPr>
              <a:t>, </a:t>
            </a:r>
            <a:r>
              <a:rPr lang="en-US" altLang="en-US" dirty="0" err="1">
                <a:solidFill>
                  <a:srgbClr val="212121"/>
                </a:solidFill>
                <a:latin typeface="MathJax_Main-bold"/>
              </a:rPr>
              <a:t>U</a:t>
            </a:r>
            <a:r>
              <a:rPr kumimoji="0" lang="en-US" altLang="en-US" sz="1050" b="0" i="0" u="none" strike="noStrike" cap="none" normalizeH="0" baseline="0" dirty="0" err="1" smtClean="0">
                <a:ln>
                  <a:noFill/>
                </a:ln>
                <a:solidFill>
                  <a:srgbClr val="212121"/>
                </a:solidFill>
                <a:effectLst/>
                <a:latin typeface="MathJax_Math-italic"/>
              </a:rPr>
              <a:t>hr</a:t>
            </a:r>
            <a:r>
              <a:rPr lang="en-US" altLang="en-US" dirty="0">
                <a:solidFill>
                  <a:srgbClr val="212121"/>
                </a:solidFill>
                <a:latin typeface="Cambria" panose="02040503050406030204" pitchFamily="18" charset="0"/>
              </a:rPr>
              <a:t> and </a:t>
            </a:r>
            <a:r>
              <a:rPr lang="en-US" altLang="en-US" dirty="0" err="1">
                <a:solidFill>
                  <a:srgbClr val="212121"/>
                </a:solidFill>
                <a:latin typeface="MathJax_Main-bold"/>
              </a:rPr>
              <a:t>U</a:t>
            </a:r>
            <a:r>
              <a:rPr kumimoji="0" lang="en-US" altLang="en-US" sz="1050" b="0" i="0" u="none" strike="noStrike" cap="none" normalizeH="0" baseline="0" dirty="0" err="1" smtClean="0">
                <a:ln>
                  <a:noFill/>
                </a:ln>
                <a:solidFill>
                  <a:srgbClr val="212121"/>
                </a:solidFill>
                <a:effectLst/>
                <a:latin typeface="MathJax_Math-italic"/>
              </a:rPr>
              <a:t>hh</a:t>
            </a:r>
            <a:r>
              <a:rPr kumimoji="0" lang="en-US" altLang="en-US" sz="1050" b="0" i="0" u="none" strike="noStrike" cap="none" normalizeH="0" baseline="0" dirty="0" smtClean="0">
                <a:ln>
                  <a:noFill/>
                </a:ln>
                <a:solidFill>
                  <a:srgbClr val="212121"/>
                </a:solidFill>
                <a:effectLst/>
                <a:latin typeface="MathJax_Main"/>
              </a:rPr>
              <a:t>~</a:t>
            </a:r>
            <a:endParaRPr lang="en-IN" dirty="0"/>
          </a:p>
        </p:txBody>
      </p:sp>
      <p:sp>
        <p:nvSpPr>
          <p:cNvPr id="8" name="Rectangle 7"/>
          <p:cNvSpPr/>
          <p:nvPr/>
        </p:nvSpPr>
        <p:spPr>
          <a:xfrm>
            <a:off x="399056" y="3923746"/>
            <a:ext cx="6096000" cy="646331"/>
          </a:xfrm>
          <a:prstGeom prst="rect">
            <a:avLst/>
          </a:prstGeom>
        </p:spPr>
        <p:txBody>
          <a:bodyPr>
            <a:spAutoFit/>
          </a:bodyPr>
          <a:lstStyle/>
          <a:p>
            <a:r>
              <a:rPr lang="en-US" altLang="en-US" dirty="0">
                <a:solidFill>
                  <a:srgbClr val="212121"/>
                </a:solidFill>
                <a:latin typeface="Cambria" panose="02040503050406030204" pitchFamily="18" charset="0"/>
              </a:rPr>
              <a:t> </a:t>
            </a:r>
            <a:r>
              <a:rPr lang="en-US" altLang="en-US" dirty="0" err="1">
                <a:solidFill>
                  <a:srgbClr val="212121"/>
                </a:solidFill>
                <a:latin typeface="MathJax_Main-bold"/>
              </a:rPr>
              <a:t>x</a:t>
            </a:r>
            <a:r>
              <a:rPr kumimoji="0" lang="en-US" altLang="en-US" sz="1050" b="0" i="0" u="none" strike="noStrike" cap="none" normalizeH="0" baseline="0" dirty="0" err="1" smtClean="0">
                <a:ln>
                  <a:noFill/>
                </a:ln>
                <a:solidFill>
                  <a:srgbClr val="212121"/>
                </a:solidFill>
                <a:effectLst/>
                <a:latin typeface="MathJax_Math-italic"/>
              </a:rPr>
              <a:t>t</a:t>
            </a:r>
            <a:r>
              <a:rPr lang="en-US" altLang="en-US" dirty="0" err="1">
                <a:solidFill>
                  <a:srgbClr val="212121"/>
                </a:solidFill>
                <a:latin typeface="Cambria" panose="02040503050406030204" pitchFamily="18" charset="0"/>
              </a:rPr>
              <a:t>is</a:t>
            </a:r>
            <a:r>
              <a:rPr lang="en-US" altLang="en-US" dirty="0">
                <a:solidFill>
                  <a:srgbClr val="212121"/>
                </a:solidFill>
                <a:latin typeface="Cambria" panose="02040503050406030204" pitchFamily="18" charset="0"/>
              </a:rPr>
              <a:t> the time series sample input and hidden output is denoted by </a:t>
            </a:r>
            <a:r>
              <a:rPr lang="en-US" altLang="en-US" dirty="0">
                <a:solidFill>
                  <a:srgbClr val="212121"/>
                </a:solidFill>
                <a:latin typeface="MathJax_Main-bold"/>
              </a:rPr>
              <a:t>h</a:t>
            </a:r>
            <a:r>
              <a:rPr kumimoji="0" lang="en-US" altLang="en-US" sz="1050" b="0" i="0" u="none" strike="noStrike" cap="none" normalizeH="0" baseline="0" dirty="0" smtClean="0">
                <a:ln>
                  <a:noFill/>
                </a:ln>
                <a:solidFill>
                  <a:srgbClr val="212121"/>
                </a:solidFill>
                <a:effectLst/>
                <a:latin typeface="MathJax_Math-italic"/>
              </a:rPr>
              <a:t>t</a:t>
            </a:r>
            <a:r>
              <a:rPr lang="en-US" altLang="en-US" dirty="0">
                <a:solidFill>
                  <a:srgbClr val="212121"/>
                </a:solidFill>
                <a:latin typeface="Cambria" panose="02040503050406030204" pitchFamily="18" charset="0"/>
              </a:rPr>
              <a:t>.</a:t>
            </a:r>
            <a:endParaRPr lang="en-IN" dirty="0"/>
          </a:p>
        </p:txBody>
      </p:sp>
      <p:sp>
        <p:nvSpPr>
          <p:cNvPr id="9" name="Rectangle 8"/>
          <p:cNvSpPr/>
          <p:nvPr/>
        </p:nvSpPr>
        <p:spPr>
          <a:xfrm>
            <a:off x="486142" y="5398753"/>
            <a:ext cx="6096000" cy="369332"/>
          </a:xfrm>
          <a:prstGeom prst="rect">
            <a:avLst/>
          </a:prstGeom>
        </p:spPr>
        <p:txBody>
          <a:bodyPr>
            <a:spAutoFit/>
          </a:bodyPr>
          <a:lstStyle/>
          <a:p>
            <a:pPr lvl="0" eaLnBrk="0" fontAlgn="base" hangingPunct="0">
              <a:spcBef>
                <a:spcPct val="0"/>
              </a:spcBef>
              <a:spcAft>
                <a:spcPct val="0"/>
              </a:spcAft>
            </a:pPr>
            <a:r>
              <a:rPr lang="en-US" altLang="en-US">
                <a:solidFill>
                  <a:srgbClr val="212121"/>
                </a:solidFill>
                <a:latin typeface="Cambria" panose="02040503050406030204" pitchFamily="18" charset="0"/>
              </a:rPr>
              <a:t> </a:t>
            </a:r>
            <a:r>
              <a:rPr lang="en-US" altLang="en-US">
                <a:solidFill>
                  <a:srgbClr val="212121"/>
                </a:solidFill>
                <a:latin typeface="MathJax_Main-bold"/>
              </a:rPr>
              <a:t>B</a:t>
            </a:r>
            <a:r>
              <a:rPr kumimoji="0" lang="en-US" altLang="en-US" sz="1050" b="0" i="0" u="none" strike="noStrike" cap="none" normalizeH="0" baseline="0" smtClean="0">
                <a:ln>
                  <a:noFill/>
                </a:ln>
                <a:solidFill>
                  <a:srgbClr val="212121"/>
                </a:solidFill>
                <a:effectLst/>
                <a:latin typeface="MathJax_Math-italic"/>
              </a:rPr>
              <a:t>z</a:t>
            </a:r>
            <a:r>
              <a:rPr lang="en-US" altLang="en-US">
                <a:solidFill>
                  <a:srgbClr val="212121"/>
                </a:solidFill>
                <a:latin typeface="Cambria" panose="02040503050406030204" pitchFamily="18" charset="0"/>
              </a:rPr>
              <a:t>, </a:t>
            </a:r>
            <a:r>
              <a:rPr lang="en-US" altLang="en-US">
                <a:solidFill>
                  <a:srgbClr val="212121"/>
                </a:solidFill>
                <a:latin typeface="MathJax_Main-bold"/>
              </a:rPr>
              <a:t>B</a:t>
            </a:r>
            <a:r>
              <a:rPr kumimoji="0" lang="en-US" altLang="en-US" sz="1050" b="0" i="0" u="none" strike="noStrike" cap="none" normalizeH="0" baseline="0" smtClean="0">
                <a:ln>
                  <a:noFill/>
                </a:ln>
                <a:solidFill>
                  <a:srgbClr val="212121"/>
                </a:solidFill>
                <a:effectLst/>
                <a:latin typeface="MathJax_Math-italic"/>
              </a:rPr>
              <a:t>r</a:t>
            </a:r>
            <a:r>
              <a:rPr lang="en-US" altLang="en-US">
                <a:solidFill>
                  <a:srgbClr val="212121"/>
                </a:solidFill>
                <a:latin typeface="Cambria" panose="02040503050406030204" pitchFamily="18" charset="0"/>
              </a:rPr>
              <a:t> and </a:t>
            </a:r>
            <a:r>
              <a:rPr lang="en-US" altLang="en-US">
                <a:solidFill>
                  <a:srgbClr val="212121"/>
                </a:solidFill>
                <a:latin typeface="MathJax_Main-bold"/>
              </a:rPr>
              <a:t>B</a:t>
            </a:r>
            <a:r>
              <a:rPr kumimoji="0" lang="en-US" altLang="en-US" sz="1050" b="0" i="0" u="none" strike="noStrike" cap="none" normalizeH="0" baseline="0" smtClean="0">
                <a:ln>
                  <a:noFill/>
                </a:ln>
                <a:solidFill>
                  <a:srgbClr val="212121"/>
                </a:solidFill>
                <a:effectLst/>
                <a:latin typeface="MathJax_Math-italic"/>
              </a:rPr>
              <a:t>h</a:t>
            </a:r>
            <a:r>
              <a:rPr kumimoji="0" lang="en-US" altLang="en-US" sz="1050" b="0" i="0" u="none" strike="noStrike" cap="none" normalizeH="0" baseline="0" smtClean="0">
                <a:ln>
                  <a:noFill/>
                </a:ln>
                <a:solidFill>
                  <a:srgbClr val="212121"/>
                </a:solidFill>
                <a:effectLst/>
                <a:latin typeface="MathJax_Main"/>
              </a:rPr>
              <a:t>~</a:t>
            </a:r>
            <a:r>
              <a:rPr lang="en-US" altLang="en-US">
                <a:solidFill>
                  <a:srgbClr val="212121"/>
                </a:solidFill>
                <a:latin typeface="Cambria" panose="02040503050406030204" pitchFamily="18" charset="0"/>
              </a:rPr>
              <a:t> are the corresponding biases</a:t>
            </a:r>
            <a:r>
              <a:rPr kumimoji="0" lang="en-US" altLang="en-US" sz="900" b="0" i="0" u="none" strike="noStrike" cap="none" normalizeH="0" baseline="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399056" y="4625407"/>
            <a:ext cx="6096000" cy="646331"/>
          </a:xfrm>
          <a:prstGeom prst="rect">
            <a:avLst/>
          </a:prstGeom>
        </p:spPr>
        <p:txBody>
          <a:bodyPr>
            <a:spAutoFit/>
          </a:bodyPr>
          <a:lstStyle/>
          <a:p>
            <a:r>
              <a:rPr lang="en-US" altLang="en-US" dirty="0">
                <a:solidFill>
                  <a:srgbClr val="212121"/>
                </a:solidFill>
                <a:latin typeface="MathJax_Math-italic"/>
              </a:rPr>
              <a:t>φ</a:t>
            </a:r>
            <a:r>
              <a:rPr lang="en-US" altLang="en-US" dirty="0">
                <a:solidFill>
                  <a:srgbClr val="212121"/>
                </a:solidFill>
                <a:latin typeface="Cambria" panose="02040503050406030204" pitchFamily="18" charset="0"/>
              </a:rPr>
              <a:t> is the sigmoid activation function of update and reset gates, * performs element-wise multiplication operation </a:t>
            </a:r>
            <a:endParaRPr lang="en-IN" dirty="0"/>
          </a:p>
        </p:txBody>
      </p:sp>
    </p:spTree>
    <p:extLst>
      <p:ext uri="{BB962C8B-B14F-4D97-AF65-F5344CB8AC3E}">
        <p14:creationId xmlns:p14="http://schemas.microsoft.com/office/powerpoint/2010/main" val="1794342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183776" y="1070816"/>
            <a:ext cx="1219981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Input (Xt-1, </a:t>
            </a:r>
            <a:r>
              <a:rPr kumimoji="0" lang="en-US" altLang="en-US" sz="1800" b="1" i="0" u="none" strike="noStrike" cap="none" normalizeH="0" baseline="0" dirty="0" err="1" smtClean="0">
                <a:ln>
                  <a:noFill/>
                </a:ln>
                <a:solidFill>
                  <a:schemeClr val="tx1"/>
                </a:solidFill>
                <a:effectLst/>
                <a:latin typeface="Arial" panose="020B0604020202020204" pitchFamily="34" charset="0"/>
              </a:rPr>
              <a:t>Xt</a:t>
            </a:r>
            <a:r>
              <a:rPr kumimoji="0" lang="en-US" altLang="en-US" sz="1800" b="1" i="0" u="none" strike="noStrike" cap="none" normalizeH="0" baseline="0" dirty="0" smtClean="0">
                <a:ln>
                  <a:noFill/>
                </a:ln>
                <a:solidFill>
                  <a:schemeClr val="tx1"/>
                </a:solidFill>
                <a:effectLst/>
                <a:latin typeface="Arial" panose="020B0604020202020204" pitchFamily="34" charset="0"/>
              </a:rPr>
              <a:t>, Xt+1):</a:t>
            </a:r>
            <a:r>
              <a:rPr kumimoji="0" lang="en-US" altLang="en-US" sz="1800" b="0" i="0" u="none" strike="noStrike" cap="none" normalizeH="0" baseline="0" dirty="0" smtClean="0">
                <a:ln>
                  <a:noFill/>
                </a:ln>
                <a:solidFill>
                  <a:schemeClr val="tx1"/>
                </a:solidFill>
                <a:effectLst/>
                <a:latin typeface="Arial" panose="020B0604020202020204" pitchFamily="34" charset="0"/>
              </a:rPr>
              <a:t> These represent the input vectors at the current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timestep</a:t>
            </a:r>
            <a:r>
              <a:rPr kumimoji="0" lang="en-US" altLang="en-US" sz="1800" b="0" i="0" u="none" strike="noStrike" cap="none" normalizeH="0" baseline="0" dirty="0" smtClean="0">
                <a:ln>
                  <a:noFill/>
                </a:ln>
                <a:solidFill>
                  <a:schemeClr val="tx1"/>
                </a:solidFill>
                <a:effectLst/>
                <a:latin typeface="Arial" panose="020B0604020202020204" pitchFamily="34" charset="0"/>
              </a:rPr>
              <a:t> (t) and the previous </a:t>
            </a:r>
            <a:r>
              <a:rPr kumimoji="0" lang="en-US" altLang="en-US" sz="1800" b="0" i="0" u="none" strike="noStrike" cap="none" normalizeH="0" baseline="0" dirty="0" err="1" smtClean="0">
                <a:ln>
                  <a:noFill/>
                </a:ln>
                <a:solidFill>
                  <a:schemeClr val="tx1"/>
                </a:solidFill>
                <a:effectLst/>
                <a:latin typeface="Arial" panose="020B0604020202020204" pitchFamily="34" charset="0"/>
              </a:rPr>
              <a:t>timestep</a:t>
            </a:r>
            <a:r>
              <a:rPr kumimoji="0" lang="en-US" altLang="en-US" sz="1800" b="0" i="0" u="none" strike="noStrike" cap="none" normalizeH="0" baseline="0" dirty="0" smtClean="0">
                <a:ln>
                  <a:noFill/>
                </a:ln>
                <a:solidFill>
                  <a:schemeClr val="tx1"/>
                </a:solidFill>
                <a:effectLst/>
                <a:latin typeface="Arial" panose="020B0604020202020204" pitchFamily="34" charset="0"/>
              </a:rPr>
              <a:t> (t-1)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as well as the next </a:t>
            </a:r>
            <a:r>
              <a:rPr kumimoji="0" lang="en-US" altLang="en-US" sz="1800" b="0" i="0" u="none" strike="noStrike" cap="none" normalizeH="0" baseline="0" dirty="0" err="1" smtClean="0">
                <a:ln>
                  <a:noFill/>
                </a:ln>
                <a:solidFill>
                  <a:schemeClr val="tx1"/>
                </a:solidFill>
                <a:effectLst/>
                <a:latin typeface="Arial" panose="020B0604020202020204" pitchFamily="34" charset="0"/>
              </a:rPr>
              <a:t>timestep</a:t>
            </a:r>
            <a:r>
              <a:rPr kumimoji="0" lang="en-US" altLang="en-US" sz="1800" b="0" i="0" u="none" strike="noStrike" cap="none" normalizeH="0" baseline="0" dirty="0" smtClean="0">
                <a:ln>
                  <a:noFill/>
                </a:ln>
                <a:solidFill>
                  <a:schemeClr val="tx1"/>
                </a:solidFill>
                <a:effectLst/>
                <a:latin typeface="Arial" panose="020B0604020202020204" pitchFamily="34" charset="0"/>
              </a:rPr>
              <a:t> (t+1).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Hidden State (ht-1):</a:t>
            </a:r>
            <a:r>
              <a:rPr kumimoji="0" lang="en-US" altLang="en-US" sz="1800" b="0" i="0" u="none" strike="noStrike" cap="none" normalizeH="0" baseline="0" dirty="0" smtClean="0">
                <a:ln>
                  <a:noFill/>
                </a:ln>
                <a:solidFill>
                  <a:schemeClr val="tx1"/>
                </a:solidFill>
                <a:effectLst/>
                <a:latin typeface="Arial" panose="020B0604020202020204" pitchFamily="34" charset="0"/>
              </a:rPr>
              <a:t> This represents the hidden state vector at the previous </a:t>
            </a:r>
            <a:r>
              <a:rPr kumimoji="0" lang="en-US" altLang="en-US" sz="1800" b="0" i="0" u="none" strike="noStrike" cap="none" normalizeH="0" baseline="0" dirty="0" err="1" smtClean="0">
                <a:ln>
                  <a:noFill/>
                </a:ln>
                <a:solidFill>
                  <a:schemeClr val="tx1"/>
                </a:solidFill>
                <a:effectLst/>
                <a:latin typeface="Arial" panose="020B0604020202020204" pitchFamily="34" charset="0"/>
              </a:rPr>
              <a:t>timestep</a:t>
            </a:r>
            <a:r>
              <a:rPr kumimoji="0" lang="en-US" altLang="en-US" sz="1800" b="0" i="0" u="none" strike="noStrike" cap="none" normalizeH="0" baseline="0" dirty="0" smtClean="0">
                <a:ln>
                  <a:noFill/>
                </a:ln>
                <a:solidFill>
                  <a:schemeClr val="tx1"/>
                </a:solidFill>
                <a:effectLst/>
                <a:latin typeface="Arial" panose="020B0604020202020204" pitchFamily="34" charset="0"/>
              </a:rPr>
              <a:t>, which captures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about the past sequence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Update Gate (Z):</a:t>
            </a:r>
            <a:r>
              <a:rPr kumimoji="0" lang="en-US" altLang="en-US" sz="1800" b="0" i="0" u="none" strike="noStrike" cap="none" normalizeH="0" baseline="0" dirty="0" smtClean="0">
                <a:ln>
                  <a:noFill/>
                </a:ln>
                <a:solidFill>
                  <a:schemeClr val="tx1"/>
                </a:solidFill>
                <a:effectLst/>
                <a:latin typeface="Arial" panose="020B0604020202020204" pitchFamily="34" charset="0"/>
              </a:rPr>
              <a:t> This gate controls how much of the previous hidden state information (ht-1) to keep.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It uses a sigmoid function (σ) to output a value between 0 and 1. A value closer to 1 indicates keeping more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information, while a value closer to 0 indicates discarding more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Reset Gate (R):</a:t>
            </a:r>
            <a:r>
              <a:rPr kumimoji="0" lang="en-US" altLang="en-US" sz="1800" b="0" i="0" u="none" strike="noStrike" cap="none" normalizeH="0" baseline="0" dirty="0" smtClean="0">
                <a:ln>
                  <a:noFill/>
                </a:ln>
                <a:solidFill>
                  <a:schemeClr val="tx1"/>
                </a:solidFill>
                <a:effectLst/>
                <a:latin typeface="Arial" panose="020B0604020202020204" pitchFamily="34" charset="0"/>
              </a:rPr>
              <a:t> This gate determines how much of the past information to forget and how much new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incorporate from the current input (</a:t>
            </a:r>
            <a:r>
              <a:rPr kumimoji="0" lang="en-US" altLang="en-US" sz="1800" b="0" i="0" u="none" strike="noStrike" cap="none" normalizeH="0" baseline="0" dirty="0" err="1" smtClean="0">
                <a:ln>
                  <a:noFill/>
                </a:ln>
                <a:solidFill>
                  <a:schemeClr val="tx1"/>
                </a:solidFill>
                <a:effectLst/>
                <a:latin typeface="Arial" panose="020B0604020202020204" pitchFamily="34" charset="0"/>
              </a:rPr>
              <a:t>Xt</a:t>
            </a:r>
            <a:r>
              <a:rPr kumimoji="0" lang="en-US" altLang="en-US" sz="1800" b="0" i="0" u="none" strike="noStrike" cap="none" normalizeH="0" baseline="0" dirty="0" smtClean="0">
                <a:ln>
                  <a:noFill/>
                </a:ln>
                <a:solidFill>
                  <a:schemeClr val="tx1"/>
                </a:solidFill>
                <a:effectLst/>
                <a:latin typeface="Arial" panose="020B0604020202020204" pitchFamily="34" charset="0"/>
              </a:rPr>
              <a:t>). It also uses a sigmoid function (σ) to output a value between 0 and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Candidate Hidden State (</a:t>
            </a:r>
            <a:r>
              <a:rPr kumimoji="0" lang="en-US" altLang="en-US" sz="1800" b="1" i="0" u="none" strike="noStrike" cap="none" normalizeH="0" baseline="0" dirty="0" err="1" smtClean="0">
                <a:ln>
                  <a:noFill/>
                </a:ln>
                <a:solidFill>
                  <a:schemeClr val="tx1"/>
                </a:solidFill>
                <a:effectLst/>
                <a:latin typeface="Arial" panose="020B0604020202020204" pitchFamily="34" charset="0"/>
              </a:rPr>
              <a:t>ht</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This vector represents the candidate for the new hidden state based on the current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input (</a:t>
            </a:r>
            <a:r>
              <a:rPr kumimoji="0" lang="en-US" altLang="en-US" sz="1800" b="0" i="0" u="none" strike="noStrike" cap="none" normalizeH="0" baseline="0" dirty="0" err="1" smtClean="0">
                <a:ln>
                  <a:noFill/>
                </a:ln>
                <a:solidFill>
                  <a:schemeClr val="tx1"/>
                </a:solidFill>
                <a:effectLst/>
                <a:latin typeface="Arial" panose="020B0604020202020204" pitchFamily="34" charset="0"/>
              </a:rPr>
              <a:t>Xt</a:t>
            </a:r>
            <a:r>
              <a:rPr kumimoji="0" lang="en-US" altLang="en-US" sz="1800" b="0" i="0" u="none" strike="noStrike" cap="none" normalizeH="0" baseline="0" dirty="0" smtClean="0">
                <a:ln>
                  <a:noFill/>
                </a:ln>
                <a:solidFill>
                  <a:schemeClr val="tx1"/>
                </a:solidFill>
                <a:effectLst/>
                <a:latin typeface="Arial" panose="020B0604020202020204" pitchFamily="34" charset="0"/>
              </a:rPr>
              <a:t>) and the filtered previous hidden state (σ(Z)*ht-1).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tanh</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This is the hyperbolic tangent activation function, often used in RNNs. It introduces non-linearity into the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network, allowing it to learn more complex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Output Hidden State (</a:t>
            </a:r>
            <a:r>
              <a:rPr kumimoji="0" lang="en-US" altLang="en-US" sz="1800" b="1" i="0" u="none" strike="noStrike" cap="none" normalizeH="0" baseline="0" dirty="0" err="1" smtClean="0">
                <a:ln>
                  <a:noFill/>
                </a:ln>
                <a:solidFill>
                  <a:schemeClr val="tx1"/>
                </a:solidFill>
                <a:effectLst/>
                <a:latin typeface="Arial" panose="020B0604020202020204" pitchFamily="34" charset="0"/>
              </a:rPr>
              <a:t>ht</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This is the actual new hidden state, obtained by combining the candidate hidden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ht</a:t>
            </a:r>
            <a:r>
              <a:rPr kumimoji="0" lang="en-US" altLang="en-US" sz="1800" b="0" i="0" u="none" strike="noStrike" cap="none" normalizeH="0" baseline="0" dirty="0" smtClean="0">
                <a:ln>
                  <a:noFill/>
                </a:ln>
                <a:solidFill>
                  <a:schemeClr val="tx1"/>
                </a:solidFill>
                <a:effectLst/>
                <a:latin typeface="Arial" panose="020B0604020202020204" pitchFamily="34" charset="0"/>
              </a:rPr>
              <a:t>^~) with the previous hidden state (ht-1), scaled by the reset gate (R </a:t>
            </a:r>
          </a:p>
        </p:txBody>
      </p:sp>
    </p:spTree>
    <p:extLst>
      <p:ext uri="{BB962C8B-B14F-4D97-AF65-F5344CB8AC3E}">
        <p14:creationId xmlns:p14="http://schemas.microsoft.com/office/powerpoint/2010/main" val="587736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PROPOSED METHODOLOGY-CNN WITH GRU</a:t>
            </a:r>
            <a:endParaRPr lang="en-IN" dirty="0"/>
          </a:p>
        </p:txBody>
      </p:sp>
      <p:pic>
        <p:nvPicPr>
          <p:cNvPr id="7170" name="Picture 2" descr="An external file that holds a picture, illustration, etc.&#10;Object name is peerj-cs-07-570-g00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6864" y="2430917"/>
            <a:ext cx="662940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59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0" y="381662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53035" y="1891553"/>
            <a:ext cx="8390965" cy="4353603"/>
          </a:xfrm>
          <a:prstGeom prst="rect">
            <a:avLst/>
          </a:prstGeom>
        </p:spPr>
        <p:txBody>
          <a:bodyPr wrap="square">
            <a:spAutoFit/>
          </a:bodyPr>
          <a:lstStyle/>
          <a:p>
            <a:pPr lvl="0" eaLnBrk="0" fontAlgn="base" hangingPunct="0">
              <a:spcBef>
                <a:spcPct val="0"/>
              </a:spcBef>
              <a:spcAft>
                <a:spcPct val="0"/>
              </a:spcAft>
            </a:pPr>
            <a:r>
              <a:rPr lang="en-US" altLang="en-US" dirty="0">
                <a:solidFill>
                  <a:srgbClr val="212121"/>
                </a:solidFill>
                <a:latin typeface="Cambria" panose="02040503050406030204" pitchFamily="18" charset="0"/>
              </a:rPr>
              <a:t>The word embedding method is applied to convert input text into numerical word vectors to translate into CNN models.</a:t>
            </a:r>
          </a:p>
          <a:p>
            <a:pPr lvl="0" eaLnBrk="0" fontAlgn="base" hangingPunct="0">
              <a:spcBef>
                <a:spcPct val="0"/>
              </a:spcBef>
              <a:spcAft>
                <a:spcPct val="0"/>
              </a:spcAft>
            </a:pPr>
            <a:r>
              <a:rPr lang="en-US" altLang="en-US" dirty="0">
                <a:solidFill>
                  <a:srgbClr val="212121"/>
                </a:solidFill>
                <a:latin typeface="Cambria" panose="02040503050406030204" pitchFamily="18" charset="0"/>
              </a:rPr>
              <a:t> In this way, several convolution kernels of various dimensions were used to capture more helpful features in question classification. </a:t>
            </a:r>
          </a:p>
          <a:p>
            <a:pPr lvl="0" eaLnBrk="0" fontAlgn="base" hangingPunct="0">
              <a:spcBef>
                <a:spcPct val="0"/>
              </a:spcBef>
              <a:spcAft>
                <a:spcPct val="0"/>
              </a:spcAft>
            </a:pPr>
            <a:r>
              <a:rPr lang="en-US" altLang="en-US" dirty="0">
                <a:solidFill>
                  <a:srgbClr val="212121"/>
                </a:solidFill>
                <a:latin typeface="Cambria" panose="02040503050406030204" pitchFamily="18" charset="0"/>
              </a:rPr>
              <a:t>With this technique, CNN preserves the temporal data and generates a single value using the max-pooling layer. </a:t>
            </a:r>
          </a:p>
          <a:p>
            <a:pPr lvl="0" eaLnBrk="0" fontAlgn="base" hangingPunct="0">
              <a:spcBef>
                <a:spcPct val="0"/>
              </a:spcBef>
              <a:spcAft>
                <a:spcPct val="0"/>
              </a:spcAft>
            </a:pPr>
            <a:r>
              <a:rPr lang="en-US" altLang="en-US" dirty="0">
                <a:solidFill>
                  <a:srgbClr val="212121"/>
                </a:solidFill>
                <a:latin typeface="Cambria" panose="02040503050406030204" pitchFamily="18" charset="0"/>
              </a:rPr>
              <a:t>Similarly, the RNN layer is utilized to obtain the temporal features at the input level and captures long-term dependencies. </a:t>
            </a:r>
          </a:p>
          <a:p>
            <a:pPr lvl="0" eaLnBrk="0" fontAlgn="base" hangingPunct="0">
              <a:spcBef>
                <a:spcPct val="0"/>
              </a:spcBef>
              <a:spcAft>
                <a:spcPct val="0"/>
              </a:spcAft>
            </a:pPr>
            <a:r>
              <a:rPr lang="en-US" altLang="en-US" dirty="0">
                <a:solidFill>
                  <a:srgbClr val="212121"/>
                </a:solidFill>
                <a:latin typeface="Cambria" panose="02040503050406030204" pitchFamily="18" charset="0"/>
              </a:rPr>
              <a:t>In word embedding, every question was illustrated as a word embedding matrix to create a classifier using a CNN.</a:t>
            </a:r>
          </a:p>
          <a:p>
            <a:pPr lvl="0" eaLnBrk="0" fontAlgn="base" hangingPunct="0">
              <a:spcBef>
                <a:spcPct val="0"/>
              </a:spcBef>
              <a:spcAft>
                <a:spcPct val="0"/>
              </a:spcAft>
            </a:pPr>
            <a:r>
              <a:rPr lang="en-US" altLang="en-US" dirty="0">
                <a:solidFill>
                  <a:srgbClr val="212121"/>
                </a:solidFill>
                <a:latin typeface="Cambria" panose="02040503050406030204" pitchFamily="18" charset="0"/>
              </a:rPr>
              <a:t> Provided a question consisting </a:t>
            </a:r>
            <a:r>
              <a:rPr lang="en-US" altLang="en-US" dirty="0">
                <a:solidFill>
                  <a:srgbClr val="212121"/>
                </a:solidFill>
                <a:latin typeface="MathJax_Math-italic"/>
              </a:rPr>
              <a:t>n</a:t>
            </a:r>
            <a:r>
              <a:rPr lang="en-US" altLang="en-US" dirty="0">
                <a:solidFill>
                  <a:srgbClr val="212121"/>
                </a:solidFill>
                <a:latin typeface="Cambria" panose="02040503050406030204" pitchFamily="18" charset="0"/>
              </a:rPr>
              <a:t> words </a:t>
            </a:r>
            <a:r>
              <a:rPr lang="en-US" altLang="en-US" dirty="0">
                <a:solidFill>
                  <a:srgbClr val="212121"/>
                </a:solidFill>
                <a:latin typeface="MathJax_Math-italic"/>
              </a:rPr>
              <a:t>v</a:t>
            </a:r>
            <a:r>
              <a:rPr kumimoji="0" lang="en-US" altLang="en-US" sz="1050" b="0" i="0" u="none" strike="noStrike" cap="none" normalizeH="0" baseline="0" dirty="0" smtClean="0">
                <a:ln>
                  <a:noFill/>
                </a:ln>
                <a:solidFill>
                  <a:srgbClr val="212121"/>
                </a:solidFill>
                <a:effectLst/>
                <a:latin typeface="MathJax_Main"/>
              </a:rPr>
              <a:t>1</a:t>
            </a:r>
            <a:r>
              <a:rPr lang="en-US" altLang="en-US" dirty="0">
                <a:solidFill>
                  <a:srgbClr val="212121"/>
                </a:solidFill>
                <a:latin typeface="Cambria" panose="02040503050406030204" pitchFamily="18" charset="0"/>
              </a:rPr>
              <a:t>,</a:t>
            </a:r>
            <a:r>
              <a:rPr lang="en-US" altLang="en-US" dirty="0">
                <a:solidFill>
                  <a:srgbClr val="212121"/>
                </a:solidFill>
                <a:latin typeface="MathJax_Math-italic"/>
              </a:rPr>
              <a:t>v</a:t>
            </a:r>
            <a:r>
              <a:rPr kumimoji="0" lang="en-US" altLang="en-US" sz="1050" b="0" i="0" u="none" strike="noStrike" cap="none" normalizeH="0" baseline="0" dirty="0" smtClean="0">
                <a:ln>
                  <a:noFill/>
                </a:ln>
                <a:solidFill>
                  <a:srgbClr val="212121"/>
                </a:solidFill>
                <a:effectLst/>
                <a:latin typeface="MathJax_Main"/>
              </a:rPr>
              <a:t>2</a:t>
            </a:r>
            <a:r>
              <a:rPr lang="en-US" altLang="en-US" dirty="0">
                <a:solidFill>
                  <a:srgbClr val="212121"/>
                </a:solidFill>
                <a:latin typeface="Cambria" panose="02040503050406030204" pitchFamily="18" charset="0"/>
              </a:rPr>
              <a:t>,</a:t>
            </a:r>
            <a:r>
              <a:rPr lang="en-US" altLang="en-US" dirty="0">
                <a:solidFill>
                  <a:srgbClr val="212121"/>
                </a:solidFill>
                <a:latin typeface="MathJax_Math-italic"/>
              </a:rPr>
              <a:t>v</a:t>
            </a:r>
            <a:r>
              <a:rPr kumimoji="0" lang="en-US" altLang="en-US" sz="1050" b="0" i="0" u="none" strike="noStrike" cap="none" normalizeH="0" baseline="0" dirty="0" smtClean="0">
                <a:ln>
                  <a:noFill/>
                </a:ln>
                <a:solidFill>
                  <a:srgbClr val="212121"/>
                </a:solidFill>
                <a:effectLst/>
                <a:latin typeface="MathJax_Main"/>
              </a:rPr>
              <a:t>3</a:t>
            </a:r>
            <a:r>
              <a:rPr lang="en-US" altLang="en-US" dirty="0">
                <a:solidFill>
                  <a:srgbClr val="212121"/>
                </a:solidFill>
                <a:latin typeface="Cambria" panose="02040503050406030204" pitchFamily="18" charset="0"/>
              </a:rPr>
              <a:t>,…</a:t>
            </a:r>
            <a:r>
              <a:rPr lang="en-US" altLang="en-US" dirty="0" err="1">
                <a:solidFill>
                  <a:srgbClr val="212121"/>
                </a:solidFill>
                <a:latin typeface="MathJax_Math-italic"/>
              </a:rPr>
              <a:t>v</a:t>
            </a:r>
            <a:r>
              <a:rPr kumimoji="0" lang="en-US" altLang="en-US" sz="1050" b="0" i="0" u="none" strike="noStrike" cap="none" normalizeH="0" baseline="0" dirty="0" err="1" smtClean="0">
                <a:ln>
                  <a:noFill/>
                </a:ln>
                <a:solidFill>
                  <a:srgbClr val="212121"/>
                </a:solidFill>
                <a:effectLst/>
                <a:latin typeface="MathJax_Math-italic"/>
              </a:rPr>
              <a:t>n</a:t>
            </a:r>
            <a:r>
              <a:rPr lang="en-US" altLang="en-US" dirty="0">
                <a:solidFill>
                  <a:srgbClr val="212121"/>
                </a:solidFill>
                <a:latin typeface="Cambria" panose="02040503050406030204" pitchFamily="18" charset="0"/>
              </a:rPr>
              <a:t> each word with its pre-trained </a:t>
            </a:r>
            <a:r>
              <a:rPr lang="en-US" altLang="en-US" i="1" dirty="0">
                <a:solidFill>
                  <a:srgbClr val="212121"/>
                </a:solidFill>
                <a:latin typeface="Cambria" panose="02040503050406030204" pitchFamily="18" charset="0"/>
              </a:rPr>
              <a:t>d</a:t>
            </a:r>
            <a:r>
              <a:rPr lang="en-US" altLang="en-US" dirty="0">
                <a:solidFill>
                  <a:srgbClr val="212121"/>
                </a:solidFill>
                <a:latin typeface="Cambria" panose="02040503050406030204" pitchFamily="18" charset="0"/>
              </a:rPr>
              <a:t>-dimension word embedding matrix is swapped, and </a:t>
            </a:r>
          </a:p>
          <a:p>
            <a:pPr lvl="0" eaLnBrk="0" fontAlgn="base" hangingPunct="0">
              <a:spcBef>
                <a:spcPct val="0"/>
              </a:spcBef>
              <a:spcAft>
                <a:spcPct val="0"/>
              </a:spcAft>
            </a:pPr>
            <a:r>
              <a:rPr lang="en-US" altLang="en-US" dirty="0">
                <a:solidFill>
                  <a:srgbClr val="212121"/>
                </a:solidFill>
                <a:latin typeface="Cambria" panose="02040503050406030204" pitchFamily="18" charset="0"/>
              </a:rPr>
              <a:t>stacked row-wise to produce occurrence matrices </a:t>
            </a:r>
            <a:r>
              <a:rPr lang="en-US" altLang="en-US" dirty="0" err="1">
                <a:solidFill>
                  <a:srgbClr val="212121"/>
                </a:solidFill>
                <a:latin typeface="MathJax_Math-italic"/>
              </a:rPr>
              <a:t>V</a:t>
            </a:r>
            <a:r>
              <a:rPr kumimoji="0" lang="en-US" altLang="en-US" sz="1050" b="0" i="0" u="none" strike="noStrike" cap="none" normalizeH="0" baseline="0" dirty="0" err="1" smtClean="0">
                <a:ln>
                  <a:noFill/>
                </a:ln>
                <a:solidFill>
                  <a:srgbClr val="212121"/>
                </a:solidFill>
                <a:effectLst/>
                <a:latin typeface="MathJax_Math-italic"/>
              </a:rPr>
              <a:t>i</a:t>
            </a:r>
            <a:r>
              <a:rPr lang="en-US" altLang="en-US" dirty="0" err="1">
                <a:solidFill>
                  <a:srgbClr val="212121"/>
                </a:solidFill>
                <a:latin typeface="MathJax_Main"/>
              </a:rPr>
              <a:t>∈</a:t>
            </a:r>
            <a:r>
              <a:rPr lang="en-US" altLang="en-US" dirty="0" err="1">
                <a:solidFill>
                  <a:srgbClr val="212121"/>
                </a:solidFill>
                <a:latin typeface="MathJax_Math-italic"/>
              </a:rPr>
              <a:t>R</a:t>
            </a:r>
            <a:r>
              <a:rPr kumimoji="0" lang="en-US" altLang="en-US" sz="1050" b="0" i="0" u="none" strike="noStrike" cap="none" normalizeH="0" baseline="0" dirty="0" err="1" smtClean="0">
                <a:ln>
                  <a:noFill/>
                </a:ln>
                <a:solidFill>
                  <a:srgbClr val="212121"/>
                </a:solidFill>
                <a:effectLst/>
                <a:latin typeface="MathJax_Math-italic"/>
              </a:rPr>
              <a:t>n</a:t>
            </a:r>
            <a:r>
              <a:rPr kumimoji="0" lang="en-US" altLang="en-US" sz="1050" b="0" i="0" u="none" strike="noStrike" cap="none" normalizeH="0" baseline="0" dirty="0" err="1" smtClean="0">
                <a:ln>
                  <a:noFill/>
                </a:ln>
                <a:solidFill>
                  <a:srgbClr val="212121"/>
                </a:solidFill>
                <a:effectLst/>
                <a:latin typeface="MathJax_Main"/>
              </a:rPr>
              <a:t>×</a:t>
            </a:r>
            <a:r>
              <a:rPr kumimoji="0" lang="en-US" altLang="en-US" sz="1050" b="0" i="0" u="none" strike="noStrike" cap="none" normalizeH="0" baseline="0" dirty="0" err="1" smtClean="0">
                <a:ln>
                  <a:noFill/>
                </a:ln>
                <a:solidFill>
                  <a:srgbClr val="212121"/>
                </a:solidFill>
                <a:effectLst/>
                <a:latin typeface="MathJax_Math-italic"/>
              </a:rPr>
              <a:t>d</a:t>
            </a:r>
            <a:r>
              <a:rPr lang="en-US" altLang="en-US" dirty="0">
                <a:solidFill>
                  <a:srgbClr val="212121"/>
                </a:solidFill>
                <a:latin typeface="Cambria" panose="02040503050406030204" pitchFamily="18" charset="0"/>
              </a:rPr>
              <a:t>. Moreover, in this study, we trained the </a:t>
            </a:r>
            <a:r>
              <a:rPr lang="en-US" altLang="en-US" dirty="0" err="1">
                <a:solidFill>
                  <a:srgbClr val="212121"/>
                </a:solidFill>
                <a:latin typeface="Cambria" panose="02040503050406030204" pitchFamily="18" charset="0"/>
              </a:rPr>
              <a:t>hyperparameters</a:t>
            </a:r>
            <a:r>
              <a:rPr lang="en-US" altLang="en-US" dirty="0">
                <a:solidFill>
                  <a:srgbClr val="212121"/>
                </a:solidFill>
                <a:latin typeface="Cambria" panose="02040503050406030204" pitchFamily="18" charset="0"/>
              </a:rPr>
              <a:t> using </a:t>
            </a:r>
          </a:p>
          <a:p>
            <a:pPr lvl="0" eaLnBrk="0" fontAlgn="base" hangingPunct="0">
              <a:spcBef>
                <a:spcPct val="0"/>
              </a:spcBef>
              <a:spcAft>
                <a:spcPct val="0"/>
              </a:spcAft>
            </a:pPr>
            <a:r>
              <a:rPr lang="en-US" altLang="en-US" i="1" dirty="0" err="1">
                <a:solidFill>
                  <a:srgbClr val="212121"/>
                </a:solidFill>
                <a:latin typeface="Cambria" panose="02040503050406030204" pitchFamily="18" charset="0"/>
              </a:rPr>
              <a:t>ReLU</a:t>
            </a:r>
            <a:r>
              <a:rPr lang="en-US" altLang="en-US" dirty="0">
                <a:solidFill>
                  <a:srgbClr val="212121"/>
                </a:solidFill>
                <a:latin typeface="Cambria" panose="02040503050406030204" pitchFamily="18" charset="0"/>
              </a:rPr>
              <a:t> in the deep learning approaches.</a:t>
            </a:r>
            <a:r>
              <a:rPr kumimoji="0" lang="en-US" altLang="en-US" sz="9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9096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IMPLEMENTATION</a:t>
            </a:r>
            <a:endParaRPr lang="en-IN" dirty="0"/>
          </a:p>
        </p:txBody>
      </p:sp>
      <p:sp>
        <p:nvSpPr>
          <p:cNvPr id="4" name="Rectangle 1"/>
          <p:cNvSpPr>
            <a:spLocks noGrp="1" noChangeArrowheads="1"/>
          </p:cNvSpPr>
          <p:nvPr>
            <p:ph idx="1"/>
          </p:nvPr>
        </p:nvSpPr>
        <p:spPr bwMode="auto">
          <a:xfrm>
            <a:off x="330896" y="1747340"/>
            <a:ext cx="1153020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INPUT LAYER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Let describe the total number of unique words with </a:t>
            </a:r>
            <a:r>
              <a:rPr kumimoji="0" lang="en-US" altLang="en-US" sz="1500" b="0" i="0" u="none" strike="noStrike" cap="none" normalizeH="0" baseline="0" dirty="0" smtClean="0">
                <a:ln>
                  <a:noFill/>
                </a:ln>
                <a:solidFill>
                  <a:srgbClr val="212121"/>
                </a:solidFill>
                <a:effectLst/>
                <a:latin typeface="MathJax_Math-italic"/>
              </a:rPr>
              <a:t>w</a:t>
            </a:r>
            <a:r>
              <a:rPr kumimoji="0" lang="en-US" altLang="en-US" sz="1000" b="0" i="0" u="none" strike="noStrike" cap="none" normalizeH="0" baseline="0" dirty="0" smtClean="0">
                <a:ln>
                  <a:noFill/>
                </a:ln>
                <a:solidFill>
                  <a:srgbClr val="212121"/>
                </a:solidFill>
                <a:effectLst/>
                <a:latin typeface="MathJax_Main"/>
              </a:rPr>
              <a:t>1</a:t>
            </a:r>
            <a:r>
              <a:rPr kumimoji="0" lang="en-US" altLang="en-US" sz="1500" b="0" i="0" u="none" strike="noStrike" cap="none" normalizeH="0" baseline="0" dirty="0" smtClean="0">
                <a:ln>
                  <a:noFill/>
                </a:ln>
                <a:solidFill>
                  <a:srgbClr val="212121"/>
                </a:solidFill>
                <a:effectLst/>
                <a:latin typeface="Cambria" panose="02040503050406030204" pitchFamily="18" charset="0"/>
              </a:rPr>
              <a:t>, </a:t>
            </a:r>
            <a:r>
              <a:rPr kumimoji="0" lang="en-US" altLang="en-US" sz="1500" b="0" i="0" u="none" strike="noStrike" cap="none" normalizeH="0" baseline="0" dirty="0" smtClean="0">
                <a:ln>
                  <a:noFill/>
                </a:ln>
                <a:solidFill>
                  <a:srgbClr val="212121"/>
                </a:solidFill>
                <a:effectLst/>
                <a:latin typeface="MathJax_Math-italic"/>
              </a:rPr>
              <a:t>w</a:t>
            </a:r>
            <a:r>
              <a:rPr kumimoji="0" lang="en-US" altLang="en-US" sz="1000" b="0" i="0" u="none" strike="noStrike" cap="none" normalizeH="0" baseline="0" dirty="0" smtClean="0">
                <a:ln>
                  <a:noFill/>
                </a:ln>
                <a:solidFill>
                  <a:srgbClr val="212121"/>
                </a:solidFill>
                <a:effectLst/>
                <a:latin typeface="MathJax_Main"/>
              </a:rPr>
              <a:t>2</a:t>
            </a:r>
            <a:r>
              <a:rPr kumimoji="0" lang="en-US" altLang="en-US" sz="1500" b="0" i="0" u="none" strike="noStrike" cap="none" normalizeH="0" baseline="0" dirty="0" smtClean="0">
                <a:ln>
                  <a:noFill/>
                </a:ln>
                <a:solidFill>
                  <a:srgbClr val="212121"/>
                </a:solidFill>
                <a:effectLst/>
                <a:latin typeface="Cambria" panose="02040503050406030204" pitchFamily="18" charset="0"/>
              </a:rPr>
              <a:t>, </a:t>
            </a:r>
            <a:r>
              <a:rPr kumimoji="0" lang="en-US" altLang="en-US" sz="1500" b="0" i="0" u="none" strike="noStrike" cap="none" normalizeH="0" baseline="0" dirty="0" smtClean="0">
                <a:ln>
                  <a:noFill/>
                </a:ln>
                <a:solidFill>
                  <a:srgbClr val="212121"/>
                </a:solidFill>
                <a:effectLst/>
                <a:latin typeface="MathJax_Math-italic"/>
              </a:rPr>
              <a:t>w</a:t>
            </a:r>
            <a:r>
              <a:rPr kumimoji="0" lang="en-US" altLang="en-US" sz="1000" b="0" i="0" u="none" strike="noStrike" cap="none" normalizeH="0" baseline="0" dirty="0" smtClean="0">
                <a:ln>
                  <a:noFill/>
                </a:ln>
                <a:solidFill>
                  <a:srgbClr val="212121"/>
                </a:solidFill>
                <a:effectLst/>
                <a:latin typeface="MathJax_Main"/>
              </a:rPr>
              <a:t>3</a:t>
            </a:r>
            <a:r>
              <a:rPr kumimoji="0" lang="en-US" altLang="en-US" sz="1500" b="0" i="0" u="none" strike="noStrike" cap="none" normalizeH="0" baseline="0" dirty="0" smtClean="0">
                <a:ln>
                  <a:noFill/>
                </a:ln>
                <a:solidFill>
                  <a:srgbClr val="212121"/>
                </a:solidFill>
                <a:effectLst/>
                <a:latin typeface="Cambria" panose="02040503050406030204" pitchFamily="18" charset="0"/>
              </a:rPr>
              <a:t>,…, </a:t>
            </a:r>
            <a:r>
              <a:rPr kumimoji="0" lang="en-US" altLang="en-US" sz="1500" b="0" i="0" u="none" strike="noStrike" cap="none" normalizeH="0" baseline="0" dirty="0" err="1" smtClean="0">
                <a:ln>
                  <a:noFill/>
                </a:ln>
                <a:solidFill>
                  <a:srgbClr val="212121"/>
                </a:solidFill>
                <a:effectLst/>
                <a:latin typeface="MathJax_Math-italic"/>
              </a:rPr>
              <a:t>w</a:t>
            </a:r>
            <a:r>
              <a:rPr kumimoji="0" lang="en-US" altLang="en-US" sz="1000" b="0" i="0" u="none" strike="noStrike" cap="none" normalizeH="0" baseline="0" dirty="0" err="1" smtClean="0">
                <a:ln>
                  <a:noFill/>
                </a:ln>
                <a:solidFill>
                  <a:srgbClr val="212121"/>
                </a:solidFill>
                <a:effectLst/>
                <a:latin typeface="MathJax_Math-italic"/>
              </a:rPr>
              <a:t>n</a:t>
            </a:r>
            <a:r>
              <a:rPr kumimoji="0" lang="en-US" altLang="en-US" sz="1500" b="0" i="0" u="none" strike="noStrike" cap="none" normalizeH="0" baseline="0" dirty="0" smtClean="0">
                <a:ln>
                  <a:noFill/>
                </a:ln>
                <a:solidFill>
                  <a:srgbClr val="212121"/>
                </a:solidFill>
                <a:effectLst/>
                <a:latin typeface="Cambria" panose="02040503050406030204" pitchFamily="18" charset="0"/>
              </a:rPr>
              <a:t> in the dictionary </a:t>
            </a:r>
            <a:r>
              <a:rPr kumimoji="0" lang="en-US" altLang="en-US" sz="1500" b="0" i="1" u="none" strike="noStrike" cap="none" normalizeH="0" baseline="0" dirty="0" smtClean="0">
                <a:ln>
                  <a:noFill/>
                </a:ln>
                <a:solidFill>
                  <a:srgbClr val="212121"/>
                </a:solidFill>
                <a:effectLst/>
                <a:latin typeface="Cambria" panose="02040503050406030204" pitchFamily="18" charset="0"/>
              </a:rPr>
              <a:t>D</a:t>
            </a:r>
            <a:r>
              <a:rPr kumimoji="0" lang="en-US" altLang="en-US" sz="1500" b="0" i="0" u="none" strike="noStrike" cap="none" normalizeH="0" baseline="0" dirty="0" smtClean="0">
                <a:ln>
                  <a:noFill/>
                </a:ln>
                <a:solidFill>
                  <a:srgbClr val="212121"/>
                </a:solidFill>
                <a:effectLst/>
                <a:latin typeface="Cambria" panose="02040503050406030204" pitchFamily="18" charset="0"/>
              </a:rPr>
              <a:t> = </a:t>
            </a:r>
            <a:r>
              <a:rPr kumimoji="0" lang="en-US" altLang="en-US" sz="1500" b="0" i="0" u="none" strike="noStrike" cap="none" normalizeH="0" baseline="0" dirty="0" smtClean="0">
                <a:ln>
                  <a:noFill/>
                </a:ln>
                <a:solidFill>
                  <a:srgbClr val="212121"/>
                </a:solidFill>
                <a:effectLst/>
                <a:latin typeface="MathJax_Math-italic"/>
              </a:rPr>
              <a:t>d</a:t>
            </a:r>
            <a:r>
              <a:rPr kumimoji="0" lang="en-US" altLang="en-US" sz="1000" b="0" i="0" u="none" strike="noStrike" cap="none" normalizeH="0" baseline="0" dirty="0" smtClean="0">
                <a:ln>
                  <a:noFill/>
                </a:ln>
                <a:solidFill>
                  <a:srgbClr val="212121"/>
                </a:solidFill>
                <a:effectLst/>
                <a:latin typeface="MathJax_Main"/>
              </a:rPr>
              <a:t>1</a:t>
            </a:r>
            <a:r>
              <a:rPr kumimoji="0" lang="en-US" altLang="en-US" sz="1500" b="0" i="0" u="none" strike="noStrike" cap="none" normalizeH="0" baseline="0" dirty="0" smtClean="0">
                <a:ln>
                  <a:noFill/>
                </a:ln>
                <a:solidFill>
                  <a:srgbClr val="212121"/>
                </a:solidFill>
                <a:effectLst/>
                <a:latin typeface="Cambria" panose="02040503050406030204" pitchFamily="18" charset="0"/>
              </a:rPr>
              <a:t>,</a:t>
            </a:r>
            <a:r>
              <a:rPr kumimoji="0" lang="en-US" altLang="en-US" sz="1500" b="0" i="0" u="none" strike="noStrike" cap="none" normalizeH="0" baseline="0" dirty="0" smtClean="0">
                <a:ln>
                  <a:noFill/>
                </a:ln>
                <a:solidFill>
                  <a:srgbClr val="212121"/>
                </a:solidFill>
                <a:effectLst/>
                <a:latin typeface="MathJax_Math-italic"/>
              </a:rPr>
              <a:t>d</a:t>
            </a:r>
            <a:r>
              <a:rPr kumimoji="0" lang="en-US" altLang="en-US" sz="1000" b="0" i="0" u="none" strike="noStrike" cap="none" normalizeH="0" baseline="0" dirty="0" smtClean="0">
                <a:ln>
                  <a:noFill/>
                </a:ln>
                <a:solidFill>
                  <a:srgbClr val="212121"/>
                </a:solidFill>
                <a:effectLst/>
                <a:latin typeface="MathJax_Main"/>
              </a:rPr>
              <a:t>2</a:t>
            </a:r>
            <a:r>
              <a:rPr kumimoji="0" lang="en-US" altLang="en-US" sz="1500" b="0" i="0" u="none" strike="noStrike" cap="none" normalizeH="0" baseline="0" dirty="0" smtClean="0">
                <a:ln>
                  <a:noFill/>
                </a:ln>
                <a:solidFill>
                  <a:srgbClr val="212121"/>
                </a:solidFill>
                <a:effectLst/>
                <a:latin typeface="Cambria" panose="02040503050406030204" pitchFamily="18" charset="0"/>
              </a:rPr>
              <a:t>,</a:t>
            </a:r>
            <a:r>
              <a:rPr kumimoji="0" lang="en-US" altLang="en-US" sz="1500" b="0" i="0" u="none" strike="noStrike" cap="none" normalizeH="0" baseline="0" dirty="0" smtClean="0">
                <a:ln>
                  <a:noFill/>
                </a:ln>
                <a:solidFill>
                  <a:srgbClr val="212121"/>
                </a:solidFill>
                <a:effectLst/>
                <a:latin typeface="MathJax_Math-italic"/>
              </a:rPr>
              <a:t>d</a:t>
            </a:r>
            <a:r>
              <a:rPr kumimoji="0" lang="en-US" altLang="en-US" sz="1000" b="0" i="0" u="none" strike="noStrike" cap="none" normalizeH="0" baseline="0" dirty="0" smtClean="0">
                <a:ln>
                  <a:noFill/>
                </a:ln>
                <a:solidFill>
                  <a:srgbClr val="212121"/>
                </a:solidFill>
                <a:effectLst/>
                <a:latin typeface="MathJax_Main"/>
              </a:rPr>
              <a:t>3</a:t>
            </a:r>
            <a:r>
              <a:rPr kumimoji="0" lang="en-US" altLang="en-US" sz="1500" b="0" i="0" u="none" strike="noStrike" cap="none" normalizeH="0" baseline="0" dirty="0" smtClean="0">
                <a:ln>
                  <a:noFill/>
                </a:ln>
                <a:solidFill>
                  <a:srgbClr val="212121"/>
                </a:solidFill>
                <a:effectLst/>
                <a:latin typeface="Cambria" panose="02040503050406030204" pitchFamily="18" charset="0"/>
              </a:rPr>
              <a:t>,…</a:t>
            </a:r>
            <a:r>
              <a:rPr kumimoji="0" lang="en-US" altLang="en-US" sz="1500" b="0" i="0" u="none" strike="noStrike" cap="none" normalizeH="0" baseline="0" dirty="0" smtClean="0">
                <a:ln>
                  <a:noFill/>
                </a:ln>
                <a:solidFill>
                  <a:srgbClr val="212121"/>
                </a:solidFill>
                <a:effectLst/>
                <a:latin typeface="MathJax_Math-italic"/>
              </a:rPr>
              <a:t>d</a:t>
            </a:r>
            <a:r>
              <a:rPr kumimoji="0" lang="en-US" altLang="en-US" sz="1000" b="0" i="0" u="none" strike="noStrike" cap="none" normalizeH="0" baseline="0" dirty="0" smtClean="0">
                <a:ln>
                  <a:noFill/>
                </a:ln>
                <a:solidFill>
                  <a:srgbClr val="212121"/>
                </a:solidFill>
                <a:effectLst/>
                <a:latin typeface="MathJax_Math-italic"/>
              </a:rPr>
              <a:t>m</a:t>
            </a:r>
            <a:r>
              <a:rPr kumimoji="0" lang="en-US" altLang="en-US" sz="1500" b="0" i="0" u="none" strike="noStrike" cap="none" normalizeH="0" baseline="0" dirty="0" smtClean="0">
                <a:ln>
                  <a:noFill/>
                </a:ln>
                <a:solidFill>
                  <a:srgbClr val="212121"/>
                </a:solidFill>
                <a:effectLst/>
                <a:latin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To identify the questions, the Word2vec model is used to translate any word in the query into a particular vector with one of the fixed sizes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 of 100, 200, 300 or 400. Every question </a:t>
            </a:r>
            <a:r>
              <a:rPr kumimoji="0" lang="en-US" altLang="en-US" sz="1500" b="0" i="0" u="none" strike="noStrike" cap="none" normalizeH="0" baseline="0" dirty="0" smtClean="0">
                <a:ln>
                  <a:noFill/>
                </a:ln>
                <a:solidFill>
                  <a:srgbClr val="212121"/>
                </a:solidFill>
                <a:effectLst/>
                <a:latin typeface="MathJax_Math-italic"/>
              </a:rPr>
              <a:t>j</a:t>
            </a:r>
            <a:r>
              <a:rPr kumimoji="0" lang="en-US" altLang="en-US" sz="1500" b="0" i="0" u="none" strike="noStrike" cap="none" normalizeH="0" baseline="0" dirty="0" smtClean="0">
                <a:ln>
                  <a:noFill/>
                </a:ln>
                <a:solidFill>
                  <a:srgbClr val="212121"/>
                </a:solidFill>
                <a:effectLst/>
                <a:latin typeface="Cambria" panose="02040503050406030204" pitchFamily="18" charset="0"/>
              </a:rPr>
              <a:t> is presented with a two-dimensional </a:t>
            </a:r>
            <a:r>
              <a:rPr kumimoji="0" lang="en-US" altLang="en-US" sz="1500" b="0" i="0" u="none" strike="noStrike" cap="none" normalizeH="0" baseline="0" dirty="0" err="1" smtClean="0">
                <a:ln>
                  <a:noFill/>
                </a:ln>
                <a:solidFill>
                  <a:srgbClr val="212121"/>
                </a:solidFill>
                <a:effectLst/>
                <a:latin typeface="MathJax_Math-italic"/>
              </a:rPr>
              <a:t>n</a:t>
            </a:r>
            <a:r>
              <a:rPr kumimoji="0" lang="en-US" altLang="en-US" sz="1500" b="0" i="0" u="none" strike="noStrike" cap="none" normalizeH="0" baseline="0" dirty="0" err="1" smtClean="0">
                <a:ln>
                  <a:noFill/>
                </a:ln>
                <a:solidFill>
                  <a:srgbClr val="212121"/>
                </a:solidFill>
                <a:effectLst/>
                <a:latin typeface="MathJax_Main"/>
              </a:rPr>
              <a:t>×</a:t>
            </a:r>
            <a:r>
              <a:rPr kumimoji="0" lang="en-US" altLang="en-US" sz="1500" b="0" i="0" u="none" strike="noStrike" cap="none" normalizeH="0" baseline="0" dirty="0" err="1" smtClean="0">
                <a:ln>
                  <a:noFill/>
                </a:ln>
                <a:solidFill>
                  <a:srgbClr val="212121"/>
                </a:solidFill>
                <a:effectLst/>
                <a:latin typeface="MathJax_Math-italic"/>
              </a:rPr>
              <a:t>k</a:t>
            </a:r>
            <a:r>
              <a:rPr kumimoji="0" lang="en-US" altLang="en-US" sz="1500" b="0" i="0" u="none" strike="noStrike" cap="none" normalizeH="0" baseline="0" dirty="0" smtClean="0">
                <a:ln>
                  <a:noFill/>
                </a:ln>
                <a:solidFill>
                  <a:srgbClr val="212121"/>
                </a:solidFill>
                <a:effectLst/>
                <a:latin typeface="Cambria" panose="02040503050406030204" pitchFamily="18" charset="0"/>
              </a:rPr>
              <a:t> matrix </a:t>
            </a:r>
            <a:r>
              <a:rPr kumimoji="0" lang="en-US" altLang="en-US" sz="1500" b="0" i="0" u="none" strike="noStrike" cap="none" normalizeH="0" baseline="0" dirty="0" err="1" smtClean="0">
                <a:ln>
                  <a:noFill/>
                </a:ln>
                <a:solidFill>
                  <a:srgbClr val="212121"/>
                </a:solidFill>
                <a:effectLst/>
                <a:latin typeface="MathJax_Math-italic"/>
              </a:rPr>
              <a:t>c</a:t>
            </a:r>
            <a:r>
              <a:rPr kumimoji="0" lang="en-US" altLang="en-US" sz="1000" b="0" i="0" u="none" strike="noStrike" cap="none" normalizeH="0" baseline="0" dirty="0" err="1" smtClean="0">
                <a:ln>
                  <a:noFill/>
                </a:ln>
                <a:solidFill>
                  <a:srgbClr val="212121"/>
                </a:solidFill>
                <a:effectLst/>
                <a:latin typeface="MathJax_Math-italic"/>
              </a:rPr>
              <a:t>j</a:t>
            </a:r>
            <a:r>
              <a:rPr kumimoji="0" lang="en-US" altLang="en-US" sz="1500" b="0" i="0" u="none" strike="noStrike" cap="none" normalizeH="0" baseline="0" dirty="0" smtClean="0">
                <a:ln>
                  <a:noFill/>
                </a:ln>
                <a:solidFill>
                  <a:srgbClr val="212121"/>
                </a:solidFill>
                <a:effectLst/>
                <a:latin typeface="Cambria" panose="02040503050406030204" pitchFamily="18" charset="0"/>
              </a:rPr>
              <a:t> = [</a:t>
            </a:r>
            <a:r>
              <a:rPr kumimoji="0" lang="en-US" altLang="en-US" sz="1500" b="0" i="0" u="none" strike="noStrike" cap="none" normalizeH="0" baseline="0" dirty="0" smtClean="0">
                <a:ln>
                  <a:noFill/>
                </a:ln>
                <a:solidFill>
                  <a:srgbClr val="212121"/>
                </a:solidFill>
                <a:effectLst/>
                <a:latin typeface="MathJax_Math-italic"/>
              </a:rPr>
              <a:t>v</a:t>
            </a:r>
            <a:r>
              <a:rPr kumimoji="0" lang="en-US" altLang="en-US" sz="1000" b="0" i="0" u="none" strike="noStrike" cap="none" normalizeH="0" baseline="0" dirty="0" smtClean="0">
                <a:ln>
                  <a:noFill/>
                </a:ln>
                <a:solidFill>
                  <a:srgbClr val="212121"/>
                </a:solidFill>
                <a:effectLst/>
                <a:latin typeface="MathJax_Main"/>
              </a:rPr>
              <a:t>1</a:t>
            </a:r>
            <a:r>
              <a:rPr kumimoji="0" lang="en-US" altLang="en-US" sz="1500" b="0" i="0" u="none" strike="noStrike" cap="none" normalizeH="0" baseline="0" dirty="0" smtClean="0">
                <a:ln>
                  <a:noFill/>
                </a:ln>
                <a:solidFill>
                  <a:srgbClr val="212121"/>
                </a:solidFill>
                <a:effectLst/>
                <a:latin typeface="Cambria" panose="02040503050406030204" pitchFamily="18" charset="0"/>
              </a:rPr>
              <a:t>,</a:t>
            </a:r>
            <a:r>
              <a:rPr kumimoji="0" lang="en-US" altLang="en-US" sz="1500" b="0" i="0" u="none" strike="noStrike" cap="none" normalizeH="0" baseline="0" dirty="0" smtClean="0">
                <a:ln>
                  <a:noFill/>
                </a:ln>
                <a:solidFill>
                  <a:srgbClr val="212121"/>
                </a:solidFill>
                <a:effectLst/>
                <a:latin typeface="MathJax_Math-italic"/>
              </a:rPr>
              <a:t>v</a:t>
            </a:r>
            <a:r>
              <a:rPr kumimoji="0" lang="en-US" altLang="en-US" sz="1000" b="0" i="0" u="none" strike="noStrike" cap="none" normalizeH="0" baseline="0" dirty="0" smtClean="0">
                <a:ln>
                  <a:noFill/>
                </a:ln>
                <a:solidFill>
                  <a:srgbClr val="212121"/>
                </a:solidFill>
                <a:effectLst/>
                <a:latin typeface="MathJax_Main"/>
              </a:rPr>
              <a:t>2</a:t>
            </a:r>
            <a:r>
              <a:rPr kumimoji="0" lang="en-US" altLang="en-US" sz="1500" b="0" i="0" u="none" strike="noStrike" cap="none" normalizeH="0" baseline="0" dirty="0" smtClean="0">
                <a:ln>
                  <a:noFill/>
                </a:ln>
                <a:solidFill>
                  <a:srgbClr val="212121"/>
                </a:solidFill>
                <a:effectLst/>
                <a:latin typeface="MathJax_Main"/>
              </a:rPr>
              <a:t>,</a:t>
            </a:r>
            <a:r>
              <a:rPr kumimoji="0" lang="en-US" altLang="en-US" sz="1500" b="0" i="0" u="none" strike="noStrike" cap="none" normalizeH="0" baseline="0" dirty="0" smtClean="0">
                <a:ln>
                  <a:noFill/>
                </a:ln>
                <a:solidFill>
                  <a:srgbClr val="212121"/>
                </a:solidFill>
                <a:effectLst/>
                <a:latin typeface="Cambria" panose="02040503050406030204" pitchFamily="18" charset="0"/>
              </a:rPr>
              <a:t>…, </a:t>
            </a:r>
            <a:r>
              <a:rPr kumimoji="0" lang="en-US" altLang="en-US" sz="1500" b="0" i="0" u="none" strike="noStrike" cap="none" normalizeH="0" baseline="0" dirty="0" err="1" smtClean="0">
                <a:ln>
                  <a:noFill/>
                </a:ln>
                <a:solidFill>
                  <a:srgbClr val="212121"/>
                </a:solidFill>
                <a:effectLst/>
                <a:latin typeface="MathJax_Math-italic"/>
              </a:rPr>
              <a:t>v</a:t>
            </a:r>
            <a:r>
              <a:rPr kumimoji="0" lang="en-US" altLang="en-US" sz="1000" b="0" i="0" u="none" strike="noStrike" cap="none" normalizeH="0" baseline="0" dirty="0" err="1" smtClean="0">
                <a:ln>
                  <a:noFill/>
                </a:ln>
                <a:solidFill>
                  <a:srgbClr val="212121"/>
                </a:solidFill>
                <a:effectLst/>
                <a:latin typeface="MathJax_Math-italic"/>
              </a:rPr>
              <a:t>n</a:t>
            </a:r>
            <a:r>
              <a:rPr kumimoji="0" lang="en-US" altLang="en-US" sz="1500" b="0" i="0" u="none" strike="noStrike" cap="none" normalizeH="0" baseline="0" dirty="0" smtClean="0">
                <a:ln>
                  <a:noFill/>
                </a:ln>
                <a:solidFill>
                  <a:srgbClr val="212121"/>
                </a:solidFill>
                <a:effectLst/>
                <a:latin typeface="Cambria" panose="02040503050406030204" pitchFamily="18" charset="0"/>
              </a:rPr>
              <a:t>], the description of </a:t>
            </a:r>
            <a:r>
              <a:rPr kumimoji="0" lang="en-US" altLang="en-US" sz="1500" b="0" i="0" u="none" strike="noStrike" cap="none" normalizeH="0" baseline="0" dirty="0" smtClean="0">
                <a:ln>
                  <a:noFill/>
                </a:ln>
                <a:solidFill>
                  <a:srgbClr val="212121"/>
                </a:solidFill>
                <a:effectLst/>
                <a:latin typeface="MathJax_Math-italic"/>
              </a:rPr>
              <a:t>k</a:t>
            </a:r>
            <a:r>
              <a:rPr kumimoji="0" lang="en-US" altLang="en-US" sz="1500" b="0" i="0" u="none" strike="noStrike" cap="none" normalizeH="0" baseline="0" dirty="0" smtClean="0">
                <a:ln>
                  <a:noFill/>
                </a:ln>
                <a:solidFill>
                  <a:srgbClr val="212121"/>
                </a:solidFill>
                <a:effectLst/>
                <a:latin typeface="Cambria" panose="02040503050406030204" pitchFamily="18" charset="0"/>
              </a:rPr>
              <a:t> refers to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 dimensionality of the </a:t>
            </a:r>
            <a:r>
              <a:rPr kumimoji="0" lang="en-US" altLang="en-US" sz="1500" b="0" i="1" u="none" strike="noStrike" cap="none" normalizeH="0" baseline="0" dirty="0" smtClean="0">
                <a:ln>
                  <a:noFill/>
                </a:ln>
                <a:solidFill>
                  <a:srgbClr val="212121"/>
                </a:solidFill>
                <a:effectLst/>
                <a:latin typeface="Cambria" panose="02040503050406030204" pitchFamily="18" charset="0"/>
              </a:rPr>
              <a:t>vi</a:t>
            </a:r>
            <a:r>
              <a:rPr kumimoji="0" lang="en-US" altLang="en-US" sz="1500" b="0" i="0" u="none" strike="noStrike" cap="none" normalizeH="0" baseline="0" dirty="0" smtClean="0">
                <a:ln>
                  <a:noFill/>
                </a:ln>
                <a:solidFill>
                  <a:srgbClr val="212121"/>
                </a:solidFill>
                <a:effectLst/>
                <a:latin typeface="Cambria" panose="02040503050406030204" pitchFamily="18" charset="0"/>
              </a:rPr>
              <a:t> embedding and a large number of words is denoted by </a:t>
            </a:r>
            <a:r>
              <a:rPr kumimoji="0" lang="en-US" altLang="en-US" sz="1500" b="0" i="1" u="none" strike="noStrike" cap="none" normalizeH="0" baseline="0" dirty="0" smtClean="0">
                <a:ln>
                  <a:noFill/>
                </a:ln>
                <a:solidFill>
                  <a:srgbClr val="212121"/>
                </a:solidFill>
                <a:effectLst/>
                <a:latin typeface="Cambria" panose="02040503050406030204" pitchFamily="18" charset="0"/>
              </a:rPr>
              <a:t>n</a:t>
            </a:r>
            <a:r>
              <a:rPr kumimoji="0" lang="en-US" altLang="en-US" sz="1500" b="0" i="0" u="none" strike="noStrike" cap="none" normalizeH="0" baseline="0" dirty="0" smtClean="0">
                <a:ln>
                  <a:noFill/>
                </a:ln>
                <a:solidFill>
                  <a:srgbClr val="212121"/>
                </a:solidFill>
                <a:effectLst/>
                <a:latin typeface="Cambria" panose="02040503050406030204" pitchFamily="18" charset="0"/>
              </a:rPr>
              <a:t>. To provide the same length for all questions the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 layer transmits data samples as a sequence of unique indices of similar dimensions.</a:t>
            </a:r>
            <a:r>
              <a:rPr kumimoji="0" lang="en-US" altLang="en-US" sz="800" b="0" i="0" u="none" strike="noStrike" cap="none" normalizeH="0" baseline="0" dirty="0" smtClean="0">
                <a:ln>
                  <a:noFill/>
                </a:ln>
                <a:solidFill>
                  <a:schemeClr val="tx1"/>
                </a:solidFill>
                <a:effectLst/>
              </a:rPr>
              <a:t> </a:t>
            </a:r>
            <a:r>
              <a:rPr kumimoji="0" lang="en-US" altLang="en-US" sz="800" b="0" i="0" u="none" strike="noStrike" cap="none" normalizeH="0" baseline="0" dirty="0" err="1" smtClean="0">
                <a:ln>
                  <a:noFill/>
                </a:ln>
                <a:solidFill>
                  <a:schemeClr val="tx1"/>
                </a:solidFill>
                <a:effectLst/>
              </a:rPr>
              <a:t>i</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30896" y="3432257"/>
            <a:ext cx="11451801"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CNN LAYER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 Let’s considered the </a:t>
            </a:r>
            <a:r>
              <a:rPr kumimoji="0" lang="en-US" altLang="en-US" sz="1500" b="0" i="0" u="none" strike="noStrike" cap="none" normalizeH="0" baseline="0" dirty="0" smtClean="0">
                <a:ln>
                  <a:noFill/>
                </a:ln>
                <a:solidFill>
                  <a:srgbClr val="212121"/>
                </a:solidFill>
                <a:effectLst/>
                <a:latin typeface="MathJax_Math-italic"/>
              </a:rPr>
              <a:t>h</a:t>
            </a:r>
            <a:r>
              <a:rPr kumimoji="0" lang="en-US" altLang="en-US" sz="1500" b="0" i="0" u="none" strike="noStrike" cap="none" normalizeH="0" baseline="0" dirty="0" smtClean="0">
                <a:ln>
                  <a:noFill/>
                </a:ln>
                <a:solidFill>
                  <a:srgbClr val="212121"/>
                </a:solidFill>
                <a:effectLst/>
                <a:latin typeface="Cambria" panose="02040503050406030204" pitchFamily="18" charset="0"/>
              </a:rPr>
              <a:t> words at time </a:t>
            </a:r>
            <a:r>
              <a:rPr kumimoji="0" lang="en-US" altLang="en-US" sz="1500" b="0" i="1" u="none" strike="noStrike" cap="none" normalizeH="0" baseline="0" dirty="0" smtClean="0">
                <a:ln>
                  <a:noFill/>
                </a:ln>
                <a:solidFill>
                  <a:srgbClr val="212121"/>
                </a:solidFill>
                <a:effectLst/>
                <a:latin typeface="Cambria" panose="02040503050406030204" pitchFamily="18" charset="0"/>
              </a:rPr>
              <a:t>t</a:t>
            </a:r>
            <a:r>
              <a:rPr kumimoji="0" lang="en-US" altLang="en-US" sz="1500" b="0" i="0" u="none" strike="noStrike" cap="none" normalizeH="0" baseline="0" dirty="0" smtClean="0">
                <a:ln>
                  <a:noFill/>
                </a:ln>
                <a:solidFill>
                  <a:srgbClr val="212121"/>
                </a:solidFill>
                <a:effectLst/>
                <a:latin typeface="Cambria" panose="02040503050406030204" pitchFamily="18" charset="0"/>
              </a:rPr>
              <a:t> with weight matrices w of dimension </a:t>
            </a:r>
            <a:r>
              <a:rPr kumimoji="0" lang="en-US" altLang="en-US" sz="1500" b="0" i="0" u="none" strike="noStrike" cap="none" normalizeH="0" baseline="0" dirty="0" err="1" smtClean="0">
                <a:ln>
                  <a:noFill/>
                </a:ln>
                <a:solidFill>
                  <a:srgbClr val="212121"/>
                </a:solidFill>
                <a:effectLst/>
                <a:latin typeface="MathJax_Math-italic"/>
              </a:rPr>
              <a:t>w</a:t>
            </a:r>
            <a:r>
              <a:rPr kumimoji="0" lang="en-US" altLang="en-US" sz="1500" b="0" i="0" u="none" strike="noStrike" cap="none" normalizeH="0" baseline="0" dirty="0" err="1" smtClean="0">
                <a:ln>
                  <a:noFill/>
                </a:ln>
                <a:solidFill>
                  <a:srgbClr val="212121"/>
                </a:solidFill>
                <a:effectLst/>
                <a:latin typeface="MathJax_Main"/>
              </a:rPr>
              <a:t>∈</a:t>
            </a:r>
            <a:r>
              <a:rPr kumimoji="0" lang="en-US" altLang="en-US" sz="1500" b="0" i="0" u="none" strike="noStrike" cap="none" normalizeH="0" baseline="0" dirty="0" err="1" smtClean="0">
                <a:ln>
                  <a:noFill/>
                </a:ln>
                <a:solidFill>
                  <a:srgbClr val="212121"/>
                </a:solidFill>
                <a:effectLst/>
                <a:latin typeface="MathJax_Math-italic"/>
              </a:rPr>
              <a:t>R</a:t>
            </a:r>
            <a:r>
              <a:rPr kumimoji="0" lang="en-US" altLang="en-US" sz="1000" b="0" i="0" u="none" strike="noStrike" cap="none" normalizeH="0" baseline="0" dirty="0" err="1" smtClean="0">
                <a:ln>
                  <a:noFill/>
                </a:ln>
                <a:solidFill>
                  <a:srgbClr val="212121"/>
                </a:solidFill>
                <a:effectLst/>
                <a:latin typeface="MathJax_Math-italic"/>
              </a:rPr>
              <a:t>h</a:t>
            </a:r>
            <a:r>
              <a:rPr kumimoji="0" lang="en-US" altLang="en-US" sz="1000" b="0" i="0" u="none" strike="noStrike" cap="none" normalizeH="0" baseline="0" dirty="0" err="1" smtClean="0">
                <a:ln>
                  <a:noFill/>
                </a:ln>
                <a:solidFill>
                  <a:srgbClr val="212121"/>
                </a:solidFill>
                <a:effectLst/>
                <a:latin typeface="MathJax_Main"/>
              </a:rPr>
              <a:t>×</a:t>
            </a:r>
            <a:r>
              <a:rPr kumimoji="0" lang="en-US" altLang="en-US" sz="1000" b="0" i="0" u="none" strike="noStrike" cap="none" normalizeH="0" baseline="0" dirty="0" err="1" smtClean="0">
                <a:ln>
                  <a:noFill/>
                </a:ln>
                <a:solidFill>
                  <a:srgbClr val="212121"/>
                </a:solidFill>
                <a:effectLst/>
                <a:latin typeface="MathJax_Math-italic"/>
              </a:rPr>
              <a:t>m</a:t>
            </a:r>
            <a:r>
              <a:rPr kumimoji="0" lang="en-US" altLang="en-US" sz="1500" b="0" i="0" u="none" strike="noStrike" cap="none" normalizeH="0" baseline="0" dirty="0" smtClean="0">
                <a:ln>
                  <a:noFill/>
                </a:ln>
                <a:solidFill>
                  <a:srgbClr val="212121"/>
                </a:solidFill>
                <a:effectLst/>
                <a:latin typeface="Cambria" panose="02040503050406030204" pitchFamily="18" charset="0"/>
              </a:rPr>
              <a:t> to perform the following convolutional computation: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38391" y="4045343"/>
            <a:ext cx="3253746" cy="857370"/>
          </a:xfrm>
          <a:prstGeom prst="rect">
            <a:avLst/>
          </a:prstGeom>
        </p:spPr>
      </p:pic>
      <p:sp>
        <p:nvSpPr>
          <p:cNvPr id="7" name="Rectangle 3"/>
          <p:cNvSpPr>
            <a:spLocks noChangeArrowheads="1"/>
          </p:cNvSpPr>
          <p:nvPr/>
        </p:nvSpPr>
        <p:spPr bwMode="auto">
          <a:xfrm>
            <a:off x="330896" y="4625714"/>
            <a:ext cx="1120222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12121"/>
                </a:solidFill>
                <a:effectLst/>
                <a:latin typeface="Cambria" panose="02040503050406030204" pitchFamily="18" charset="0"/>
              </a:rPr>
              <a:t> </a:t>
            </a:r>
            <a:r>
              <a:rPr lang="en-US" altLang="en-US" sz="1500" dirty="0" smtClean="0">
                <a:solidFill>
                  <a:srgbClr val="212121"/>
                </a:solidFill>
                <a:latin typeface="Cambria" panose="02040503050406030204" pitchFamily="18" charset="0"/>
              </a:rPr>
              <a:t>f </a:t>
            </a:r>
            <a:r>
              <a:rPr kumimoji="0" lang="en-US" altLang="en-US" sz="1500" b="0" i="0" u="none" strike="noStrike" cap="none" normalizeH="0" baseline="0" dirty="0" smtClean="0">
                <a:ln>
                  <a:noFill/>
                </a:ln>
                <a:solidFill>
                  <a:srgbClr val="212121"/>
                </a:solidFill>
                <a:effectLst/>
                <a:latin typeface="Cambria" panose="02040503050406030204" pitchFamily="18" charset="0"/>
              </a:rPr>
              <a:t>refers to the non-linear </a:t>
            </a:r>
            <a:r>
              <a:rPr kumimoji="0" lang="en-US" altLang="en-US" sz="1500" b="0" i="1" u="none" strike="noStrike" cap="none" normalizeH="0" baseline="0" dirty="0" err="1" smtClean="0">
                <a:ln>
                  <a:noFill/>
                </a:ln>
                <a:solidFill>
                  <a:srgbClr val="212121"/>
                </a:solidFill>
                <a:effectLst/>
                <a:latin typeface="Cambria" panose="02040503050406030204" pitchFamily="18" charset="0"/>
              </a:rPr>
              <a:t>Relu</a:t>
            </a:r>
            <a:r>
              <a:rPr kumimoji="0" lang="en-US" altLang="en-US" sz="1500" b="0" i="0" u="none" strike="noStrike" cap="none" normalizeH="0" baseline="0" dirty="0" smtClean="0">
                <a:ln>
                  <a:noFill/>
                </a:ln>
                <a:solidFill>
                  <a:srgbClr val="212121"/>
                </a:solidFill>
                <a:effectLst/>
                <a:latin typeface="Cambria" panose="02040503050406030204" pitchFamily="18" charset="0"/>
              </a:rPr>
              <a:t> activation function and the feature map generated to represented by </a:t>
            </a:r>
            <a:r>
              <a:rPr kumimoji="0" lang="en-US" altLang="en-US" sz="1500" b="0" i="0" u="none" strike="noStrike" cap="none" normalizeH="0" baseline="0" dirty="0" smtClean="0">
                <a:ln>
                  <a:noFill/>
                </a:ln>
                <a:solidFill>
                  <a:srgbClr val="212121"/>
                </a:solidFill>
                <a:effectLst/>
                <a:latin typeface="MathJax_Math-italic"/>
              </a:rPr>
              <a:t>c</a:t>
            </a:r>
            <a:r>
              <a:rPr kumimoji="0" lang="en-US" altLang="en-US" sz="1000" b="0" i="0" u="none" strike="noStrike" cap="none" normalizeH="0" baseline="0" dirty="0" smtClean="0">
                <a:ln>
                  <a:noFill/>
                </a:ln>
                <a:solidFill>
                  <a:srgbClr val="212121"/>
                </a:solidFill>
                <a:effectLst/>
                <a:latin typeface="MathJax_Math-italic"/>
              </a:rPr>
              <a:t>i</a:t>
            </a:r>
            <a:r>
              <a:rPr kumimoji="0" lang="en-US" altLang="en-US" sz="1500" b="0" i="0" u="none" strike="noStrike" cap="none" normalizeH="0" baseline="0" dirty="0" smtClean="0">
                <a:ln>
                  <a:noFill/>
                </a:ln>
                <a:solidFill>
                  <a:srgbClr val="212121"/>
                </a:solidFill>
                <a:effectLst/>
                <a:latin typeface="MathJax_Main"/>
              </a:rPr>
              <a:t>∈</a:t>
            </a:r>
            <a:r>
              <a:rPr kumimoji="0" lang="en-US" altLang="en-US" sz="1500" b="0" i="0" u="none" strike="noStrike" cap="none" normalizeH="0" baseline="0" dirty="0" smtClean="0">
                <a:ln>
                  <a:noFill/>
                </a:ln>
                <a:solidFill>
                  <a:srgbClr val="212121"/>
                </a:solidFill>
                <a:effectLst/>
                <a:latin typeface="MathJax_Math-italic"/>
              </a:rPr>
              <a:t>R</a:t>
            </a:r>
            <a:r>
              <a:rPr kumimoji="0" lang="en-US" altLang="en-US" sz="1000" b="0" i="0" u="none" strike="noStrike" cap="none" normalizeH="0" baseline="0" dirty="0" smtClean="0">
                <a:ln>
                  <a:noFill/>
                </a:ln>
                <a:solidFill>
                  <a:srgbClr val="212121"/>
                </a:solidFill>
                <a:effectLst/>
                <a:latin typeface="MathJax_Math-italic"/>
              </a:rPr>
              <a:t>n</a:t>
            </a:r>
            <a:r>
              <a:rPr kumimoji="0" lang="en-US" altLang="en-US" sz="1000" b="0" i="0" u="none" strike="noStrike" cap="none" normalizeH="0" baseline="0" dirty="0" smtClean="0">
                <a:ln>
                  <a:noFill/>
                </a:ln>
                <a:solidFill>
                  <a:srgbClr val="212121"/>
                </a:solidFill>
                <a:effectLst/>
                <a:latin typeface="MathJax_Main"/>
              </a:rPr>
              <a:t>−</a:t>
            </a:r>
            <a:r>
              <a:rPr kumimoji="0" lang="en-US" altLang="en-US" sz="1000" b="0" i="0" u="none" strike="noStrike" cap="none" normalizeH="0" baseline="0" dirty="0" smtClean="0">
                <a:ln>
                  <a:noFill/>
                </a:ln>
                <a:solidFill>
                  <a:srgbClr val="212121"/>
                </a:solidFill>
                <a:effectLst/>
                <a:latin typeface="MathJax_Math-italic"/>
              </a:rPr>
              <a:t>h</a:t>
            </a:r>
            <a:r>
              <a:rPr kumimoji="0" lang="en-US" altLang="en-US" sz="1000" b="0" i="0" u="none" strike="noStrike" cap="none" normalizeH="0" baseline="0" dirty="0" smtClean="0">
                <a:ln>
                  <a:noFill/>
                </a:ln>
                <a:solidFill>
                  <a:srgbClr val="212121"/>
                </a:solidFill>
                <a:effectLst/>
                <a:latin typeface="MathJax_Main"/>
              </a:rPr>
              <a:t>+1</a:t>
            </a:r>
            <a:r>
              <a:rPr kumimoji="0" lang="en-US" altLang="en-US" sz="1500" b="0" i="0" u="none" strike="noStrike" cap="none" normalizeH="0" baseline="0" dirty="0" smtClean="0">
                <a:ln>
                  <a:noFill/>
                </a:ln>
                <a:solidFill>
                  <a:srgbClr val="212121"/>
                </a:solidFill>
                <a:effectLst/>
                <a:latin typeface="Cambria" panose="02040503050406030204" pitchFamily="18" charset="0"/>
              </a:rPr>
              <a:t> with </a:t>
            </a:r>
            <a:r>
              <a:rPr kumimoji="0" lang="en-US" altLang="en-US" sz="1500" b="0" i="1" u="none" strike="noStrike" cap="none" normalizeH="0" baseline="0" dirty="0" smtClean="0">
                <a:ln>
                  <a:noFill/>
                </a:ln>
                <a:solidFill>
                  <a:srgbClr val="212121"/>
                </a:solidFill>
                <a:effectLst/>
                <a:latin typeface="Cambria" panose="02040503050406030204" pitchFamily="18" charset="0"/>
              </a:rPr>
              <a:t>h</a:t>
            </a:r>
            <a:r>
              <a:rPr kumimoji="0" lang="en-US" altLang="en-US" sz="1500" b="0" i="0" u="none" strike="noStrike" cap="none" normalizeH="0" baseline="0" dirty="0" smtClean="0">
                <a:ln>
                  <a:noFill/>
                </a:ln>
                <a:solidFill>
                  <a:srgbClr val="212121"/>
                </a:solidFill>
                <a:effectLst/>
                <a:latin typeface="Cambria" panose="02040503050406030204" pitchFamily="18" charset="0"/>
              </a:rPr>
              <a:t> words every time frequently, while bias term denoted by </a:t>
            </a:r>
            <a:r>
              <a:rPr kumimoji="0" lang="en-US" altLang="en-US" sz="1500" b="0" i="0" u="none" strike="noStrike" cap="none" normalizeH="0" baseline="0" dirty="0" smtClean="0">
                <a:ln>
                  <a:noFill/>
                </a:ln>
                <a:solidFill>
                  <a:srgbClr val="212121"/>
                </a:solidFill>
                <a:effectLst/>
                <a:latin typeface="MathJax_Math-italic"/>
              </a:rPr>
              <a:t>b</a:t>
            </a:r>
            <a:r>
              <a:rPr kumimoji="0" lang="en-US" altLang="en-US" sz="1000" b="0" i="0" u="none" strike="noStrike" cap="none" normalizeH="0" baseline="0" dirty="0" smtClean="0">
                <a:ln>
                  <a:noFill/>
                </a:ln>
                <a:solidFill>
                  <a:srgbClr val="212121"/>
                </a:solidFill>
                <a:effectLst/>
                <a:latin typeface="MathJax_Math-italic"/>
              </a:rPr>
              <a:t>i</a:t>
            </a:r>
            <a:r>
              <a:rPr kumimoji="0" lang="en-US" altLang="en-US" sz="1500" b="0" i="0" u="none" strike="noStrike" cap="none" normalizeH="0" baseline="0" dirty="0" smtClean="0">
                <a:ln>
                  <a:noFill/>
                </a:ln>
                <a:solidFill>
                  <a:srgbClr val="212121"/>
                </a:solidFill>
                <a:effectLst/>
                <a:latin typeface="Cambria" panose="02040503050406030204" pitchFamily="18"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576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1897966"/>
            <a:ext cx="2724530" cy="1019317"/>
          </a:xfrm>
          <a:prstGeom prst="rect">
            <a:avLst/>
          </a:prstGeom>
        </p:spPr>
      </p:pic>
      <p:sp>
        <p:nvSpPr>
          <p:cNvPr id="5" name="Rectangle 4"/>
          <p:cNvSpPr/>
          <p:nvPr/>
        </p:nvSpPr>
        <p:spPr>
          <a:xfrm>
            <a:off x="679268" y="2993460"/>
            <a:ext cx="11303726" cy="3416320"/>
          </a:xfrm>
          <a:prstGeom prst="rect">
            <a:avLst/>
          </a:prstGeom>
        </p:spPr>
        <p:txBody>
          <a:bodyPr wrap="square">
            <a:spAutoFit/>
          </a:bodyPr>
          <a:lstStyle/>
          <a:p>
            <a:r>
              <a:rPr lang="en-US" b="0" i="0" dirty="0" smtClean="0">
                <a:solidFill>
                  <a:srgbClr val="212121"/>
                </a:solidFill>
                <a:effectLst/>
                <a:latin typeface="Cambria" panose="02040503050406030204" pitchFamily="18" charset="0"/>
              </a:rPr>
              <a:t>After that, the max-pooling layer performs to receive created features from convolution which change the features map into its maximum activation value.</a:t>
            </a:r>
          </a:p>
          <a:p>
            <a:r>
              <a:rPr lang="en-US" dirty="0"/>
              <a:t>After performing the max-pooling operations, we combined the features from various levels of convolution layers to achieve the final multilevel feature combination output </a:t>
            </a:r>
            <a:endParaRPr lang="en-US" dirty="0" smtClean="0"/>
          </a:p>
          <a:p>
            <a:endParaRPr lang="en-US" b="0" i="0" dirty="0">
              <a:solidFill>
                <a:srgbClr val="212121"/>
              </a:solidFill>
              <a:effectLst/>
              <a:latin typeface="Cambria" panose="02040503050406030204" pitchFamily="18" charset="0"/>
            </a:endParaRPr>
          </a:p>
          <a:p>
            <a:r>
              <a:rPr lang="en-US" dirty="0" smtClean="0">
                <a:solidFill>
                  <a:srgbClr val="212121"/>
                </a:solidFill>
                <a:latin typeface="Cambria" panose="02040503050406030204" pitchFamily="18" charset="0"/>
              </a:rPr>
              <a:t>FEATURE MAPPING OF CNN LAYER WITH RNN LAYER</a:t>
            </a:r>
          </a:p>
          <a:p>
            <a:r>
              <a:rPr lang="en-US" dirty="0"/>
              <a:t>Each input has a vector series, which scans it with a fixed filter distance. In this technique, the filter sizes of 3, 4, and 5 are used to carry the features of words</a:t>
            </a:r>
            <a:r>
              <a:rPr lang="en-US" dirty="0" smtClean="0"/>
              <a:t>.</a:t>
            </a:r>
          </a:p>
          <a:p>
            <a:r>
              <a:rPr lang="en-US" dirty="0"/>
              <a:t>the output generated by CNN’s layers are further processed as inputs to the RNNs layers passing through the gating mechanism for learning the high informative features. Furthermore, in order to classify questions every layer processes different features in a question with the </a:t>
            </a:r>
            <a:r>
              <a:rPr lang="en-US" i="1" dirty="0" err="1"/>
              <a:t>Relu</a:t>
            </a:r>
            <a:r>
              <a:rPr lang="en-US" dirty="0"/>
              <a:t> activation function in the feature map.</a:t>
            </a:r>
            <a:endParaRPr lang="en-US" b="0" i="0" dirty="0" smtClean="0">
              <a:solidFill>
                <a:srgbClr val="212121"/>
              </a:solidFill>
              <a:effectLst/>
              <a:latin typeface="Cambria" panose="02040503050406030204" pitchFamily="18" charset="0"/>
            </a:endParaRPr>
          </a:p>
          <a:p>
            <a:endParaRPr lang="en-IN" dirty="0"/>
          </a:p>
        </p:txBody>
      </p:sp>
    </p:spTree>
    <p:extLst>
      <p:ext uri="{BB962C8B-B14F-4D97-AF65-F5344CB8AC3E}">
        <p14:creationId xmlns:p14="http://schemas.microsoft.com/office/powerpoint/2010/main" val="58825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Faced</a:t>
            </a:r>
            <a:endParaRPr lang="en-IN" dirty="0"/>
          </a:p>
        </p:txBody>
      </p:sp>
      <p:sp>
        <p:nvSpPr>
          <p:cNvPr id="3" name="Content Placeholder 2"/>
          <p:cNvSpPr>
            <a:spLocks noGrp="1"/>
          </p:cNvSpPr>
          <p:nvPr>
            <p:ph idx="1"/>
          </p:nvPr>
        </p:nvSpPr>
        <p:spPr/>
        <p:txBody>
          <a:bodyPr/>
          <a:lstStyle/>
          <a:p>
            <a:r>
              <a:rPr lang="en-US" dirty="0" smtClean="0"/>
              <a:t>Lack of research papers specific to use </a:t>
            </a:r>
            <a:r>
              <a:rPr lang="en-US" dirty="0" err="1" smtClean="0"/>
              <a:t>case.More</a:t>
            </a:r>
            <a:r>
              <a:rPr lang="en-US" dirty="0" smtClean="0"/>
              <a:t> research carried out in the domain of classifying closed type questions.</a:t>
            </a:r>
          </a:p>
          <a:p>
            <a:r>
              <a:rPr lang="en-US" dirty="0" smtClean="0"/>
              <a:t>Lack of a comprehensive dataset</a:t>
            </a:r>
          </a:p>
          <a:p>
            <a:r>
              <a:rPr lang="en-US" dirty="0" smtClean="0"/>
              <a:t>Lack of computational power and resources-limited access to GPUs</a:t>
            </a:r>
          </a:p>
          <a:p>
            <a:endParaRPr lang="en-IN" dirty="0"/>
          </a:p>
        </p:txBody>
      </p:sp>
    </p:spTree>
    <p:extLst>
      <p:ext uri="{BB962C8B-B14F-4D97-AF65-F5344CB8AC3E}">
        <p14:creationId xmlns:p14="http://schemas.microsoft.com/office/powerpoint/2010/main" val="677553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smtClean="0"/>
              <a:t>RNN LAYER</a:t>
            </a:r>
          </a:p>
          <a:p>
            <a:r>
              <a:rPr lang="en-US" dirty="0"/>
              <a:t>The recurrent layer has the capability to capture the long-term dependencies; therefore we feed original word embedding as an input to the RNN layer instead of those features generated by CNN. The purpose of selecting the RNN layers approach is to take the sequence data through utilizing the previous information. In these RNN layers, the final output of the layers has the equivalent number of units.</a:t>
            </a:r>
          </a:p>
          <a:p>
            <a:r>
              <a:rPr lang="en-US" dirty="0"/>
              <a:t>Due to sequence data, the RNN layers can learn temporal features from it. After this, we performed a different combination of CNN and RNN acquired features to carry out question classification. Based on this technique, sequential features should be perfectly maintained and a sequence created by max-pool layer instead of a single value. According to the following process, the data are fed into an RNN layer with many to one mechanism and a fully connected layer with </a:t>
            </a:r>
            <a:r>
              <a:rPr lang="en-US" dirty="0" err="1"/>
              <a:t>softmax</a:t>
            </a:r>
            <a:r>
              <a:rPr lang="en-US" dirty="0"/>
              <a:t> output.</a:t>
            </a:r>
          </a:p>
          <a:p>
            <a:r>
              <a:rPr lang="en-US" dirty="0"/>
              <a:t/>
            </a:r>
            <a:br>
              <a:rPr lang="en-US" dirty="0"/>
            </a:br>
            <a:endParaRPr lang="en-IN" dirty="0"/>
          </a:p>
        </p:txBody>
      </p:sp>
    </p:spTree>
    <p:extLst>
      <p:ext uri="{BB962C8B-B14F-4D97-AF65-F5344CB8AC3E}">
        <p14:creationId xmlns:p14="http://schemas.microsoft.com/office/powerpoint/2010/main" val="874330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IMPLEMENT THIS MODEL?</a:t>
            </a:r>
            <a:endParaRPr lang="en-IN" dirty="0"/>
          </a:p>
        </p:txBody>
      </p:sp>
      <p:sp>
        <p:nvSpPr>
          <p:cNvPr id="5" name="Rectangle 2"/>
          <p:cNvSpPr>
            <a:spLocks noGrp="1" noChangeArrowheads="1"/>
          </p:cNvSpPr>
          <p:nvPr>
            <p:ph idx="1"/>
          </p:nvPr>
        </p:nvSpPr>
        <p:spPr bwMode="auto">
          <a:xfrm>
            <a:off x="838200" y="1877638"/>
            <a:ext cx="1150411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Tokenization: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sz="1800" dirty="0">
                <a:latin typeface="Arial" panose="020B0604020202020204" pitchFamily="34" charset="0"/>
              </a:rPr>
              <a:t>The code uses Tokenizer from </a:t>
            </a:r>
            <a:r>
              <a:rPr lang="en-US" altLang="en-US" sz="1800" dirty="0" err="1">
                <a:latin typeface="Arial" panose="020B0604020202020204" pitchFamily="34" charset="0"/>
              </a:rPr>
              <a:t>Keras</a:t>
            </a:r>
            <a:r>
              <a:rPr lang="en-US" altLang="en-US" sz="1800" dirty="0">
                <a:latin typeface="Arial" panose="020B0604020202020204" pitchFamily="34" charset="0"/>
              </a:rPr>
              <a:t> to convert text into sequences of integer indices</a:t>
            </a:r>
            <a:r>
              <a:rPr lang="en-US" altLang="en-US" sz="1800" dirty="0" smtClean="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800" dirty="0" smtClean="0">
                <a:latin typeface="Arial" panose="020B0604020202020204" pitchFamily="34" charset="0"/>
              </a:rPr>
              <a:t> </a:t>
            </a:r>
            <a:r>
              <a:rPr lang="en-US" altLang="en-US" sz="1800" dirty="0">
                <a:latin typeface="Arial" panose="020B0604020202020204" pitchFamily="34" charset="0"/>
              </a:rPr>
              <a:t>representing each word with a unique ID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based on its frequency in the corpus.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Padding:</a:t>
            </a:r>
            <a:r>
              <a:rPr kumimoji="0" lang="en-US" altLang="en-US" sz="1800" b="0" i="0" u="none" strike="noStrike" cap="none" normalizeH="0" baseline="0" dirty="0" smtClean="0">
                <a:ln>
                  <a:noFill/>
                </a:ln>
                <a:solidFill>
                  <a:schemeClr val="tx1"/>
                </a:solidFill>
                <a:effectLst/>
                <a:latin typeface="Arial" panose="020B0604020202020204" pitchFamily="34" charset="0"/>
              </a:rPr>
              <a:t> Sequences are padded with zeros to ensure a uniform </a:t>
            </a:r>
            <a:r>
              <a:rPr lang="en-US" altLang="en-US" sz="1800" dirty="0">
                <a:latin typeface="Arial" panose="020B0604020202020204" pitchFamily="34" charset="0"/>
              </a:rPr>
              <a:t>length (MAX_LENGTH) for all inputs.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Word </a:t>
            </a:r>
            <a:r>
              <a:rPr kumimoji="0" lang="en-US" altLang="en-US" sz="1800" b="1"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The code utilizes pre-trained word vectors (word2vec) to represent words as numerical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vectors. It loads these vectors from a file and creates an embedding matrix where each row represents the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vector for a word in the vocabulary.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Building: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Embedding Layer:</a:t>
            </a:r>
            <a:r>
              <a:rPr kumimoji="0" lang="en-US" altLang="en-US" sz="1800" b="0" i="0" u="none" strike="noStrike" cap="none" normalizeH="0" baseline="0" dirty="0" smtClean="0">
                <a:ln>
                  <a:noFill/>
                </a:ln>
                <a:solidFill>
                  <a:schemeClr val="tx1"/>
                </a:solidFill>
                <a:effectLst/>
                <a:latin typeface="Arial" panose="020B0604020202020204" pitchFamily="34" charset="0"/>
              </a:rPr>
              <a:t> The model uses a pre-trained embedding layer </a:t>
            </a:r>
            <a:r>
              <a:rPr lang="en-US" altLang="en-US" sz="1800" dirty="0">
                <a:latin typeface="Arial" panose="020B0604020202020204" pitchFamily="34" charset="0"/>
              </a:rPr>
              <a:t>(Embedding) to map integer-encoded </a:t>
            </a:r>
            <a:endParaRPr lang="en-US" altLang="en-US" sz="18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800" dirty="0" smtClean="0">
                <a:latin typeface="Arial" panose="020B0604020202020204" pitchFamily="34" charset="0"/>
              </a:rPr>
              <a:t>words </a:t>
            </a:r>
            <a:r>
              <a:rPr lang="en-US" altLang="en-US" sz="1800" dirty="0">
                <a:latin typeface="Arial" panose="020B0604020202020204" pitchFamily="34" charset="0"/>
              </a:rPr>
              <a:t>to their corresponding word vectors in the embedding matrix. </a:t>
            </a:r>
            <a:r>
              <a:rPr kumimoji="0" lang="en-US" altLang="en-US" sz="1800" b="0" i="0" u="none" strike="noStrike" cap="none" normalizeH="0" baseline="0" dirty="0" smtClean="0">
                <a:ln>
                  <a:noFill/>
                </a:ln>
                <a:solidFill>
                  <a:schemeClr val="tx1"/>
                </a:solidFill>
                <a:effectLst/>
                <a:latin typeface="Arial" panose="020B0604020202020204" pitchFamily="34" charset="0"/>
              </a:rPr>
              <a:t>This layer is typically frozen (not trained)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since the word vectors are pre-trained.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GRU Layers:</a:t>
            </a:r>
            <a:r>
              <a:rPr kumimoji="0" lang="en-US" altLang="en-US" sz="1800" b="0" i="0" u="none" strike="noStrike" cap="none" normalizeH="0" baseline="0" dirty="0" smtClean="0">
                <a:ln>
                  <a:noFill/>
                </a:ln>
                <a:solidFill>
                  <a:schemeClr val="tx1"/>
                </a:solidFill>
                <a:effectLst/>
                <a:latin typeface="Arial" panose="020B0604020202020204" pitchFamily="34" charset="0"/>
              </a:rPr>
              <a:t> The model uses two Gated Recurrent Unit (GRU) layers to process the sequence of word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rPr>
              <a:t>vectors. GRUs are a type of recurrent neural network (RNN) capable of capturing sequential information in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text data.</a:t>
            </a:r>
          </a:p>
        </p:txBody>
      </p:sp>
    </p:spTree>
    <p:extLst>
      <p:ext uri="{BB962C8B-B14F-4D97-AF65-F5344CB8AC3E}">
        <p14:creationId xmlns:p14="http://schemas.microsoft.com/office/powerpoint/2010/main" val="3528448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FontTx/>
              <a:buAutoNum type="arabicPeriod" startAt="3"/>
            </a:pPr>
            <a:r>
              <a:rPr lang="en-US" altLang="en-US" b="1" dirty="0">
                <a:latin typeface="Arial" panose="020B0604020202020204" pitchFamily="34" charset="0"/>
              </a:rPr>
              <a:t>Attention Layer:</a:t>
            </a:r>
            <a:r>
              <a:rPr lang="en-US" altLang="en-US" dirty="0">
                <a:latin typeface="Arial" panose="020B0604020202020204" pitchFamily="34" charset="0"/>
              </a:rPr>
              <a:t> The code defines a custom __attention3DBlock__ function that implements an attention mechanis</a:t>
            </a:r>
            <a:r>
              <a:rPr kumimoji="0" lang="en-US" altLang="en-US" sz="1050" b="0" i="0" u="none" strike="noStrike" cap="none" normalizeH="0" baseline="0" dirty="0" smtClean="0">
                <a:ln>
                  <a:noFill/>
                </a:ln>
                <a:solidFill>
                  <a:schemeClr val="tx1"/>
                </a:solidFill>
                <a:effectLst/>
              </a:rPr>
              <a:t>m.</a:t>
            </a:r>
            <a:r>
              <a:rPr lang="en-US" altLang="en-US" dirty="0">
                <a:latin typeface="Arial" panose="020B0604020202020204" pitchFamily="34" charset="0"/>
              </a:rPr>
              <a:t> Attention allows the model</a:t>
            </a:r>
          </a:p>
          <a:p>
            <a:pPr marL="0" lvl="0" indent="0" eaLnBrk="0" fontAlgn="base" hangingPunct="0">
              <a:lnSpc>
                <a:spcPct val="100000"/>
              </a:lnSpc>
              <a:spcBef>
                <a:spcPct val="0"/>
              </a:spcBef>
              <a:spcAft>
                <a:spcPct val="0"/>
              </a:spcAft>
              <a:buFontTx/>
              <a:buAutoNum type="arabicPeriod" startAt="3"/>
            </a:pPr>
            <a:r>
              <a:rPr lang="en-US" altLang="en-US" dirty="0">
                <a:latin typeface="Arial" panose="020B0604020202020204" pitchFamily="34" charset="0"/>
              </a:rPr>
              <a:t> to focus on specific parts of the input sequence that are most relevant for the sentiment classification task.</a:t>
            </a:r>
          </a:p>
          <a:p>
            <a:pPr marL="0" lvl="0" indent="0" eaLnBrk="0" fontAlgn="base" hangingPunct="0">
              <a:lnSpc>
                <a:spcPct val="100000"/>
              </a:lnSpc>
              <a:spcBef>
                <a:spcPct val="0"/>
              </a:spcBef>
              <a:spcAft>
                <a:spcPct val="0"/>
              </a:spcAft>
              <a:buFontTx/>
              <a:buAutoNum type="arabicPeriod" startAt="4"/>
            </a:pPr>
            <a:r>
              <a:rPr lang="en-US" altLang="en-US" b="1" dirty="0">
                <a:latin typeface="Arial" panose="020B0604020202020204" pitchFamily="34" charset="0"/>
              </a:rPr>
              <a:t>Dense Layer:</a:t>
            </a:r>
            <a:r>
              <a:rPr lang="en-US" altLang="en-US" dirty="0">
                <a:latin typeface="Arial" panose="020B0604020202020204" pitchFamily="34" charset="0"/>
              </a:rPr>
              <a:t> A final dense layer with a </a:t>
            </a:r>
            <a:r>
              <a:rPr lang="en-US" altLang="en-US" dirty="0" err="1">
                <a:latin typeface="Arial" panose="020B0604020202020204" pitchFamily="34" charset="0"/>
              </a:rPr>
              <a:t>softmax</a:t>
            </a:r>
            <a:r>
              <a:rPr lang="en-US" altLang="en-US" dirty="0">
                <a:latin typeface="Arial" panose="020B0604020202020204" pitchFamily="34" charset="0"/>
              </a:rPr>
              <a:t> activation function predicts the sentiment category (positive or negative) for each input text.</a:t>
            </a:r>
          </a:p>
          <a:p>
            <a:pPr marL="0" lvl="0" indent="0" eaLnBrk="0" fontAlgn="base" hangingPunct="0">
              <a:lnSpc>
                <a:spcPct val="100000"/>
              </a:lnSpc>
              <a:spcBef>
                <a:spcPct val="0"/>
              </a:spcBef>
              <a:spcAft>
                <a:spcPct val="0"/>
              </a:spcAft>
              <a:buNone/>
            </a:pPr>
            <a:endParaRPr lang="en-US" altLang="en-US" b="1"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b="1" dirty="0" smtClean="0">
                <a:latin typeface="Arial" panose="020B0604020202020204" pitchFamily="34" charset="0"/>
              </a:rPr>
              <a:t>Training </a:t>
            </a:r>
            <a:r>
              <a:rPr lang="en-US" altLang="en-US" b="1" dirty="0">
                <a:latin typeface="Arial" panose="020B0604020202020204" pitchFamily="34" charset="0"/>
              </a:rPr>
              <a:t>and Evaluation:</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a:pPr>
            <a:r>
              <a:rPr lang="en-US" altLang="en-US" b="1" dirty="0">
                <a:latin typeface="Arial" panose="020B0604020202020204" pitchFamily="34" charset="0"/>
              </a:rPr>
              <a:t>Model Compilation:</a:t>
            </a:r>
            <a:r>
              <a:rPr lang="en-US" altLang="en-US" dirty="0">
                <a:latin typeface="Arial" panose="020B0604020202020204" pitchFamily="34" charset="0"/>
              </a:rPr>
              <a:t> The code compiles the model by specifying the loss function (categorical </a:t>
            </a:r>
            <a:r>
              <a:rPr lang="en-US" altLang="en-US" dirty="0" err="1">
                <a:latin typeface="Arial" panose="020B0604020202020204" pitchFamily="34" charset="0"/>
              </a:rPr>
              <a:t>crossentropy</a:t>
            </a:r>
            <a:r>
              <a:rPr lang="en-US" altLang="en-US" dirty="0">
                <a:latin typeface="Arial" panose="020B0604020202020204" pitchFamily="34" charset="0"/>
              </a:rPr>
              <a:t> for multi-class classification), optimizer (Adam), and metrics (accuracy) to be used during training.</a:t>
            </a:r>
          </a:p>
          <a:p>
            <a:pPr marL="0" lvl="0" indent="0" eaLnBrk="0" fontAlgn="base" hangingPunct="0">
              <a:lnSpc>
                <a:spcPct val="100000"/>
              </a:lnSpc>
              <a:spcBef>
                <a:spcPct val="0"/>
              </a:spcBef>
              <a:spcAft>
                <a:spcPct val="0"/>
              </a:spcAft>
              <a:buFontTx/>
              <a:buAutoNum type="arabicPeriod" startAt="2"/>
            </a:pPr>
            <a:r>
              <a:rPr lang="en-US" altLang="en-US" b="1" dirty="0">
                <a:latin typeface="Arial" panose="020B0604020202020204" pitchFamily="34" charset="0"/>
              </a:rPr>
              <a:t>Training:</a:t>
            </a:r>
            <a:r>
              <a:rPr lang="en-US" altLang="en-US" dirty="0">
                <a:latin typeface="Arial" panose="020B0604020202020204" pitchFamily="34" charset="0"/>
              </a:rPr>
              <a:t> The model is trained on the training data for a specified number of epochs </a:t>
            </a:r>
            <a:r>
              <a:rPr lang="en-US" altLang="en-US" dirty="0" smtClean="0">
                <a:latin typeface="Arial" panose="020B0604020202020204" pitchFamily="34" charset="0"/>
              </a:rPr>
              <a:t>(6 iterations</a:t>
            </a:r>
            <a:r>
              <a:rPr lang="en-US" altLang="en-US" dirty="0">
                <a:latin typeface="Arial" panose="020B0604020202020204" pitchFamily="34" charset="0"/>
              </a:rPr>
              <a:t>).</a:t>
            </a:r>
          </a:p>
          <a:p>
            <a:pPr marL="0" lvl="0" indent="0" eaLnBrk="0" fontAlgn="base" hangingPunct="0">
              <a:lnSpc>
                <a:spcPct val="100000"/>
              </a:lnSpc>
              <a:spcBef>
                <a:spcPct val="0"/>
              </a:spcBef>
              <a:spcAft>
                <a:spcPct val="0"/>
              </a:spcAft>
              <a:buFontTx/>
              <a:buAutoNum type="arabicPeriod" startAt="3"/>
            </a:pPr>
            <a:r>
              <a:rPr lang="en-US" altLang="en-US" b="1" dirty="0">
                <a:latin typeface="Arial" panose="020B0604020202020204" pitchFamily="34" charset="0"/>
              </a:rPr>
              <a:t>Evaluation:</a:t>
            </a:r>
            <a:r>
              <a:rPr lang="en-US" altLang="en-US" dirty="0">
                <a:latin typeface="Arial" panose="020B0604020202020204" pitchFamily="34" charset="0"/>
              </a:rPr>
              <a:t> The model's performance is evaluated on the validation and testing sets using the compiled metrics (accuracy).</a:t>
            </a: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3880055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HYPERPARAMETERS THAT CAN BE FINE TUNED TO INCREASED ACCURACY</a:t>
            </a:r>
            <a:endParaRPr lang="en-IN" dirty="0"/>
          </a:p>
        </p:txBody>
      </p:sp>
      <p:sp>
        <p:nvSpPr>
          <p:cNvPr id="4" name="Rectangle 1"/>
          <p:cNvSpPr>
            <a:spLocks noGrp="1" noChangeArrowheads="1"/>
          </p:cNvSpPr>
          <p:nvPr>
            <p:ph idx="1"/>
          </p:nvPr>
        </p:nvSpPr>
        <p:spPr bwMode="auto">
          <a:xfrm>
            <a:off x="708212" y="2893299"/>
            <a:ext cx="1902823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1F1F1F"/>
                </a:solidFill>
                <a:effectLst/>
                <a:latin typeface="Google Sans"/>
              </a:rPr>
              <a:t>Data Preprocessing:</a:t>
            </a:r>
            <a:endParaRPr kumimoji="0" lang="en-US" altLang="en-US" sz="1200" b="0" i="0" u="none" strike="noStrike" cap="none" normalizeH="0" baseline="0" dirty="0" smtClean="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1F1F1F"/>
                </a:solidFill>
                <a:effectLst/>
                <a:latin typeface="Google Sans"/>
              </a:rPr>
              <a:t>Maximum Sequence Length (MAX_LENGTH):</a:t>
            </a:r>
            <a:r>
              <a:rPr kumimoji="0" lang="en-US" altLang="en-US" sz="1200" b="0" i="0" u="none" strike="noStrike" cap="none" normalizeH="0" baseline="0" dirty="0" smtClean="0">
                <a:ln>
                  <a:noFill/>
                </a:ln>
                <a:solidFill>
                  <a:srgbClr val="1F1F1F"/>
                </a:solidFill>
                <a:effectLst/>
                <a:latin typeface="Google Sans"/>
              </a:rPr>
              <a:t> This parameter defines the maximum number of words considered for each text sample. Sequences shorter than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F1F1F"/>
                </a:solidFill>
                <a:effectLst/>
                <a:latin typeface="Google Sans"/>
              </a:rPr>
              <a:t> this value will be padded with zeros, while longer sequences will be truncated.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1F1F1F"/>
                </a:solidFill>
                <a:effectLst/>
                <a:latin typeface="Google Sans"/>
              </a:rPr>
              <a:t>Word </a:t>
            </a:r>
            <a:r>
              <a:rPr kumimoji="0" lang="en-US" altLang="en-US" sz="1200" b="1" i="0" u="none" strike="noStrike" cap="none" normalizeH="0" baseline="0" dirty="0" err="1" smtClean="0">
                <a:ln>
                  <a:noFill/>
                </a:ln>
                <a:solidFill>
                  <a:srgbClr val="1F1F1F"/>
                </a:solidFill>
                <a:effectLst/>
                <a:latin typeface="Google Sans"/>
              </a:rPr>
              <a:t>Embeddings</a:t>
            </a:r>
            <a:r>
              <a:rPr kumimoji="0" lang="en-US" altLang="en-US" sz="1200" b="1" i="0" u="none" strike="noStrike" cap="none" normalizeH="0" baseline="0" dirty="0" smtClean="0">
                <a:ln>
                  <a:noFill/>
                </a:ln>
                <a:solidFill>
                  <a:srgbClr val="1F1F1F"/>
                </a:solidFill>
                <a:effectLst/>
                <a:latin typeface="Google Sans"/>
              </a:rPr>
              <a:t>:</a:t>
            </a:r>
            <a:endParaRPr kumimoji="0" lang="en-US" altLang="en-US" sz="1200" b="0" i="0" u="none" strike="noStrike" cap="none" normalizeH="0" baseline="0" dirty="0" smtClean="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1F1F1F"/>
                </a:solidFill>
                <a:effectLst/>
                <a:latin typeface="Google Sans"/>
              </a:rPr>
              <a:t>Embedding Dimension (EMBEDDING_DIM):</a:t>
            </a:r>
            <a:r>
              <a:rPr kumimoji="0" lang="en-US" altLang="en-US" sz="1200" b="0" i="0" u="none" strike="noStrike" cap="none" normalizeH="0" baseline="0" dirty="0" smtClean="0">
                <a:ln>
                  <a:noFill/>
                </a:ln>
                <a:solidFill>
                  <a:srgbClr val="1F1F1F"/>
                </a:solidFill>
                <a:effectLst/>
                <a:latin typeface="Google Sans"/>
              </a:rPr>
              <a:t> This determines the dimensionality of the word vectors used to represent words. Higher dimensions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F1F1F"/>
                </a:solidFill>
                <a:effectLst/>
                <a:latin typeface="Google Sans"/>
              </a:rPr>
              <a:t>might capture more semantic information but require more training data and computational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1F1F1F"/>
                </a:solidFill>
                <a:effectLst/>
                <a:latin typeface="Google Sans"/>
              </a:rPr>
              <a:t>Model Architecture:</a:t>
            </a:r>
            <a:endParaRPr kumimoji="0" lang="en-US" altLang="en-US" sz="1200" b="0" i="0" u="none" strike="noStrike" cap="none" normalizeH="0" baseline="0" dirty="0" smtClean="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1F1F1F"/>
                </a:solidFill>
                <a:effectLst/>
                <a:latin typeface="Google Sans"/>
              </a:rPr>
              <a:t>Number of Hidden Units (</a:t>
            </a:r>
            <a:r>
              <a:rPr kumimoji="0" lang="en-US" altLang="en-US" sz="1200" b="1" i="0" u="none" strike="noStrike" cap="none" normalizeH="0" baseline="0" dirty="0" err="1" smtClean="0">
                <a:ln>
                  <a:noFill/>
                </a:ln>
                <a:solidFill>
                  <a:srgbClr val="1F1F1F"/>
                </a:solidFill>
                <a:effectLst/>
                <a:latin typeface="Google Sans"/>
              </a:rPr>
              <a:t>n_x</a:t>
            </a:r>
            <a:r>
              <a:rPr kumimoji="0" lang="en-US" altLang="en-US" sz="1200" b="1" i="0" u="none" strike="noStrike" cap="none" normalizeH="0" baseline="0" dirty="0" smtClean="0">
                <a:ln>
                  <a:noFill/>
                </a:ln>
                <a:solidFill>
                  <a:srgbClr val="1F1F1F"/>
                </a:solidFill>
                <a:effectLst/>
                <a:latin typeface="Google Sans"/>
              </a:rPr>
              <a:t>):</a:t>
            </a:r>
            <a:r>
              <a:rPr kumimoji="0" lang="en-US" altLang="en-US" sz="1200" b="0" i="0" u="none" strike="noStrike" cap="none" normalizeH="0" baseline="0" dirty="0" smtClean="0">
                <a:ln>
                  <a:noFill/>
                </a:ln>
                <a:solidFill>
                  <a:srgbClr val="1F1F1F"/>
                </a:solidFill>
                <a:effectLst/>
                <a:latin typeface="Google Sans"/>
              </a:rPr>
              <a:t> This controls the complexity of the GRU layers, where a higher number of units allows for capturing more intricate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F1F1F"/>
                </a:solidFill>
                <a:effectLst/>
                <a:latin typeface="Google Sans"/>
              </a:rPr>
              <a:t> between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1F1F1F"/>
                </a:solidFill>
                <a:effectLst/>
                <a:latin typeface="Google Sans"/>
              </a:rPr>
              <a:t>Dropout Rate (dropout, </a:t>
            </a:r>
            <a:r>
              <a:rPr kumimoji="0" lang="en-US" altLang="en-US" sz="1200" b="1" i="0" u="none" strike="noStrike" cap="none" normalizeH="0" baseline="0" dirty="0" err="1" smtClean="0">
                <a:ln>
                  <a:noFill/>
                </a:ln>
                <a:solidFill>
                  <a:srgbClr val="1F1F1F"/>
                </a:solidFill>
                <a:effectLst/>
                <a:latin typeface="Google Sans"/>
              </a:rPr>
              <a:t>recurrent_dropout</a:t>
            </a:r>
            <a:r>
              <a:rPr kumimoji="0" lang="en-US" altLang="en-US" sz="1200" b="1" i="0" u="none" strike="noStrike" cap="none" normalizeH="0" baseline="0" dirty="0" smtClean="0">
                <a:ln>
                  <a:noFill/>
                </a:ln>
                <a:solidFill>
                  <a:srgbClr val="1F1F1F"/>
                </a:solidFill>
                <a:effectLst/>
                <a:latin typeface="Google Sans"/>
              </a:rPr>
              <a:t>):</a:t>
            </a:r>
            <a:r>
              <a:rPr kumimoji="0" lang="en-US" altLang="en-US" sz="1200" b="0" i="0" u="none" strike="noStrike" cap="none" normalizeH="0" baseline="0" dirty="0" smtClean="0">
                <a:ln>
                  <a:noFill/>
                </a:ln>
                <a:solidFill>
                  <a:srgbClr val="1F1F1F"/>
                </a:solidFill>
                <a:effectLst/>
                <a:latin typeface="Google Sans"/>
              </a:rPr>
              <a:t> Dropout helps prevent overfitting by randomly dropping a certain percentage of units during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1F1F1F"/>
                </a:solidFill>
                <a:effectLst/>
                <a:latin typeface="Google Sans"/>
              </a:rPr>
              <a:t>Attention Mechanism (SINGLE_ATTENTION_VECTOR):</a:t>
            </a:r>
            <a:r>
              <a:rPr kumimoji="0" lang="en-US" altLang="en-US" sz="1200" b="0" i="0" u="none" strike="noStrike" cap="none" normalizeH="0" baseline="0" dirty="0" smtClean="0">
                <a:ln>
                  <a:noFill/>
                </a:ln>
                <a:solidFill>
                  <a:srgbClr val="1F1F1F"/>
                </a:solidFill>
                <a:effectLst/>
                <a:latin typeface="Google Sans"/>
              </a:rPr>
              <a:t> This flag determines how the attention mechanism focuses on specific parts of the sequence.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1F1F1F"/>
                </a:solidFill>
                <a:effectLst/>
                <a:latin typeface="Google Sans"/>
              </a:rPr>
              <a:t>Experimenting with this setting might affect how the model attends to relevant words in the text.</a:t>
            </a:r>
          </a:p>
        </p:txBody>
      </p:sp>
    </p:spTree>
    <p:extLst>
      <p:ext uri="{BB962C8B-B14F-4D97-AF65-F5344CB8AC3E}">
        <p14:creationId xmlns:p14="http://schemas.microsoft.com/office/powerpoint/2010/main" val="3331634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lvl="0" indent="0" eaLnBrk="0" fontAlgn="base" hangingPunct="0">
              <a:lnSpc>
                <a:spcPct val="100000"/>
              </a:lnSpc>
              <a:spcBef>
                <a:spcPct val="0"/>
              </a:spcBef>
              <a:spcAft>
                <a:spcPct val="0"/>
              </a:spcAft>
              <a:buNone/>
            </a:pPr>
            <a:r>
              <a:rPr lang="en-US" altLang="en-US" b="1" dirty="0">
                <a:solidFill>
                  <a:srgbClr val="1F1F1F"/>
                </a:solidFill>
                <a:latin typeface="Google Sans"/>
              </a:rPr>
              <a:t>Training:</a:t>
            </a:r>
            <a:endParaRPr lang="en-US" altLang="en-US" dirty="0">
              <a:solidFill>
                <a:srgbClr val="1F1F1F"/>
              </a:solidFill>
              <a:latin typeface="Google Sans"/>
            </a:endParaRP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Batch Size:</a:t>
            </a:r>
            <a:r>
              <a:rPr lang="en-US" altLang="en-US" dirty="0">
                <a:solidFill>
                  <a:srgbClr val="1F1F1F"/>
                </a:solidFill>
                <a:latin typeface="Google Sans"/>
              </a:rPr>
              <a:t> This defines the number of samples processed simultaneously during training. A larger batch size can improve training speed but might require more memory.</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Number of Epochs (epochs):</a:t>
            </a:r>
            <a:r>
              <a:rPr lang="en-US" altLang="en-US" dirty="0">
                <a:solidFill>
                  <a:srgbClr val="1F1F1F"/>
                </a:solidFill>
                <a:latin typeface="Google Sans"/>
              </a:rPr>
              <a:t> This specifies the number of times the entire training dataset is passed through the model for learning. You might need to adjust this based on the complexity of the model and dataset.</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Learning Rate:</a:t>
            </a:r>
            <a:r>
              <a:rPr lang="en-US" altLang="en-US" dirty="0">
                <a:solidFill>
                  <a:srgbClr val="1F1F1F"/>
                </a:solidFill>
                <a:latin typeface="Google Sans"/>
              </a:rPr>
              <a:t> This </a:t>
            </a:r>
            <a:r>
              <a:rPr lang="en-US" altLang="en-US" dirty="0" err="1">
                <a:solidFill>
                  <a:srgbClr val="1F1F1F"/>
                </a:solidFill>
                <a:latin typeface="Google Sans"/>
              </a:rPr>
              <a:t>hyperparameter</a:t>
            </a:r>
            <a:r>
              <a:rPr lang="en-US" altLang="en-US" dirty="0">
                <a:solidFill>
                  <a:srgbClr val="1F1F1F"/>
                </a:solidFill>
                <a:latin typeface="Google Sans"/>
              </a:rPr>
              <a:t> controls how much the model's weights are updated based on errors during training. A higher learning rate can lead to faster learning but might cause instability, while a lower rate can be slower to converge.</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Momentum:</a:t>
            </a:r>
            <a:r>
              <a:rPr lang="en-US" altLang="en-US" dirty="0">
                <a:solidFill>
                  <a:srgbClr val="1F1F1F"/>
                </a:solidFill>
                <a:latin typeface="Google Sans"/>
              </a:rPr>
              <a:t> This parameter helps the optimizer accelerate convergence by considering the direction of previous weight updates. Adjusting momentum can influence the training speed.</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L2 Regularization:</a:t>
            </a:r>
            <a:r>
              <a:rPr lang="en-US" altLang="en-US" dirty="0">
                <a:solidFill>
                  <a:srgbClr val="1F1F1F"/>
                </a:solidFill>
                <a:latin typeface="Google Sans"/>
              </a:rPr>
              <a:t> This technique penalizes large weights in the model, reducing overfitting. You can adjust the regularization weight to control this effect.</a:t>
            </a:r>
          </a:p>
          <a:p>
            <a:pPr marL="0" lvl="0" indent="0" eaLnBrk="0" fontAlgn="base" hangingPunct="0">
              <a:lnSpc>
                <a:spcPct val="100000"/>
              </a:lnSpc>
              <a:spcBef>
                <a:spcPct val="0"/>
              </a:spcBef>
              <a:spcAft>
                <a:spcPct val="0"/>
              </a:spcAft>
              <a:buNone/>
            </a:pPr>
            <a:r>
              <a:rPr lang="en-US" altLang="en-US" b="1" dirty="0">
                <a:solidFill>
                  <a:srgbClr val="1F1F1F"/>
                </a:solidFill>
                <a:latin typeface="Google Sans"/>
              </a:rPr>
              <a:t>Other Adjustable Settings:</a:t>
            </a:r>
            <a:endParaRPr lang="en-US" altLang="en-US" dirty="0">
              <a:solidFill>
                <a:srgbClr val="1F1F1F"/>
              </a:solidFill>
              <a:latin typeface="Google Sans"/>
            </a:endParaRP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Optimizer:</a:t>
            </a:r>
            <a:r>
              <a:rPr lang="en-US" altLang="en-US" dirty="0">
                <a:solidFill>
                  <a:srgbClr val="1F1F1F"/>
                </a:solidFill>
                <a:latin typeface="Google Sans"/>
              </a:rPr>
              <a:t> The code uses Adam, but you could explore other optimizers like </a:t>
            </a:r>
            <a:r>
              <a:rPr lang="en-US" altLang="en-US" dirty="0" err="1">
                <a:solidFill>
                  <a:srgbClr val="1F1F1F"/>
                </a:solidFill>
                <a:latin typeface="Google Sans"/>
              </a:rPr>
              <a:t>RMSprop</a:t>
            </a:r>
            <a:r>
              <a:rPr lang="en-US" altLang="en-US" dirty="0">
                <a:solidFill>
                  <a:srgbClr val="1F1F1F"/>
                </a:solidFill>
                <a:latin typeface="Google Sans"/>
              </a:rPr>
              <a:t> or SGD with their corresponding </a:t>
            </a:r>
            <a:r>
              <a:rPr lang="en-US" altLang="en-US" dirty="0" err="1">
                <a:solidFill>
                  <a:srgbClr val="1F1F1F"/>
                </a:solidFill>
                <a:latin typeface="Google Sans"/>
              </a:rPr>
              <a:t>hyperparameters</a:t>
            </a:r>
            <a:r>
              <a:rPr lang="en-US" altLang="en-US" dirty="0">
                <a:solidFill>
                  <a:srgbClr val="1F1F1F"/>
                </a:solidFill>
                <a:latin typeface="Google Sans"/>
              </a:rPr>
              <a:t>.</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Loss Function:</a:t>
            </a:r>
            <a:r>
              <a:rPr lang="en-US" altLang="en-US" dirty="0">
                <a:solidFill>
                  <a:srgbClr val="1F1F1F"/>
                </a:solidFill>
                <a:latin typeface="Google Sans"/>
              </a:rPr>
              <a:t> While categorical </a:t>
            </a:r>
            <a:r>
              <a:rPr lang="en-US" altLang="en-US" dirty="0" err="1">
                <a:solidFill>
                  <a:srgbClr val="1F1F1F"/>
                </a:solidFill>
                <a:latin typeface="Google Sans"/>
              </a:rPr>
              <a:t>crossentropy</a:t>
            </a:r>
            <a:r>
              <a:rPr lang="en-US" altLang="en-US" dirty="0">
                <a:solidFill>
                  <a:srgbClr val="1F1F1F"/>
                </a:solidFill>
                <a:latin typeface="Google Sans"/>
              </a:rPr>
              <a:t> is suitable for multi-class classification, depending on your specific task, you might consider alternative loss functions.</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Activation Functions:</a:t>
            </a:r>
            <a:r>
              <a:rPr lang="en-US" altLang="en-US" dirty="0">
                <a:solidFill>
                  <a:srgbClr val="1F1F1F"/>
                </a:solidFill>
                <a:latin typeface="Google Sans"/>
              </a:rPr>
              <a:t> The code uses </a:t>
            </a:r>
            <a:r>
              <a:rPr lang="en-US" altLang="en-US" dirty="0" err="1">
                <a:solidFill>
                  <a:srgbClr val="1F1F1F"/>
                </a:solidFill>
                <a:latin typeface="Google Sans"/>
              </a:rPr>
              <a:t>tanh</a:t>
            </a:r>
            <a:r>
              <a:rPr lang="en-US" altLang="en-US" dirty="0">
                <a:solidFill>
                  <a:srgbClr val="1F1F1F"/>
                </a:solidFill>
                <a:latin typeface="Google Sans"/>
              </a:rPr>
              <a:t> for GRU layers and </a:t>
            </a:r>
            <a:r>
              <a:rPr lang="en-US" altLang="en-US" dirty="0" err="1">
                <a:solidFill>
                  <a:srgbClr val="1F1F1F"/>
                </a:solidFill>
                <a:latin typeface="Google Sans"/>
              </a:rPr>
              <a:t>softmax</a:t>
            </a:r>
            <a:r>
              <a:rPr lang="en-US" altLang="en-US" dirty="0">
                <a:solidFill>
                  <a:srgbClr val="1F1F1F"/>
                </a:solidFill>
                <a:latin typeface="Google Sans"/>
              </a:rPr>
              <a:t> for the output layer. You could experiment with other activation functions for different layers to explore their impact on performance.</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Early Stopping:</a:t>
            </a:r>
            <a:r>
              <a:rPr lang="en-US" altLang="en-US" dirty="0">
                <a:solidFill>
                  <a:srgbClr val="1F1F1F"/>
                </a:solidFill>
                <a:latin typeface="Google Sans"/>
              </a:rPr>
              <a:t> Implement early stopping to halt training if validation performance doesn't improve for a certain number of epochs to prevent overfitting.</a:t>
            </a:r>
          </a:p>
          <a:p>
            <a:pPr marL="0" lvl="0" indent="0" eaLnBrk="0" fontAlgn="base" hangingPunct="0">
              <a:lnSpc>
                <a:spcPct val="100000"/>
              </a:lnSpc>
              <a:spcBef>
                <a:spcPct val="0"/>
              </a:spcBef>
              <a:spcAft>
                <a:spcPct val="0"/>
              </a:spcAft>
              <a:buFontTx/>
              <a:buChar char="•"/>
            </a:pPr>
            <a:r>
              <a:rPr lang="en-US" altLang="en-US" b="1" dirty="0">
                <a:solidFill>
                  <a:srgbClr val="1F1F1F"/>
                </a:solidFill>
                <a:latin typeface="Google Sans"/>
              </a:rPr>
              <a:t>Learning Rate Schedule:</a:t>
            </a:r>
            <a:r>
              <a:rPr lang="en-US" altLang="en-US" dirty="0">
                <a:solidFill>
                  <a:srgbClr val="1F1F1F"/>
                </a:solidFill>
                <a:latin typeface="Google Sans"/>
              </a:rPr>
              <a:t> Consider a learning rate schedule that dynamically adjusts the learning rate during training (e.g., decay over time) to potentially improve convergence.</a:t>
            </a:r>
          </a:p>
          <a:p>
            <a:pPr marL="0" lvl="0" indent="0" eaLnBrk="0" fontAlgn="base" hangingPunct="0">
              <a:lnSpc>
                <a:spcPct val="100000"/>
              </a:lnSpc>
              <a:spcBef>
                <a:spcPct val="0"/>
              </a:spcBef>
              <a:spcAft>
                <a:spcPct val="0"/>
              </a:spcAft>
              <a:buNone/>
            </a:pPr>
            <a:r>
              <a:rPr lang="en-US" altLang="en-US" dirty="0">
                <a:solidFill>
                  <a:srgbClr val="1F1F1F"/>
                </a:solidFill>
                <a:latin typeface="Google Sans"/>
              </a:rPr>
              <a:t>By adjusting these settings, you can fine-tune the model's architecture, training process, and potentially enhance its performance on your sentiment analysis task. It's important to experiment and evaluate different configurations to find the optimal settings for your specific dataset.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595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843" y="1036320"/>
            <a:ext cx="5316702" cy="3834538"/>
          </a:xfrm>
          <a:prstGeom prst="rect">
            <a:avLst/>
          </a:prstGeom>
        </p:spPr>
      </p:pic>
      <p:pic>
        <p:nvPicPr>
          <p:cNvPr id="3" name="Picture 2"/>
          <p:cNvPicPr>
            <a:picLocks noChangeAspect="1"/>
          </p:cNvPicPr>
          <p:nvPr/>
        </p:nvPicPr>
        <p:blipFill>
          <a:blip r:embed="rId3"/>
          <a:stretch>
            <a:fillRect/>
          </a:stretch>
        </p:blipFill>
        <p:spPr>
          <a:xfrm>
            <a:off x="6783977" y="1200894"/>
            <a:ext cx="5138058" cy="3806535"/>
          </a:xfrm>
          <a:prstGeom prst="rect">
            <a:avLst/>
          </a:prstGeom>
        </p:spPr>
      </p:pic>
    </p:spTree>
    <p:extLst>
      <p:ext uri="{BB962C8B-B14F-4D97-AF65-F5344CB8AC3E}">
        <p14:creationId xmlns:p14="http://schemas.microsoft.com/office/powerpoint/2010/main" val="687368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a:t>
            </a:r>
            <a:r>
              <a:rPr lang="en-US" dirty="0" err="1" smtClean="0"/>
              <a:t>hyperparameters</a:t>
            </a:r>
            <a:r>
              <a:rPr lang="en-US" dirty="0" smtClean="0"/>
              <a:t> for improved accuracy</a:t>
            </a:r>
            <a:endParaRPr lang="en-IN" dirty="0"/>
          </a:p>
        </p:txBody>
      </p:sp>
      <p:sp>
        <p:nvSpPr>
          <p:cNvPr id="3" name="Content Placeholder 2"/>
          <p:cNvSpPr>
            <a:spLocks noGrp="1"/>
          </p:cNvSpPr>
          <p:nvPr>
            <p:ph idx="1"/>
          </p:nvPr>
        </p:nvSpPr>
        <p:spPr/>
        <p:txBody>
          <a:bodyPr/>
          <a:lstStyle/>
          <a:p>
            <a:r>
              <a:rPr lang="en-US" dirty="0" smtClean="0"/>
              <a:t>Using SGD with momentum as optimizer and loss function as </a:t>
            </a:r>
            <a:r>
              <a:rPr lang="en-US" dirty="0" err="1" smtClean="0"/>
              <a:t>BinaryCross</a:t>
            </a:r>
            <a:r>
              <a:rPr lang="en-US" dirty="0" smtClean="0"/>
              <a:t> Entropy</a:t>
            </a:r>
          </a:p>
          <a:p>
            <a:endParaRPr lang="en-IN" dirty="0"/>
          </a:p>
        </p:txBody>
      </p:sp>
      <p:pic>
        <p:nvPicPr>
          <p:cNvPr id="4" name="Picture 3"/>
          <p:cNvPicPr>
            <a:picLocks noChangeAspect="1"/>
          </p:cNvPicPr>
          <p:nvPr/>
        </p:nvPicPr>
        <p:blipFill>
          <a:blip r:embed="rId2"/>
          <a:stretch>
            <a:fillRect/>
          </a:stretch>
        </p:blipFill>
        <p:spPr>
          <a:xfrm>
            <a:off x="1246169" y="2429266"/>
            <a:ext cx="9092372" cy="3439828"/>
          </a:xfrm>
          <a:prstGeom prst="rect">
            <a:avLst/>
          </a:prstGeom>
        </p:spPr>
      </p:pic>
    </p:spTree>
    <p:extLst>
      <p:ext uri="{BB962C8B-B14F-4D97-AF65-F5344CB8AC3E}">
        <p14:creationId xmlns:p14="http://schemas.microsoft.com/office/powerpoint/2010/main" val="1510834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INFERENCES:Reasons</a:t>
            </a:r>
            <a:r>
              <a:rPr lang="en-US" dirty="0" smtClean="0"/>
              <a:t> for reduced accuracy</a:t>
            </a:r>
            <a:endParaRPr lang="en-IN"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US" sz="2400" b="1" dirty="0"/>
              <a:t>1)Lack of a large dataset:-</a:t>
            </a:r>
          </a:p>
          <a:p>
            <a:r>
              <a:rPr lang="en-US" dirty="0"/>
              <a:t> </a:t>
            </a:r>
            <a:r>
              <a:rPr lang="en-US" dirty="0" smtClean="0"/>
              <a:t>    </a:t>
            </a:r>
            <a:r>
              <a:rPr lang="en-US" sz="2400" b="1" dirty="0"/>
              <a:t>1a.High </a:t>
            </a:r>
            <a:r>
              <a:rPr lang="en-US" sz="2400" b="1" dirty="0" err="1"/>
              <a:t>Variance</a:t>
            </a:r>
            <a:r>
              <a:rPr lang="en-US" dirty="0" err="1" smtClean="0"/>
              <a:t>:There</a:t>
            </a:r>
            <a:r>
              <a:rPr lang="en-US" dirty="0" smtClean="0"/>
              <a:t> is always going to be a trade off between variance and </a:t>
            </a:r>
            <a:r>
              <a:rPr lang="en-US" dirty="0" err="1" smtClean="0"/>
              <a:t>bias.With</a:t>
            </a:r>
            <a:r>
              <a:rPr lang="en-US" dirty="0" smtClean="0"/>
              <a:t> a </a:t>
            </a:r>
            <a:r>
              <a:rPr lang="en-US" dirty="0"/>
              <a:t>small </a:t>
            </a:r>
            <a:r>
              <a:rPr lang="en-US" dirty="0" err="1" smtClean="0"/>
              <a:t>dataset.With</a:t>
            </a:r>
            <a:r>
              <a:rPr lang="en-US" dirty="0" smtClean="0"/>
              <a:t> </a:t>
            </a:r>
            <a:r>
              <a:rPr lang="en-US" dirty="0"/>
              <a:t>a small dataset, the model has limited information to learn the true underlying distribution of the data. This can lead to high variance, where the model's predictions can vary significantly with small changes to the training data. CNN-GRUs, being complex models with many parameters, tend to have higher capacity and can fit the training data very well. This can lead to low bias on the training set. </a:t>
            </a:r>
            <a:endParaRPr lang="en-US" dirty="0" smtClean="0"/>
          </a:p>
          <a:p>
            <a:r>
              <a:rPr lang="en-US" dirty="0"/>
              <a:t> </a:t>
            </a:r>
            <a:r>
              <a:rPr lang="en-US" dirty="0" smtClean="0"/>
              <a:t> </a:t>
            </a:r>
            <a:r>
              <a:rPr lang="en-US" sz="2400" b="1" dirty="0"/>
              <a:t>1b. </a:t>
            </a:r>
            <a:r>
              <a:rPr lang="en-US" sz="2400" b="1" dirty="0"/>
              <a:t>Overfitting and Effective Number of Parameters</a:t>
            </a:r>
            <a:r>
              <a:rPr lang="en-US" sz="2400" b="1" dirty="0" smtClean="0"/>
              <a:t>: </a:t>
            </a:r>
            <a:r>
              <a:rPr lang="en-US" dirty="0"/>
              <a:t>For</a:t>
            </a:r>
            <a:r>
              <a:rPr lang="en-US" sz="2400" b="1" dirty="0" smtClean="0"/>
              <a:t> </a:t>
            </a:r>
            <a:r>
              <a:rPr lang="en-US" dirty="0"/>
              <a:t>a CNN-GRU, the number of effective parameters can be much larger than the number of explicitly defined weights and biases. This is because the effective number of parameters considers the interaction between parameters. With a small dataset, there isn't enough data to constrain the learning of such a large number of effective parameters, leading to overfitting and poor generalization on unseen data</a:t>
            </a:r>
            <a:r>
              <a:rPr lang="en-US" dirty="0" smtClean="0"/>
              <a:t>.</a:t>
            </a:r>
          </a:p>
          <a:p>
            <a:r>
              <a:rPr lang="en-US" sz="2400" b="1" dirty="0"/>
              <a:t>1c.Optimisation and Local minima of </a:t>
            </a:r>
            <a:r>
              <a:rPr lang="en-US" sz="2400" b="1" dirty="0"/>
              <a:t>loss </a:t>
            </a:r>
            <a:r>
              <a:rPr lang="en-US" sz="2400" b="1" dirty="0" err="1"/>
              <a:t>func:With</a:t>
            </a:r>
            <a:r>
              <a:rPr lang="en-US" sz="2400" b="1" dirty="0"/>
              <a:t> </a:t>
            </a:r>
            <a:r>
              <a:rPr lang="en-US" dirty="0"/>
              <a:t>a small dataset, the loss function landscape can be noisy and have many local minima. These local minima may not represent the true minimum representing the best fit for the underlying data distribution. The optimization algorithm can easily get stuck in such local minima, leading to sub-optimal performance.</a:t>
            </a:r>
            <a:endParaRPr lang="en-US" dirty="0" smtClean="0"/>
          </a:p>
          <a:p>
            <a:r>
              <a:rPr lang="en-US" dirty="0"/>
              <a:t> </a:t>
            </a:r>
            <a:r>
              <a:rPr lang="en-US" dirty="0" smtClean="0"/>
              <a:t>                             </a:t>
            </a:r>
          </a:p>
          <a:p>
            <a:endParaRPr lang="en-US" dirty="0" smtClean="0"/>
          </a:p>
          <a:p>
            <a:endParaRPr lang="en-IN" dirty="0"/>
          </a:p>
        </p:txBody>
      </p:sp>
    </p:spTree>
    <p:extLst>
      <p:ext uri="{BB962C8B-B14F-4D97-AF65-F5344CB8AC3E}">
        <p14:creationId xmlns:p14="http://schemas.microsoft.com/office/powerpoint/2010/main" val="413382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2. Difficulty Capturing Long-Range Dependencies:</a:t>
            </a:r>
            <a:endParaRPr lang="en-US" dirty="0"/>
          </a:p>
          <a:p>
            <a:r>
              <a:rPr lang="en-US" dirty="0"/>
              <a:t>While CNNs are good at capturing local patterns in data and GRUs are designed to handle sequential data, a CNN-GRU combination might not be the most effective architecture for capturing long-range dependencies between words in a sentence, which can be important for question classification.</a:t>
            </a:r>
          </a:p>
          <a:p>
            <a:r>
              <a:rPr lang="en-US" b="1" dirty="0"/>
              <a:t>Mathematical Formulation:</a:t>
            </a:r>
            <a:r>
              <a:rPr lang="en-US" dirty="0"/>
              <a:t> Capturing long-range dependencies requires the model to learn weights that correspond to these long-range relationships between words. In CNNs, the receptive field of a filter limits the size of the context a filter can consider. In GRUs, the gradients for long-range dependencies can vanish over time due to the recurrent nature of the architecture.</a:t>
            </a:r>
          </a:p>
          <a:p>
            <a:r>
              <a:rPr lang="en-US" b="1" dirty="0"/>
              <a:t>Impact on Accuracy:</a:t>
            </a:r>
            <a:r>
              <a:rPr lang="en-US" dirty="0"/>
              <a:t> If the questions in your dataset rely heavily on long-range dependencies between words to determine if they are open ended or closed ended, a CNN-GRU model might not have the capability to learn these relationships effectively, leading to lower accuracy.</a:t>
            </a:r>
          </a:p>
          <a:p>
            <a:pPr marL="0" indent="0">
              <a:buNone/>
            </a:pPr>
            <a:endParaRPr lang="en-IN" dirty="0"/>
          </a:p>
        </p:txBody>
      </p:sp>
    </p:spTree>
    <p:extLst>
      <p:ext uri="{BB962C8B-B14F-4D97-AF65-F5344CB8AC3E}">
        <p14:creationId xmlns:p14="http://schemas.microsoft.com/office/powerpoint/2010/main" val="412406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smtClean="0"/>
              <a:t>3.Vanishing/Exploding </a:t>
            </a:r>
            <a:r>
              <a:rPr lang="en-US" b="1" dirty="0"/>
              <a:t>Gradients:</a:t>
            </a:r>
            <a:endParaRPr lang="en-US" dirty="0"/>
          </a:p>
          <a:p>
            <a:r>
              <a:rPr lang="en-US" dirty="0"/>
              <a:t>During training in CNN-GRUs, gradients are </a:t>
            </a:r>
            <a:r>
              <a:rPr lang="en-US" dirty="0" err="1"/>
              <a:t>backpropagated</a:t>
            </a:r>
            <a:r>
              <a:rPr lang="en-US" dirty="0"/>
              <a:t> through the network to update the weights and biases of the model. If the gradients become too small (vanishing gradients) or too large (exploding gradients) during this process, the weights and biases cannot be updated effectively.</a:t>
            </a:r>
          </a:p>
          <a:p>
            <a:r>
              <a:rPr lang="en-US" b="1" dirty="0"/>
              <a:t>Vanishing Gradients:</a:t>
            </a:r>
            <a:r>
              <a:rPr lang="en-US" dirty="0"/>
              <a:t> This can occur in CNNs with deep architectures or in GRUs. In CNNs, with increasing depth, the gradients can become very small as they are multiplied by weight matrices numerous times during backpropagation. In GRUs, vanishing gradients can occur because of the recurrent nature of the architecture.</a:t>
            </a:r>
          </a:p>
          <a:p>
            <a:r>
              <a:rPr lang="en-US" b="1" dirty="0"/>
              <a:t>Mathematical Analysis:</a:t>
            </a:r>
            <a:r>
              <a:rPr lang="en-US" dirty="0"/>
              <a:t> The vanishing gradient problem can be analyzed using eigenvalue decomposition of the weight matrices in the network. If the eigenvalues of these weight matrices are less than 1, the gradients will shrink exponentially as they are </a:t>
            </a:r>
            <a:r>
              <a:rPr lang="en-US" dirty="0" err="1"/>
              <a:t>backpropagated</a:t>
            </a:r>
            <a:r>
              <a:rPr lang="en-US" dirty="0"/>
              <a:t> through the network.</a:t>
            </a:r>
          </a:p>
          <a:p>
            <a:endParaRPr lang="en-IN" dirty="0"/>
          </a:p>
        </p:txBody>
      </p:sp>
    </p:spTree>
    <p:extLst>
      <p:ext uri="{BB962C8B-B14F-4D97-AF65-F5344CB8AC3E}">
        <p14:creationId xmlns:p14="http://schemas.microsoft.com/office/powerpoint/2010/main" val="22095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used </a:t>
            </a:r>
            <a:endParaRPr lang="en-IN" dirty="0"/>
          </a:p>
        </p:txBody>
      </p:sp>
      <p:sp>
        <p:nvSpPr>
          <p:cNvPr id="3" name="Content Placeholder 2"/>
          <p:cNvSpPr>
            <a:spLocks noGrp="1"/>
          </p:cNvSpPr>
          <p:nvPr>
            <p:ph idx="1"/>
          </p:nvPr>
        </p:nvSpPr>
        <p:spPr/>
        <p:txBody>
          <a:bodyPr/>
          <a:lstStyle/>
          <a:p>
            <a:r>
              <a:rPr lang="en-IN" dirty="0" smtClean="0">
                <a:hlinkClick r:id="rId2"/>
              </a:rPr>
              <a:t>https://www.ncbi.nlm.nih.gov/pmc/articles/PMC8356656/</a:t>
            </a:r>
            <a:endParaRPr lang="en-IN" dirty="0" smtClean="0"/>
          </a:p>
          <a:p>
            <a:endParaRPr lang="en-US" dirty="0"/>
          </a:p>
          <a:p>
            <a:r>
              <a:rPr lang="en-US" dirty="0" smtClean="0"/>
              <a:t>The above article does a comparative analysis of several ML and DL techniques to classify various types of closed questions from a Turkish Dataset(inspired from UIUC dataset)</a:t>
            </a:r>
          </a:p>
          <a:p>
            <a:endParaRPr lang="en-US" dirty="0" smtClean="0"/>
          </a:p>
        </p:txBody>
      </p:sp>
    </p:spTree>
    <p:extLst>
      <p:ext uri="{BB962C8B-B14F-4D97-AF65-F5344CB8AC3E}">
        <p14:creationId xmlns:p14="http://schemas.microsoft.com/office/powerpoint/2010/main" val="9263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used(</a:t>
            </a:r>
            <a:r>
              <a:rPr lang="en-US" dirty="0" err="1" smtClean="0"/>
              <a:t>contd</a:t>
            </a:r>
            <a:r>
              <a:rPr lang="en-US" dirty="0" smtClean="0"/>
              <a:t>)-Motivation behind the paper</a:t>
            </a:r>
            <a:endParaRPr lang="en-IN" dirty="0"/>
          </a:p>
        </p:txBody>
      </p:sp>
      <p:sp>
        <p:nvSpPr>
          <p:cNvPr id="3" name="Content Placeholder 2"/>
          <p:cNvSpPr>
            <a:spLocks noGrp="1"/>
          </p:cNvSpPr>
          <p:nvPr>
            <p:ph idx="1"/>
          </p:nvPr>
        </p:nvSpPr>
        <p:spPr/>
        <p:txBody>
          <a:bodyPr/>
          <a:lstStyle/>
          <a:p>
            <a:r>
              <a:rPr lang="en-US" dirty="0" smtClean="0"/>
              <a:t>Implementation of a question-answering system-using NLP to </a:t>
            </a:r>
            <a:r>
              <a:rPr lang="en-US" dirty="0"/>
              <a:t>identifying the category of sort questions that are </a:t>
            </a:r>
            <a:r>
              <a:rPr lang="en-US" dirty="0" smtClean="0"/>
              <a:t>asked;</a:t>
            </a:r>
            <a:r>
              <a:rPr lang="en-US" dirty="0"/>
              <a:t> predict the form of precise response according to the </a:t>
            </a:r>
            <a:r>
              <a:rPr lang="en-US" dirty="0" smtClean="0"/>
              <a:t>query;</a:t>
            </a:r>
          </a:p>
          <a:p>
            <a:r>
              <a:rPr lang="en-US" dirty="0" smtClean="0"/>
              <a:t>Major challenge-</a:t>
            </a:r>
            <a:r>
              <a:rPr lang="en-US" dirty="0"/>
              <a:t> generating features from a single question is more difficult than generating features from a large </a:t>
            </a:r>
            <a:r>
              <a:rPr lang="en-US" dirty="0" smtClean="0"/>
              <a:t>text</a:t>
            </a:r>
          </a:p>
          <a:p>
            <a:endParaRPr lang="en-US" dirty="0" smtClean="0"/>
          </a:p>
          <a:p>
            <a:endParaRPr lang="en-IN" dirty="0"/>
          </a:p>
        </p:txBody>
      </p:sp>
    </p:spTree>
    <p:extLst>
      <p:ext uri="{BB962C8B-B14F-4D97-AF65-F5344CB8AC3E}">
        <p14:creationId xmlns:p14="http://schemas.microsoft.com/office/powerpoint/2010/main" val="5570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3a. Unique Linguistic Features: Turkish, as a non-Indo-European language, lacks grammatical gender and noun classes, making it challenging for traditional NLP techniques designed for Indo-European languages like English and German. Additionally, Turkish exhibits complex word formations through derivative affixes and inflectional suffixes, resulting in a multitude of word structures derived from a single verbal root.</a:t>
            </a:r>
          </a:p>
          <a:p>
            <a:endParaRPr lang="en-US" dirty="0" smtClean="0"/>
          </a:p>
          <a:p>
            <a:r>
              <a:rPr lang="en-US" dirty="0" smtClean="0"/>
              <a:t>3b. Importance of Lemmatization: Due to the intricate structure of Turkish and the prevalence of inflectional and derivational suffixes, lemmatization becomes crucial for obtaining uninflected word forms essential for tasks like information retrieval (IR). Lemmatization aims to reduce words to their root forms, facilitating the connection between surface forms and dictionary forms.</a:t>
            </a:r>
          </a:p>
          <a:p>
            <a:endParaRPr lang="en-US" dirty="0" smtClean="0"/>
          </a:p>
          <a:p>
            <a:r>
              <a:rPr lang="en-US" dirty="0" smtClean="0"/>
              <a:t>3c. Lack of Resources: Turkish text processing faces challenges due to the scarcity of tools and datasets tailored to the language. Despite the difficulties, efforts to address these challenges, such as converting English question datasets into Turkish, demonstrate a proactive approach to leveraging existing resources for Turkish NLP research.</a:t>
            </a:r>
            <a:endParaRPr lang="en-IN" dirty="0"/>
          </a:p>
        </p:txBody>
      </p:sp>
    </p:spTree>
    <p:extLst>
      <p:ext uri="{BB962C8B-B14F-4D97-AF65-F5344CB8AC3E}">
        <p14:creationId xmlns:p14="http://schemas.microsoft.com/office/powerpoint/2010/main" val="117700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APPROACHES USED</a:t>
            </a:r>
            <a:endParaRPr lang="en-IN" dirty="0"/>
          </a:p>
        </p:txBody>
      </p:sp>
      <p:sp>
        <p:nvSpPr>
          <p:cNvPr id="3" name="Content Placeholder 2"/>
          <p:cNvSpPr>
            <a:spLocks noGrp="1"/>
          </p:cNvSpPr>
          <p:nvPr>
            <p:ph idx="1"/>
          </p:nvPr>
        </p:nvSpPr>
        <p:spPr/>
        <p:txBody>
          <a:bodyPr/>
          <a:lstStyle/>
          <a:p>
            <a:r>
              <a:rPr lang="en-US" dirty="0" smtClean="0"/>
              <a:t>Distributed </a:t>
            </a:r>
            <a:r>
              <a:rPr lang="en-US" dirty="0"/>
              <a:t>representations of words or </a:t>
            </a:r>
            <a:r>
              <a:rPr lang="en-US" dirty="0" smtClean="0"/>
              <a:t>Word2vec- </a:t>
            </a:r>
            <a:r>
              <a:rPr lang="en-US" dirty="0"/>
              <a:t>t</a:t>
            </a:r>
            <a:r>
              <a:rPr lang="en-US" dirty="0" smtClean="0"/>
              <a:t>he </a:t>
            </a:r>
            <a:r>
              <a:rPr lang="en-US" dirty="0"/>
              <a:t>concept behind the word representation approach is the terms with a semantic or syntactic connection which is used with higher probability in a similar context </a:t>
            </a:r>
            <a:r>
              <a:rPr lang="en-US" dirty="0" smtClean="0"/>
              <a:t>.</a:t>
            </a:r>
          </a:p>
          <a:p>
            <a:r>
              <a:rPr lang="en-US" dirty="0" smtClean="0"/>
              <a:t>CBOW-</a:t>
            </a:r>
          </a:p>
          <a:p>
            <a:endParaRPr lang="en-US" dirty="0"/>
          </a:p>
          <a:p>
            <a:r>
              <a:rPr lang="en-US" dirty="0" err="1" smtClean="0"/>
              <a:t>Skipgrams</a:t>
            </a:r>
            <a:endParaRPr lang="en-US" dirty="0" smtClean="0"/>
          </a:p>
          <a:p>
            <a:endParaRPr lang="en-US" dirty="0"/>
          </a:p>
          <a:p>
            <a:pPr marL="0" indent="0">
              <a:buNone/>
            </a:pPr>
            <a:endParaRPr lang="en-IN" dirty="0"/>
          </a:p>
        </p:txBody>
      </p:sp>
    </p:spTree>
    <p:extLst>
      <p:ext uri="{BB962C8B-B14F-4D97-AF65-F5344CB8AC3E}">
        <p14:creationId xmlns:p14="http://schemas.microsoft.com/office/powerpoint/2010/main" val="138064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USED</a:t>
            </a:r>
            <a:endParaRPr lang="en-IN" dirty="0"/>
          </a:p>
        </p:txBody>
      </p:sp>
      <p:pic>
        <p:nvPicPr>
          <p:cNvPr id="4" name="Content Placeholder 3"/>
          <p:cNvPicPr>
            <a:picLocks noGrp="1" noChangeAspect="1"/>
          </p:cNvPicPr>
          <p:nvPr>
            <p:ph idx="1"/>
          </p:nvPr>
        </p:nvPicPr>
        <p:blipFill>
          <a:blip r:embed="rId2"/>
          <a:stretch>
            <a:fillRect/>
          </a:stretch>
        </p:blipFill>
        <p:spPr>
          <a:xfrm>
            <a:off x="944231" y="1690688"/>
            <a:ext cx="5151769" cy="4351338"/>
          </a:xfrm>
          <a:prstGeom prst="rect">
            <a:avLst/>
          </a:prstGeom>
        </p:spPr>
      </p:pic>
      <p:pic>
        <p:nvPicPr>
          <p:cNvPr id="5" name="Picture 4"/>
          <p:cNvPicPr>
            <a:picLocks noChangeAspect="1"/>
          </p:cNvPicPr>
          <p:nvPr/>
        </p:nvPicPr>
        <p:blipFill>
          <a:blip r:embed="rId3"/>
          <a:stretch>
            <a:fillRect/>
          </a:stretch>
        </p:blipFill>
        <p:spPr>
          <a:xfrm>
            <a:off x="6973344" y="618307"/>
            <a:ext cx="4486487" cy="2904309"/>
          </a:xfrm>
          <a:prstGeom prst="rect">
            <a:avLst/>
          </a:prstGeom>
        </p:spPr>
      </p:pic>
      <p:pic>
        <p:nvPicPr>
          <p:cNvPr id="6" name="Picture 5"/>
          <p:cNvPicPr>
            <a:picLocks noChangeAspect="1"/>
          </p:cNvPicPr>
          <p:nvPr/>
        </p:nvPicPr>
        <p:blipFill>
          <a:blip r:embed="rId4"/>
          <a:stretch>
            <a:fillRect/>
          </a:stretch>
        </p:blipFill>
        <p:spPr>
          <a:xfrm>
            <a:off x="6973344" y="3775798"/>
            <a:ext cx="4291771" cy="3141036"/>
          </a:xfrm>
          <a:prstGeom prst="rect">
            <a:avLst/>
          </a:prstGeom>
        </p:spPr>
      </p:pic>
    </p:spTree>
    <p:extLst>
      <p:ext uri="{BB962C8B-B14F-4D97-AF65-F5344CB8AC3E}">
        <p14:creationId xmlns:p14="http://schemas.microsoft.com/office/powerpoint/2010/main" val="6517647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417</TotalTime>
  <Words>3427</Words>
  <Application>Microsoft Office PowerPoint</Application>
  <PresentationFormat>Widescreen</PresentationFormat>
  <Paragraphs>243</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Calibri Light</vt:lpstr>
      <vt:lpstr>Cambria</vt:lpstr>
      <vt:lpstr>Google Sans</vt:lpstr>
      <vt:lpstr>MathJax_Main</vt:lpstr>
      <vt:lpstr>MathJax_Main-bold</vt:lpstr>
      <vt:lpstr>MathJax_Math-italic</vt:lpstr>
      <vt:lpstr>Wingdings</vt:lpstr>
      <vt:lpstr>Retrospect</vt:lpstr>
      <vt:lpstr>SRIP TASK-1</vt:lpstr>
      <vt:lpstr>Problem in hand</vt:lpstr>
      <vt:lpstr>Preliminary analysis</vt:lpstr>
      <vt:lpstr>Constraints Faced</vt:lpstr>
      <vt:lpstr>Reference used </vt:lpstr>
      <vt:lpstr>Reference used(contd)-Motivation behind the paper</vt:lpstr>
      <vt:lpstr>PowerPoint Presentation</vt:lpstr>
      <vt:lpstr> APPROACHES USED</vt:lpstr>
      <vt:lpstr>APPROACHES USED</vt:lpstr>
      <vt:lpstr>APPROACHES USED</vt:lpstr>
      <vt:lpstr>My approach</vt:lpstr>
      <vt:lpstr>Description of dataset</vt:lpstr>
      <vt:lpstr>DESCRIPTION OF DATASET</vt:lpstr>
      <vt:lpstr>DATA CLEANING</vt:lpstr>
      <vt:lpstr>DATA PREPROCESSING-Word2Vec</vt:lpstr>
      <vt:lpstr>  CBOW-Continuous Bag of Words</vt:lpstr>
      <vt:lpstr>PowerPoint Presentation</vt:lpstr>
      <vt:lpstr>PowerPoint Presentation</vt:lpstr>
      <vt:lpstr>  Implementation</vt:lpstr>
      <vt:lpstr>PowerPoint Presentation</vt:lpstr>
      <vt:lpstr>PowerPoint Presentation</vt:lpstr>
      <vt:lpstr>   SKIPGRAM</vt:lpstr>
      <vt:lpstr>PowerPoint Presentation</vt:lpstr>
      <vt:lpstr>Implementation</vt:lpstr>
      <vt:lpstr>PowerPoint Presentation</vt:lpstr>
      <vt:lpstr>PowerPoint Presentation</vt:lpstr>
      <vt:lpstr>               HYPER-PARAMETERS </vt:lpstr>
      <vt:lpstr> PROSPECT FUNCTION-Optimizing this is the key</vt:lpstr>
      <vt:lpstr>                 GENSIM</vt:lpstr>
      <vt:lpstr>PowerPoint Presentation</vt:lpstr>
      <vt:lpstr>PowerPoint Presentation</vt:lpstr>
      <vt:lpstr>      DEEP LEARNING MODEL-CNN GRU</vt:lpstr>
      <vt:lpstr>PowerPoint Presentation</vt:lpstr>
      <vt:lpstr>PowerPoint Presentation</vt:lpstr>
      <vt:lpstr>PowerPoint Presentation</vt:lpstr>
      <vt:lpstr>    PROPOSED METHODOLOGY-CNN WITH GRU</vt:lpstr>
      <vt:lpstr>PowerPoint Presentation</vt:lpstr>
      <vt:lpstr>BRIEF IMPLEMENTATION</vt:lpstr>
      <vt:lpstr>PowerPoint Presentation</vt:lpstr>
      <vt:lpstr>PowerPoint Presentation</vt:lpstr>
      <vt:lpstr>HOW DID WE IMPLEMENT THIS MODEL?</vt:lpstr>
      <vt:lpstr>PowerPoint Presentation</vt:lpstr>
      <vt:lpstr>HYPERPARAMETERS THAT CAN BE FINE TUNED TO INCREASED ACCURACY</vt:lpstr>
      <vt:lpstr>PowerPoint Presentation</vt:lpstr>
      <vt:lpstr>PowerPoint Presentation</vt:lpstr>
      <vt:lpstr>Changing the hyperparameters for improved accuracy</vt:lpstr>
      <vt:lpstr>INFERENCES:Reasons for reduced accuracy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SRIP TASK-1</dc:title>
  <dc:creator>saleema.f ( saleema.f@nabard.org)</dc:creator>
  <cp:lastModifiedBy>saleema.f ( saleema.f@nabard.org)</cp:lastModifiedBy>
  <cp:revision>27</cp:revision>
  <dcterms:created xsi:type="dcterms:W3CDTF">2024-06-09T13:54:22Z</dcterms:created>
  <dcterms:modified xsi:type="dcterms:W3CDTF">2024-06-10T06:00:26Z</dcterms:modified>
</cp:coreProperties>
</file>