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9"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7FCBA-316E-4EF9-AFA0-B946604C3E1B}"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IN"/>
        </a:p>
      </dgm:t>
    </dgm:pt>
    <dgm:pt modelId="{01BC3176-5C42-419D-8D4D-BF187B56B35B}">
      <dgm:prSet phldrT="[Text]"/>
      <dgm:spPr/>
      <dgm:t>
        <a:bodyPr/>
        <a:lstStyle/>
        <a:p>
          <a:r>
            <a:rPr lang="en-US" u="sng" dirty="0">
              <a:solidFill>
                <a:schemeClr val="bg2">
                  <a:lumMod val="50000"/>
                </a:schemeClr>
              </a:solidFill>
              <a:latin typeface="Arial Black" panose="020B0A04020102020204" pitchFamily="34" charset="0"/>
            </a:rPr>
            <a:t>DATE</a:t>
          </a:r>
          <a:endParaRPr lang="en-IN" u="sng" dirty="0">
            <a:solidFill>
              <a:schemeClr val="bg2">
                <a:lumMod val="50000"/>
              </a:schemeClr>
            </a:solidFill>
            <a:latin typeface="Arial Black" panose="020B0A04020102020204" pitchFamily="34" charset="0"/>
          </a:endParaRPr>
        </a:p>
      </dgm:t>
    </dgm:pt>
    <dgm:pt modelId="{8CD43229-2543-4694-A2EA-9F564F7E1A50}" type="parTrans" cxnId="{12520B97-D0B9-4F39-A215-C660432982C4}">
      <dgm:prSet/>
      <dgm:spPr/>
      <dgm:t>
        <a:bodyPr/>
        <a:lstStyle/>
        <a:p>
          <a:endParaRPr lang="en-IN"/>
        </a:p>
      </dgm:t>
    </dgm:pt>
    <dgm:pt modelId="{32154867-7D65-4629-B889-F35DF71E330B}" type="sibTrans" cxnId="{12520B97-D0B9-4F39-A215-C660432982C4}">
      <dgm:prSet/>
      <dgm:spPr/>
      <dgm:t>
        <a:bodyPr/>
        <a:lstStyle/>
        <a:p>
          <a:endParaRPr lang="en-IN"/>
        </a:p>
      </dgm:t>
    </dgm:pt>
    <dgm:pt modelId="{3CBEE75C-4EF0-47DE-9E6F-87A482E63EFA}">
      <dgm:prSet phldrT="[Text]" custT="1"/>
      <dgm:spPr/>
      <dgm:t>
        <a:bodyPr/>
        <a:lstStyle/>
        <a:p>
          <a:r>
            <a:rPr lang="en-US" sz="1800" dirty="0">
              <a:solidFill>
                <a:schemeClr val="bg2">
                  <a:lumMod val="50000"/>
                </a:schemeClr>
              </a:solidFill>
            </a:rPr>
            <a:t>In our data it is monthly observation of a stock since it was listed. </a:t>
          </a:r>
          <a:endParaRPr lang="en-IN" sz="1400" dirty="0">
            <a:solidFill>
              <a:schemeClr val="bg2">
                <a:lumMod val="50000"/>
              </a:schemeClr>
            </a:solidFill>
          </a:endParaRPr>
        </a:p>
      </dgm:t>
    </dgm:pt>
    <dgm:pt modelId="{0B392728-51E5-4DB7-B0EA-B1187D662D01}" type="parTrans" cxnId="{5F3984AB-E7F6-4027-A5F0-C0139CFAB3A6}">
      <dgm:prSet/>
      <dgm:spPr/>
      <dgm:t>
        <a:bodyPr/>
        <a:lstStyle/>
        <a:p>
          <a:endParaRPr lang="en-IN"/>
        </a:p>
      </dgm:t>
    </dgm:pt>
    <dgm:pt modelId="{DAEE1D87-A133-4C74-A80C-1AF40BB53412}" type="sibTrans" cxnId="{5F3984AB-E7F6-4027-A5F0-C0139CFAB3A6}">
      <dgm:prSet/>
      <dgm:spPr/>
      <dgm:t>
        <a:bodyPr/>
        <a:lstStyle/>
        <a:p>
          <a:endParaRPr lang="en-IN"/>
        </a:p>
      </dgm:t>
    </dgm:pt>
    <dgm:pt modelId="{73955FC3-1E0B-4339-9134-9EC58631C657}">
      <dgm:prSet phldrT="[Text]"/>
      <dgm:spPr/>
      <dgm:t>
        <a:bodyPr/>
        <a:lstStyle/>
        <a:p>
          <a:r>
            <a:rPr lang="en-US" u="sng" dirty="0">
              <a:solidFill>
                <a:schemeClr val="bg2">
                  <a:lumMod val="50000"/>
                </a:schemeClr>
              </a:solidFill>
              <a:latin typeface="Arial Black" panose="020B0A04020102020204" pitchFamily="34" charset="0"/>
            </a:rPr>
            <a:t>OPEN</a:t>
          </a:r>
          <a:endParaRPr lang="en-IN" u="sng" dirty="0">
            <a:solidFill>
              <a:schemeClr val="bg2">
                <a:lumMod val="50000"/>
              </a:schemeClr>
            </a:solidFill>
            <a:latin typeface="Arial Black" panose="020B0A04020102020204" pitchFamily="34" charset="0"/>
          </a:endParaRPr>
        </a:p>
      </dgm:t>
    </dgm:pt>
    <dgm:pt modelId="{01E84D32-E004-4190-BE94-9518073B03FD}" type="parTrans" cxnId="{3CD07BE1-966C-4FD4-91F0-C44BE8CF0357}">
      <dgm:prSet/>
      <dgm:spPr/>
      <dgm:t>
        <a:bodyPr/>
        <a:lstStyle/>
        <a:p>
          <a:endParaRPr lang="en-IN"/>
        </a:p>
      </dgm:t>
    </dgm:pt>
    <dgm:pt modelId="{30B2EBA0-79CB-4D73-8A9B-C704C99BF402}" type="sibTrans" cxnId="{3CD07BE1-966C-4FD4-91F0-C44BE8CF0357}">
      <dgm:prSet/>
      <dgm:spPr/>
      <dgm:t>
        <a:bodyPr/>
        <a:lstStyle/>
        <a:p>
          <a:endParaRPr lang="en-IN"/>
        </a:p>
      </dgm:t>
    </dgm:pt>
    <dgm:pt modelId="{E212504B-0E3B-4E6E-87C6-F1C55B62355F}">
      <dgm:prSet phldrT="[Text]" custT="1"/>
      <dgm:spPr/>
      <dgm:t>
        <a:bodyPr/>
        <a:lstStyle/>
        <a:p>
          <a:r>
            <a:rPr lang="en-US" sz="1800" b="0" i="0" dirty="0"/>
            <a:t>It is the price at which a security first trades upon the opening of an exchange on a trading day.</a:t>
          </a:r>
          <a:endParaRPr lang="en-IN" sz="1800" dirty="0"/>
        </a:p>
      </dgm:t>
    </dgm:pt>
    <dgm:pt modelId="{F9C4A22B-77FE-4FFA-9A07-E11E17697182}" type="parTrans" cxnId="{89E5FC3C-57C8-4FF3-BA23-DCE8211F6B1B}">
      <dgm:prSet/>
      <dgm:spPr/>
      <dgm:t>
        <a:bodyPr/>
        <a:lstStyle/>
        <a:p>
          <a:endParaRPr lang="en-IN"/>
        </a:p>
      </dgm:t>
    </dgm:pt>
    <dgm:pt modelId="{9D842230-422B-43EB-BBC8-33AEA2DBA44D}" type="sibTrans" cxnId="{89E5FC3C-57C8-4FF3-BA23-DCE8211F6B1B}">
      <dgm:prSet/>
      <dgm:spPr/>
      <dgm:t>
        <a:bodyPr/>
        <a:lstStyle/>
        <a:p>
          <a:endParaRPr lang="en-IN"/>
        </a:p>
      </dgm:t>
    </dgm:pt>
    <dgm:pt modelId="{97FF5A67-3E24-44D5-BC1A-44FB5C986C07}">
      <dgm:prSet phldrT="[Text]"/>
      <dgm:spPr/>
      <dgm:t>
        <a:bodyPr/>
        <a:lstStyle/>
        <a:p>
          <a:endParaRPr lang="en-IN" sz="1400" dirty="0"/>
        </a:p>
      </dgm:t>
    </dgm:pt>
    <dgm:pt modelId="{2559218D-B794-4159-87BD-5F07E1C5ABF1}" type="parTrans" cxnId="{C53782CF-78C2-429B-A3ED-DD59CE2C196C}">
      <dgm:prSet/>
      <dgm:spPr/>
      <dgm:t>
        <a:bodyPr/>
        <a:lstStyle/>
        <a:p>
          <a:endParaRPr lang="en-IN"/>
        </a:p>
      </dgm:t>
    </dgm:pt>
    <dgm:pt modelId="{578B62E0-DE84-41F6-B0B5-D3D5F5226286}" type="sibTrans" cxnId="{C53782CF-78C2-429B-A3ED-DD59CE2C196C}">
      <dgm:prSet/>
      <dgm:spPr/>
      <dgm:t>
        <a:bodyPr/>
        <a:lstStyle/>
        <a:p>
          <a:endParaRPr lang="en-IN"/>
        </a:p>
      </dgm:t>
    </dgm:pt>
    <dgm:pt modelId="{2C89C83E-2801-400B-B0D7-F2D3FEA1EEE9}">
      <dgm:prSet phldrT="[Text]"/>
      <dgm:spPr/>
      <dgm:t>
        <a:bodyPr/>
        <a:lstStyle/>
        <a:p>
          <a:r>
            <a:rPr lang="en-US" u="sng" dirty="0">
              <a:solidFill>
                <a:schemeClr val="bg2">
                  <a:lumMod val="50000"/>
                </a:schemeClr>
              </a:solidFill>
              <a:latin typeface="Arial Black" panose="020B0A04020102020204" pitchFamily="34" charset="0"/>
            </a:rPr>
            <a:t>CLOSE</a:t>
          </a:r>
          <a:endParaRPr lang="en-IN" u="sng" dirty="0">
            <a:solidFill>
              <a:schemeClr val="bg2">
                <a:lumMod val="50000"/>
              </a:schemeClr>
            </a:solidFill>
            <a:latin typeface="Arial Black" panose="020B0A04020102020204" pitchFamily="34" charset="0"/>
          </a:endParaRPr>
        </a:p>
      </dgm:t>
    </dgm:pt>
    <dgm:pt modelId="{AF3C1E74-DED5-45B3-9178-3143F5E0D76E}" type="parTrans" cxnId="{F0A43BBD-2460-4371-9EC8-1E712B58D6AB}">
      <dgm:prSet/>
      <dgm:spPr/>
      <dgm:t>
        <a:bodyPr/>
        <a:lstStyle/>
        <a:p>
          <a:endParaRPr lang="en-IN"/>
        </a:p>
      </dgm:t>
    </dgm:pt>
    <dgm:pt modelId="{212C9B7F-CFDE-416B-A0E4-15A4DE760F4E}" type="sibTrans" cxnId="{F0A43BBD-2460-4371-9EC8-1E712B58D6AB}">
      <dgm:prSet/>
      <dgm:spPr/>
      <dgm:t>
        <a:bodyPr/>
        <a:lstStyle/>
        <a:p>
          <a:endParaRPr lang="en-IN"/>
        </a:p>
      </dgm:t>
    </dgm:pt>
    <dgm:pt modelId="{A9273414-B935-4E9A-B55A-0482266EE119}">
      <dgm:prSet phldrT="[Text]" custT="1"/>
      <dgm:spPr/>
      <dgm:t>
        <a:bodyPr/>
        <a:lstStyle/>
        <a:p>
          <a:r>
            <a:rPr lang="en-US" sz="1800" b="0" i="0" dirty="0"/>
            <a:t>The closing price is a stock's trading price at the end of a trading day.</a:t>
          </a:r>
          <a:endParaRPr lang="en-IN" sz="1800" dirty="0"/>
        </a:p>
      </dgm:t>
    </dgm:pt>
    <dgm:pt modelId="{75B5FD47-5CDA-4843-8DF9-0017937038AD}" type="parTrans" cxnId="{C13A2149-0359-4608-8F8B-9A30736DF07A}">
      <dgm:prSet/>
      <dgm:spPr/>
      <dgm:t>
        <a:bodyPr/>
        <a:lstStyle/>
        <a:p>
          <a:endParaRPr lang="en-IN"/>
        </a:p>
      </dgm:t>
    </dgm:pt>
    <dgm:pt modelId="{F4DA4BB9-0E29-4250-8690-DEDF9F40EABE}" type="sibTrans" cxnId="{C13A2149-0359-4608-8F8B-9A30736DF07A}">
      <dgm:prSet/>
      <dgm:spPr/>
      <dgm:t>
        <a:bodyPr/>
        <a:lstStyle/>
        <a:p>
          <a:endParaRPr lang="en-IN"/>
        </a:p>
      </dgm:t>
    </dgm:pt>
    <dgm:pt modelId="{90CFEB64-5C8F-471B-ABDB-259C24075549}">
      <dgm:prSet phldrT="[Text]"/>
      <dgm:spPr/>
      <dgm:t>
        <a:bodyPr/>
        <a:lstStyle/>
        <a:p>
          <a:endParaRPr lang="en-IN" sz="1400" dirty="0"/>
        </a:p>
      </dgm:t>
    </dgm:pt>
    <dgm:pt modelId="{DAD5CF99-A2E5-44B2-AF64-61C11BF6FE7F}" type="parTrans" cxnId="{EF3AF32D-993C-43D1-B0A0-870566B7B9D6}">
      <dgm:prSet/>
      <dgm:spPr/>
      <dgm:t>
        <a:bodyPr/>
        <a:lstStyle/>
        <a:p>
          <a:endParaRPr lang="en-IN"/>
        </a:p>
      </dgm:t>
    </dgm:pt>
    <dgm:pt modelId="{D7B69617-749F-42C0-9DA2-892502CBEE15}" type="sibTrans" cxnId="{EF3AF32D-993C-43D1-B0A0-870566B7B9D6}">
      <dgm:prSet/>
      <dgm:spPr/>
      <dgm:t>
        <a:bodyPr/>
        <a:lstStyle/>
        <a:p>
          <a:endParaRPr lang="en-IN"/>
        </a:p>
      </dgm:t>
    </dgm:pt>
    <dgm:pt modelId="{0784AB87-FE07-4A11-A493-1FF0CC9647A2}">
      <dgm:prSet phldrT="[Text]" custT="1"/>
      <dgm:spPr/>
      <dgm:t>
        <a:bodyPr/>
        <a:lstStyle/>
        <a:p>
          <a:endParaRPr lang="en-IN" sz="1800" dirty="0"/>
        </a:p>
      </dgm:t>
    </dgm:pt>
    <dgm:pt modelId="{A7056170-D47E-448C-8ADC-FA84CF0E1EBE}" type="parTrans" cxnId="{37659C21-C884-4B14-96E7-EF5517EC16FD}">
      <dgm:prSet/>
      <dgm:spPr/>
      <dgm:t>
        <a:bodyPr/>
        <a:lstStyle/>
        <a:p>
          <a:endParaRPr lang="en-IN"/>
        </a:p>
      </dgm:t>
    </dgm:pt>
    <dgm:pt modelId="{9C4B2AB2-71CE-44DC-ADA6-6103E8E41BFD}" type="sibTrans" cxnId="{37659C21-C884-4B14-96E7-EF5517EC16FD}">
      <dgm:prSet/>
      <dgm:spPr/>
      <dgm:t>
        <a:bodyPr/>
        <a:lstStyle/>
        <a:p>
          <a:endParaRPr lang="en-IN"/>
        </a:p>
      </dgm:t>
    </dgm:pt>
    <dgm:pt modelId="{8106FA09-DBC5-4BA6-86E4-639A846CAAFE}">
      <dgm:prSet phldrT="[Text]" custT="1"/>
      <dgm:spPr/>
      <dgm:t>
        <a:bodyPr/>
        <a:lstStyle/>
        <a:p>
          <a:endParaRPr lang="en-IN" sz="1800" dirty="0"/>
        </a:p>
      </dgm:t>
    </dgm:pt>
    <dgm:pt modelId="{B676631F-A937-46F3-88EE-7E221054D35E}" type="parTrans" cxnId="{928E1EF1-A0C1-49EB-AD02-1D2B87324388}">
      <dgm:prSet/>
      <dgm:spPr/>
      <dgm:t>
        <a:bodyPr/>
        <a:lstStyle/>
        <a:p>
          <a:endParaRPr lang="en-IN"/>
        </a:p>
      </dgm:t>
    </dgm:pt>
    <dgm:pt modelId="{3FCCE8ED-3E8B-4348-B209-ED0D400B3604}" type="sibTrans" cxnId="{928E1EF1-A0C1-49EB-AD02-1D2B87324388}">
      <dgm:prSet/>
      <dgm:spPr/>
      <dgm:t>
        <a:bodyPr/>
        <a:lstStyle/>
        <a:p>
          <a:endParaRPr lang="en-IN"/>
        </a:p>
      </dgm:t>
    </dgm:pt>
    <dgm:pt modelId="{EC647D28-56ED-4D9E-BC29-EABFDBE1051E}" type="pres">
      <dgm:prSet presAssocID="{E5B7FCBA-316E-4EF9-AFA0-B946604C3E1B}" presName="Name0" presStyleCnt="0">
        <dgm:presLayoutVars>
          <dgm:chMax/>
          <dgm:chPref/>
          <dgm:dir/>
        </dgm:presLayoutVars>
      </dgm:prSet>
      <dgm:spPr/>
    </dgm:pt>
    <dgm:pt modelId="{15EE166D-3780-4E17-A550-9D2A38F54584}" type="pres">
      <dgm:prSet presAssocID="{01BC3176-5C42-419D-8D4D-BF187B56B35B}" presName="parenttextcomposite" presStyleCnt="0"/>
      <dgm:spPr/>
    </dgm:pt>
    <dgm:pt modelId="{34F3E2C1-5C94-4349-AD87-B30C6792D471}" type="pres">
      <dgm:prSet presAssocID="{01BC3176-5C42-419D-8D4D-BF187B56B35B}" presName="parenttext" presStyleLbl="revTx" presStyleIdx="0" presStyleCnt="3" custLinFactNeighborX="-531" custLinFactNeighborY="75742">
        <dgm:presLayoutVars>
          <dgm:chMax/>
          <dgm:chPref val="2"/>
          <dgm:bulletEnabled val="1"/>
        </dgm:presLayoutVars>
      </dgm:prSet>
      <dgm:spPr/>
    </dgm:pt>
    <dgm:pt modelId="{50709962-B97F-4304-A746-78633898C3D6}" type="pres">
      <dgm:prSet presAssocID="{01BC3176-5C42-419D-8D4D-BF187B56B35B}" presName="composite" presStyleCnt="0"/>
      <dgm:spPr/>
    </dgm:pt>
    <dgm:pt modelId="{318346A9-5777-47F8-807C-08842FAA53FF}" type="pres">
      <dgm:prSet presAssocID="{01BC3176-5C42-419D-8D4D-BF187B56B35B}" presName="chevron1" presStyleLbl="alignNode1" presStyleIdx="0" presStyleCnt="21" custLinFactX="200000" custLinFactNeighborX="220131" custLinFactNeighborY="-41159"/>
      <dgm:spPr/>
    </dgm:pt>
    <dgm:pt modelId="{866B5081-40C5-4F5C-BBD7-AB797EDABE7E}" type="pres">
      <dgm:prSet presAssocID="{01BC3176-5C42-419D-8D4D-BF187B56B35B}" presName="chevron2" presStyleLbl="alignNode1" presStyleIdx="1" presStyleCnt="21" custLinFactX="100000" custLinFactNeighborX="198143" custLinFactNeighborY="-41116"/>
      <dgm:spPr/>
    </dgm:pt>
    <dgm:pt modelId="{19D6C3D3-D876-4F28-9814-5679E9A60EA5}" type="pres">
      <dgm:prSet presAssocID="{01BC3176-5C42-419D-8D4D-BF187B56B35B}" presName="chevron3" presStyleLbl="alignNode1" presStyleIdx="2" presStyleCnt="21" custLinFactX="82366" custLinFactNeighborX="100000" custLinFactNeighborY="-41116"/>
      <dgm:spPr/>
    </dgm:pt>
    <dgm:pt modelId="{98F40777-F673-4BF3-A8AF-04A1383C4B41}" type="pres">
      <dgm:prSet presAssocID="{01BC3176-5C42-419D-8D4D-BF187B56B35B}" presName="chevron4" presStyleLbl="alignNode1" presStyleIdx="3" presStyleCnt="21" custLinFactNeighborX="63897" custLinFactNeighborY="-42072"/>
      <dgm:spPr/>
    </dgm:pt>
    <dgm:pt modelId="{8AFF33EC-7832-403D-9AE9-7E72E6F5DF1B}" type="pres">
      <dgm:prSet presAssocID="{01BC3176-5C42-419D-8D4D-BF187B56B35B}" presName="chevron5" presStyleLbl="alignNode1" presStyleIdx="4" presStyleCnt="21" custLinFactNeighborX="-53726" custLinFactNeighborY="-39203"/>
      <dgm:spPr/>
    </dgm:pt>
    <dgm:pt modelId="{AFB60A56-6A17-4B1A-9760-E4A6757E8515}" type="pres">
      <dgm:prSet presAssocID="{01BC3176-5C42-419D-8D4D-BF187B56B35B}" presName="chevron6" presStyleLbl="alignNode1" presStyleIdx="5" presStyleCnt="21" custLinFactX="-67989" custLinFactNeighborX="-100000" custLinFactNeighborY="-42072"/>
      <dgm:spPr/>
    </dgm:pt>
    <dgm:pt modelId="{237CC642-C022-4D92-89FB-6631BC8BA4A7}" type="pres">
      <dgm:prSet presAssocID="{01BC3176-5C42-419D-8D4D-BF187B56B35B}" presName="chevron7" presStyleLbl="alignNode1" presStyleIdx="6" presStyleCnt="21" custLinFactX="-100000" custLinFactNeighborX="-181495" custLinFactNeighborY="-43028"/>
      <dgm:spPr/>
    </dgm:pt>
    <dgm:pt modelId="{EEA14D0E-B37A-4A71-81AD-ACC45C61BAA9}" type="pres">
      <dgm:prSet presAssocID="{01BC3176-5C42-419D-8D4D-BF187B56B35B}" presName="childtext" presStyleLbl="solidFgAcc1" presStyleIdx="0" presStyleCnt="3" custLinFactNeighborX="17509" custLinFactNeighborY="-52483">
        <dgm:presLayoutVars>
          <dgm:chMax/>
          <dgm:chPref val="0"/>
          <dgm:bulletEnabled val="1"/>
        </dgm:presLayoutVars>
      </dgm:prSet>
      <dgm:spPr/>
    </dgm:pt>
    <dgm:pt modelId="{C49B700F-9D24-4805-B839-075E0CC6518A}" type="pres">
      <dgm:prSet presAssocID="{32154867-7D65-4629-B889-F35DF71E330B}" presName="sibTrans" presStyleCnt="0"/>
      <dgm:spPr/>
    </dgm:pt>
    <dgm:pt modelId="{87FB0800-8949-41E6-B5CA-7C00BF006A75}" type="pres">
      <dgm:prSet presAssocID="{73955FC3-1E0B-4339-9134-9EC58631C657}" presName="parenttextcomposite" presStyleCnt="0"/>
      <dgm:spPr/>
    </dgm:pt>
    <dgm:pt modelId="{CCD59C61-7784-43B3-B258-49894A8BC1C0}" type="pres">
      <dgm:prSet presAssocID="{73955FC3-1E0B-4339-9134-9EC58631C657}" presName="parenttext" presStyleLbl="revTx" presStyleIdx="1" presStyleCnt="3" custLinFactNeighborX="9754" custLinFactNeighborY="-35059">
        <dgm:presLayoutVars>
          <dgm:chMax/>
          <dgm:chPref val="2"/>
          <dgm:bulletEnabled val="1"/>
        </dgm:presLayoutVars>
      </dgm:prSet>
      <dgm:spPr/>
    </dgm:pt>
    <dgm:pt modelId="{D1D16C20-2DE1-4E61-9EDD-691CD340EA04}" type="pres">
      <dgm:prSet presAssocID="{73955FC3-1E0B-4339-9134-9EC58631C657}" presName="composite" presStyleCnt="0"/>
      <dgm:spPr/>
    </dgm:pt>
    <dgm:pt modelId="{5DB836B9-D8DF-47C8-96FC-749E5F87228D}" type="pres">
      <dgm:prSet presAssocID="{73955FC3-1E0B-4339-9134-9EC58631C657}" presName="chevron1" presStyleLbl="alignNode1" presStyleIdx="7" presStyleCnt="21" custLinFactX="200000" custLinFactNeighborX="257831" custLinFactNeighborY="-85185"/>
      <dgm:spPr/>
    </dgm:pt>
    <dgm:pt modelId="{30135D61-8F2A-455F-AC3F-06CAEBD8BFAF}" type="pres">
      <dgm:prSet presAssocID="{73955FC3-1E0B-4339-9134-9EC58631C657}" presName="chevron2" presStyleLbl="alignNode1" presStyleIdx="8" presStyleCnt="21" custLinFactX="139885" custLinFactNeighborX="200000" custLinFactNeighborY="-86227"/>
      <dgm:spPr/>
    </dgm:pt>
    <dgm:pt modelId="{B06C9C2B-9423-4308-9F21-0CF4F3DB7B6A}" type="pres">
      <dgm:prSet presAssocID="{73955FC3-1E0B-4339-9134-9EC58631C657}" presName="chevron3" presStyleLbl="alignNode1" presStyleIdx="9" presStyleCnt="21" custLinFactX="100000" custLinFactNeighborX="124742" custLinFactNeighborY="-87012"/>
      <dgm:spPr/>
    </dgm:pt>
    <dgm:pt modelId="{8947B19D-2F93-46E5-827A-63DC204EF70A}" type="pres">
      <dgm:prSet presAssocID="{73955FC3-1E0B-4339-9134-9EC58631C657}" presName="chevron4" presStyleLbl="alignNode1" presStyleIdx="10" presStyleCnt="21" custLinFactX="9722" custLinFactNeighborX="100000" custLinFactNeighborY="-84143"/>
      <dgm:spPr/>
    </dgm:pt>
    <dgm:pt modelId="{E23F3ACB-8079-41B7-8FDC-0F986EA1587E}" type="pres">
      <dgm:prSet presAssocID="{73955FC3-1E0B-4339-9134-9EC58631C657}" presName="chevron5" presStyleLbl="alignNode1" presStyleIdx="11" presStyleCnt="21" custLinFactNeighborX="-5297" custLinFactNeighborY="-87012"/>
      <dgm:spPr/>
    </dgm:pt>
    <dgm:pt modelId="{340B9F67-46FB-43B9-89D9-D910D90CBCF3}" type="pres">
      <dgm:prSet presAssocID="{73955FC3-1E0B-4339-9134-9EC58631C657}" presName="chevron6" presStyleLbl="alignNode1" presStyleIdx="12" presStyleCnt="21" custLinFactX="-23688" custLinFactNeighborX="-100000" custLinFactNeighborY="-87011"/>
      <dgm:spPr/>
    </dgm:pt>
    <dgm:pt modelId="{E65B5035-A7EC-4402-8110-026DF5E1E43B}" type="pres">
      <dgm:prSet presAssocID="{73955FC3-1E0B-4339-9134-9EC58631C657}" presName="chevron7" presStyleLbl="alignNode1" presStyleIdx="13" presStyleCnt="21" custLinFactX="-100000" custLinFactNeighborX="-141390" custLinFactNeighborY="-87012"/>
      <dgm:spPr/>
    </dgm:pt>
    <dgm:pt modelId="{415C016D-0A5A-4D3C-9A75-592067908AC7}" type="pres">
      <dgm:prSet presAssocID="{73955FC3-1E0B-4339-9134-9EC58631C657}" presName="childtext" presStyleLbl="solidFgAcc1" presStyleIdx="1" presStyleCnt="3" custScaleY="113245" custLinFactY="-7623" custLinFactNeighborX="26420" custLinFactNeighborY="-100000">
        <dgm:presLayoutVars>
          <dgm:chMax/>
          <dgm:chPref val="0"/>
          <dgm:bulletEnabled val="1"/>
        </dgm:presLayoutVars>
      </dgm:prSet>
      <dgm:spPr/>
    </dgm:pt>
    <dgm:pt modelId="{7842DE2A-C8AA-4494-897C-56721F72A088}" type="pres">
      <dgm:prSet presAssocID="{30B2EBA0-79CB-4D73-8A9B-C704C99BF402}" presName="sibTrans" presStyleCnt="0"/>
      <dgm:spPr/>
    </dgm:pt>
    <dgm:pt modelId="{AD4EB6BB-2C33-4EEE-B23C-B4BD792674ED}" type="pres">
      <dgm:prSet presAssocID="{2C89C83E-2801-400B-B0D7-F2D3FEA1EEE9}" presName="parenttextcomposite" presStyleCnt="0"/>
      <dgm:spPr/>
    </dgm:pt>
    <dgm:pt modelId="{AE950F29-311E-4CA3-BADE-70840FCA2AB0}" type="pres">
      <dgm:prSet presAssocID="{2C89C83E-2801-400B-B0D7-F2D3FEA1EEE9}" presName="parenttext" presStyleLbl="revTx" presStyleIdx="2" presStyleCnt="3" custLinFactY="-26348" custLinFactNeighborX="-21425" custLinFactNeighborY="-100000">
        <dgm:presLayoutVars>
          <dgm:chMax/>
          <dgm:chPref val="2"/>
          <dgm:bulletEnabled val="1"/>
        </dgm:presLayoutVars>
      </dgm:prSet>
      <dgm:spPr/>
    </dgm:pt>
    <dgm:pt modelId="{3911A647-99AB-48C3-9A85-4AAF31F417E8}" type="pres">
      <dgm:prSet presAssocID="{2C89C83E-2801-400B-B0D7-F2D3FEA1EEE9}" presName="composite" presStyleCnt="0"/>
      <dgm:spPr/>
    </dgm:pt>
    <dgm:pt modelId="{94E9597B-AF6A-4D1D-BE64-2029EB650548}" type="pres">
      <dgm:prSet presAssocID="{2C89C83E-2801-400B-B0D7-F2D3FEA1EEE9}" presName="chevron1" presStyleLbl="alignNode1" presStyleIdx="14" presStyleCnt="21" custLinFactX="141738" custLinFactY="-35668" custLinFactNeighborX="200000" custLinFactNeighborY="-100000"/>
      <dgm:spPr/>
    </dgm:pt>
    <dgm:pt modelId="{9BD0581F-34A5-4F31-91BE-E7C4FD1D5858}" type="pres">
      <dgm:prSet presAssocID="{2C89C83E-2801-400B-B0D7-F2D3FEA1EEE9}" presName="chevron2" presStyleLbl="alignNode1" presStyleIdx="15" presStyleCnt="21" custLinFactX="100000" custLinFactY="-34821" custLinFactNeighborX="127769" custLinFactNeighborY="-100000"/>
      <dgm:spPr/>
    </dgm:pt>
    <dgm:pt modelId="{F70734B6-98DF-4D38-B74F-4C60F6AFDF89}" type="pres">
      <dgm:prSet presAssocID="{2C89C83E-2801-400B-B0D7-F2D3FEA1EEE9}" presName="chevron3" presStyleLbl="alignNode1" presStyleIdx="16" presStyleCnt="21" custLinFactX="8772" custLinFactY="-33865" custLinFactNeighborX="100000" custLinFactNeighborY="-100000"/>
      <dgm:spPr/>
    </dgm:pt>
    <dgm:pt modelId="{39276424-D4B3-484D-BA9C-9DD5AB691AD2}" type="pres">
      <dgm:prSet presAssocID="{2C89C83E-2801-400B-B0D7-F2D3FEA1EEE9}" presName="chevron4" presStyleLbl="alignNode1" presStyleIdx="17" presStyleCnt="21" custLinFactY="-33865" custLinFactNeighborX="-7567" custLinFactNeighborY="-100000"/>
      <dgm:spPr/>
    </dgm:pt>
    <dgm:pt modelId="{F56FCD6B-0944-4DA6-BA43-29007CA777EE}" type="pres">
      <dgm:prSet presAssocID="{2C89C83E-2801-400B-B0D7-F2D3FEA1EEE9}" presName="chevron5" presStyleLbl="alignNode1" presStyleIdx="18" presStyleCnt="21" custLinFactX="-26235" custLinFactY="-32800" custLinFactNeighborX="-100000" custLinFactNeighborY="-100000"/>
      <dgm:spPr/>
    </dgm:pt>
    <dgm:pt modelId="{89C2B54B-C8F5-468C-8AA3-4ACD79DF40E8}" type="pres">
      <dgm:prSet presAssocID="{2C89C83E-2801-400B-B0D7-F2D3FEA1EEE9}" presName="chevron6" presStyleLbl="alignNode1" presStyleIdx="19" presStyleCnt="21" custLinFactX="-100000" custLinFactY="-32908" custLinFactNeighborX="-139876" custLinFactNeighborY="-100000"/>
      <dgm:spPr/>
    </dgm:pt>
    <dgm:pt modelId="{9CB0943D-F591-439C-9C3A-715ECB33A0DC}" type="pres">
      <dgm:prSet presAssocID="{2C89C83E-2801-400B-B0D7-F2D3FEA1EEE9}" presName="chevron7" presStyleLbl="alignNode1" presStyleIdx="20" presStyleCnt="21" custLinFactX="-157145" custLinFactY="-31952" custLinFactNeighborX="-200000" custLinFactNeighborY="-100000"/>
      <dgm:spPr/>
    </dgm:pt>
    <dgm:pt modelId="{59980D95-E24A-4F59-BEB6-1A56FD715ADF}" type="pres">
      <dgm:prSet presAssocID="{2C89C83E-2801-400B-B0D7-F2D3FEA1EEE9}" presName="childtext" presStyleLbl="solidFgAcc1" presStyleIdx="2" presStyleCnt="3" custLinFactY="-66082" custLinFactNeighborX="47" custLinFactNeighborY="-100000">
        <dgm:presLayoutVars>
          <dgm:chMax/>
          <dgm:chPref val="0"/>
          <dgm:bulletEnabled val="1"/>
        </dgm:presLayoutVars>
      </dgm:prSet>
      <dgm:spPr/>
    </dgm:pt>
  </dgm:ptLst>
  <dgm:cxnLst>
    <dgm:cxn modelId="{A6600718-6D78-4983-93D1-7F4A9322ABDC}" type="presOf" srcId="{73955FC3-1E0B-4339-9134-9EC58631C657}" destId="{CCD59C61-7784-43B3-B258-49894A8BC1C0}" srcOrd="0" destOrd="0" presId="urn:microsoft.com/office/officeart/2008/layout/VerticalAccentList"/>
    <dgm:cxn modelId="{A721F818-D847-4701-8761-D78EF029E5CE}" type="presOf" srcId="{01BC3176-5C42-419D-8D4D-BF187B56B35B}" destId="{34F3E2C1-5C94-4349-AD87-B30C6792D471}" srcOrd="0" destOrd="0" presId="urn:microsoft.com/office/officeart/2008/layout/VerticalAccentList"/>
    <dgm:cxn modelId="{37659C21-C884-4B14-96E7-EF5517EC16FD}" srcId="{73955FC3-1E0B-4339-9134-9EC58631C657}" destId="{0784AB87-FE07-4A11-A493-1FF0CC9647A2}" srcOrd="0" destOrd="0" parTransId="{A7056170-D47E-448C-8ADC-FA84CF0E1EBE}" sibTransId="{9C4B2AB2-71CE-44DC-ADA6-6103E8E41BFD}"/>
    <dgm:cxn modelId="{EF3AF32D-993C-43D1-B0A0-870566B7B9D6}" srcId="{2C89C83E-2801-400B-B0D7-F2D3FEA1EEE9}" destId="{90CFEB64-5C8F-471B-ABDB-259C24075549}" srcOrd="2" destOrd="0" parTransId="{DAD5CF99-A2E5-44B2-AF64-61C11BF6FE7F}" sibTransId="{D7B69617-749F-42C0-9DA2-892502CBEE15}"/>
    <dgm:cxn modelId="{B962DA3B-227C-458D-BD3F-D4A8EE2184AC}" type="presOf" srcId="{E5B7FCBA-316E-4EF9-AFA0-B946604C3E1B}" destId="{EC647D28-56ED-4D9E-BC29-EABFDBE1051E}" srcOrd="0" destOrd="0" presId="urn:microsoft.com/office/officeart/2008/layout/VerticalAccentList"/>
    <dgm:cxn modelId="{89E5FC3C-57C8-4FF3-BA23-DCE8211F6B1B}" srcId="{73955FC3-1E0B-4339-9134-9EC58631C657}" destId="{E212504B-0E3B-4E6E-87C6-F1C55B62355F}" srcOrd="1" destOrd="0" parTransId="{F9C4A22B-77FE-4FFA-9A07-E11E17697182}" sibTransId="{9D842230-422B-43EB-BBC8-33AEA2DBA44D}"/>
    <dgm:cxn modelId="{4497A165-DD21-4F8C-8EF9-7292C0CB2741}" type="presOf" srcId="{90CFEB64-5C8F-471B-ABDB-259C24075549}" destId="{59980D95-E24A-4F59-BEB6-1A56FD715ADF}" srcOrd="0" destOrd="2" presId="urn:microsoft.com/office/officeart/2008/layout/VerticalAccentList"/>
    <dgm:cxn modelId="{C13A2149-0359-4608-8F8B-9A30736DF07A}" srcId="{2C89C83E-2801-400B-B0D7-F2D3FEA1EEE9}" destId="{A9273414-B935-4E9A-B55A-0482266EE119}" srcOrd="1" destOrd="0" parTransId="{75B5FD47-5CDA-4843-8DF9-0017937038AD}" sibTransId="{F4DA4BB9-0E29-4250-8690-DEDF9F40EABE}"/>
    <dgm:cxn modelId="{12520B97-D0B9-4F39-A215-C660432982C4}" srcId="{E5B7FCBA-316E-4EF9-AFA0-B946604C3E1B}" destId="{01BC3176-5C42-419D-8D4D-BF187B56B35B}" srcOrd="0" destOrd="0" parTransId="{8CD43229-2543-4694-A2EA-9F564F7E1A50}" sibTransId="{32154867-7D65-4629-B889-F35DF71E330B}"/>
    <dgm:cxn modelId="{47AB959B-5CD6-46E3-A444-9217B0332227}" type="presOf" srcId="{97FF5A67-3E24-44D5-BC1A-44FB5C986C07}" destId="{415C016D-0A5A-4D3C-9A75-592067908AC7}" srcOrd="0" destOrd="2" presId="urn:microsoft.com/office/officeart/2008/layout/VerticalAccentList"/>
    <dgm:cxn modelId="{5F3984AB-E7F6-4027-A5F0-C0139CFAB3A6}" srcId="{01BC3176-5C42-419D-8D4D-BF187B56B35B}" destId="{3CBEE75C-4EF0-47DE-9E6F-87A482E63EFA}" srcOrd="0" destOrd="0" parTransId="{0B392728-51E5-4DB7-B0EA-B1187D662D01}" sibTransId="{DAEE1D87-A133-4C74-A80C-1AF40BB53412}"/>
    <dgm:cxn modelId="{F0A43BBD-2460-4371-9EC8-1E712B58D6AB}" srcId="{E5B7FCBA-316E-4EF9-AFA0-B946604C3E1B}" destId="{2C89C83E-2801-400B-B0D7-F2D3FEA1EEE9}" srcOrd="2" destOrd="0" parTransId="{AF3C1E74-DED5-45B3-9178-3143F5E0D76E}" sibTransId="{212C9B7F-CFDE-416B-A0E4-15A4DE760F4E}"/>
    <dgm:cxn modelId="{D7F1A8C0-C395-4ACC-877C-3B953D5B5F67}" type="presOf" srcId="{A9273414-B935-4E9A-B55A-0482266EE119}" destId="{59980D95-E24A-4F59-BEB6-1A56FD715ADF}" srcOrd="0" destOrd="1" presId="urn:microsoft.com/office/officeart/2008/layout/VerticalAccentList"/>
    <dgm:cxn modelId="{C53782CF-78C2-429B-A3ED-DD59CE2C196C}" srcId="{73955FC3-1E0B-4339-9134-9EC58631C657}" destId="{97FF5A67-3E24-44D5-BC1A-44FB5C986C07}" srcOrd="2" destOrd="0" parTransId="{2559218D-B794-4159-87BD-5F07E1C5ABF1}" sibTransId="{578B62E0-DE84-41F6-B0B5-D3D5F5226286}"/>
    <dgm:cxn modelId="{C97C69D5-EF85-4270-B37D-C7FDBC769533}" type="presOf" srcId="{8106FA09-DBC5-4BA6-86E4-639A846CAAFE}" destId="{59980D95-E24A-4F59-BEB6-1A56FD715ADF}" srcOrd="0" destOrd="0" presId="urn:microsoft.com/office/officeart/2008/layout/VerticalAccentList"/>
    <dgm:cxn modelId="{0E85FED9-D600-41BE-9057-C432193F16E2}" type="presOf" srcId="{E212504B-0E3B-4E6E-87C6-F1C55B62355F}" destId="{415C016D-0A5A-4D3C-9A75-592067908AC7}" srcOrd="0" destOrd="1" presId="urn:microsoft.com/office/officeart/2008/layout/VerticalAccentList"/>
    <dgm:cxn modelId="{3D89DEDE-5E63-4B8D-8088-11C9CCB6E4E3}" type="presOf" srcId="{3CBEE75C-4EF0-47DE-9E6F-87A482E63EFA}" destId="{EEA14D0E-B37A-4A71-81AD-ACC45C61BAA9}" srcOrd="0" destOrd="0" presId="urn:microsoft.com/office/officeart/2008/layout/VerticalAccentList"/>
    <dgm:cxn modelId="{3CD07BE1-966C-4FD4-91F0-C44BE8CF0357}" srcId="{E5B7FCBA-316E-4EF9-AFA0-B946604C3E1B}" destId="{73955FC3-1E0B-4339-9134-9EC58631C657}" srcOrd="1" destOrd="0" parTransId="{01E84D32-E004-4190-BE94-9518073B03FD}" sibTransId="{30B2EBA0-79CB-4D73-8A9B-C704C99BF402}"/>
    <dgm:cxn modelId="{2FB492E2-9F68-4475-8D56-814A02210898}" type="presOf" srcId="{0784AB87-FE07-4A11-A493-1FF0CC9647A2}" destId="{415C016D-0A5A-4D3C-9A75-592067908AC7}" srcOrd="0" destOrd="0" presId="urn:microsoft.com/office/officeart/2008/layout/VerticalAccentList"/>
    <dgm:cxn modelId="{928E1EF1-A0C1-49EB-AD02-1D2B87324388}" srcId="{2C89C83E-2801-400B-B0D7-F2D3FEA1EEE9}" destId="{8106FA09-DBC5-4BA6-86E4-639A846CAAFE}" srcOrd="0" destOrd="0" parTransId="{B676631F-A937-46F3-88EE-7E221054D35E}" sibTransId="{3FCCE8ED-3E8B-4348-B209-ED0D400B3604}"/>
    <dgm:cxn modelId="{2315DBF5-F2B0-49AC-A7AF-A48D87C99828}" type="presOf" srcId="{2C89C83E-2801-400B-B0D7-F2D3FEA1EEE9}" destId="{AE950F29-311E-4CA3-BADE-70840FCA2AB0}" srcOrd="0" destOrd="0" presId="urn:microsoft.com/office/officeart/2008/layout/VerticalAccentList"/>
    <dgm:cxn modelId="{57D8895F-6BBE-4709-998C-7C2874A1B37A}" type="presParOf" srcId="{EC647D28-56ED-4D9E-BC29-EABFDBE1051E}" destId="{15EE166D-3780-4E17-A550-9D2A38F54584}" srcOrd="0" destOrd="0" presId="urn:microsoft.com/office/officeart/2008/layout/VerticalAccentList"/>
    <dgm:cxn modelId="{B6B8F41B-CCAD-41BF-B18A-5EA7040679BB}" type="presParOf" srcId="{15EE166D-3780-4E17-A550-9D2A38F54584}" destId="{34F3E2C1-5C94-4349-AD87-B30C6792D471}" srcOrd="0" destOrd="0" presId="urn:microsoft.com/office/officeart/2008/layout/VerticalAccentList"/>
    <dgm:cxn modelId="{AD87136B-F82B-4D62-A37D-96DAAF17087E}" type="presParOf" srcId="{EC647D28-56ED-4D9E-BC29-EABFDBE1051E}" destId="{50709962-B97F-4304-A746-78633898C3D6}" srcOrd="1" destOrd="0" presId="urn:microsoft.com/office/officeart/2008/layout/VerticalAccentList"/>
    <dgm:cxn modelId="{D498D0D2-9BAB-4C93-8D0B-065B3D160946}" type="presParOf" srcId="{50709962-B97F-4304-A746-78633898C3D6}" destId="{318346A9-5777-47F8-807C-08842FAA53FF}" srcOrd="0" destOrd="0" presId="urn:microsoft.com/office/officeart/2008/layout/VerticalAccentList"/>
    <dgm:cxn modelId="{D60D7D9D-E794-4337-BE90-5F169FB0D95B}" type="presParOf" srcId="{50709962-B97F-4304-A746-78633898C3D6}" destId="{866B5081-40C5-4F5C-BBD7-AB797EDABE7E}" srcOrd="1" destOrd="0" presId="urn:microsoft.com/office/officeart/2008/layout/VerticalAccentList"/>
    <dgm:cxn modelId="{678F5EB8-191F-4A06-9287-536529F8689E}" type="presParOf" srcId="{50709962-B97F-4304-A746-78633898C3D6}" destId="{19D6C3D3-D876-4F28-9814-5679E9A60EA5}" srcOrd="2" destOrd="0" presId="urn:microsoft.com/office/officeart/2008/layout/VerticalAccentList"/>
    <dgm:cxn modelId="{42FD2521-C7A2-4025-BA15-2F2794FDE76C}" type="presParOf" srcId="{50709962-B97F-4304-A746-78633898C3D6}" destId="{98F40777-F673-4BF3-A8AF-04A1383C4B41}" srcOrd="3" destOrd="0" presId="urn:microsoft.com/office/officeart/2008/layout/VerticalAccentList"/>
    <dgm:cxn modelId="{2AC4E685-ADA5-4E70-8233-20B48153ED9B}" type="presParOf" srcId="{50709962-B97F-4304-A746-78633898C3D6}" destId="{8AFF33EC-7832-403D-9AE9-7E72E6F5DF1B}" srcOrd="4" destOrd="0" presId="urn:microsoft.com/office/officeart/2008/layout/VerticalAccentList"/>
    <dgm:cxn modelId="{0DF885FE-B0F7-4B0C-A542-A4FF27DCAEE6}" type="presParOf" srcId="{50709962-B97F-4304-A746-78633898C3D6}" destId="{AFB60A56-6A17-4B1A-9760-E4A6757E8515}" srcOrd="5" destOrd="0" presId="urn:microsoft.com/office/officeart/2008/layout/VerticalAccentList"/>
    <dgm:cxn modelId="{9886AB00-CF0F-4C6E-B6BB-7607FF76FC15}" type="presParOf" srcId="{50709962-B97F-4304-A746-78633898C3D6}" destId="{237CC642-C022-4D92-89FB-6631BC8BA4A7}" srcOrd="6" destOrd="0" presId="urn:microsoft.com/office/officeart/2008/layout/VerticalAccentList"/>
    <dgm:cxn modelId="{BCB95C06-246E-48A5-A9D2-FC8D97F24D4B}" type="presParOf" srcId="{50709962-B97F-4304-A746-78633898C3D6}" destId="{EEA14D0E-B37A-4A71-81AD-ACC45C61BAA9}" srcOrd="7" destOrd="0" presId="urn:microsoft.com/office/officeart/2008/layout/VerticalAccentList"/>
    <dgm:cxn modelId="{28622482-1224-430B-B653-6636D818E731}" type="presParOf" srcId="{EC647D28-56ED-4D9E-BC29-EABFDBE1051E}" destId="{C49B700F-9D24-4805-B839-075E0CC6518A}" srcOrd="2" destOrd="0" presId="urn:microsoft.com/office/officeart/2008/layout/VerticalAccentList"/>
    <dgm:cxn modelId="{93ED02FF-7BCF-4986-B8F7-D080C9AA8C51}" type="presParOf" srcId="{EC647D28-56ED-4D9E-BC29-EABFDBE1051E}" destId="{87FB0800-8949-41E6-B5CA-7C00BF006A75}" srcOrd="3" destOrd="0" presId="urn:microsoft.com/office/officeart/2008/layout/VerticalAccentList"/>
    <dgm:cxn modelId="{1F68539A-B40F-4BCD-A7EA-169655D33D32}" type="presParOf" srcId="{87FB0800-8949-41E6-B5CA-7C00BF006A75}" destId="{CCD59C61-7784-43B3-B258-49894A8BC1C0}" srcOrd="0" destOrd="0" presId="urn:microsoft.com/office/officeart/2008/layout/VerticalAccentList"/>
    <dgm:cxn modelId="{FCAE0A2C-B144-4D84-A0BD-C2CCB7A333F5}" type="presParOf" srcId="{EC647D28-56ED-4D9E-BC29-EABFDBE1051E}" destId="{D1D16C20-2DE1-4E61-9EDD-691CD340EA04}" srcOrd="4" destOrd="0" presId="urn:microsoft.com/office/officeart/2008/layout/VerticalAccentList"/>
    <dgm:cxn modelId="{3F4B95E1-068C-49DB-95E0-4EB4AD55A4C3}" type="presParOf" srcId="{D1D16C20-2DE1-4E61-9EDD-691CD340EA04}" destId="{5DB836B9-D8DF-47C8-96FC-749E5F87228D}" srcOrd="0" destOrd="0" presId="urn:microsoft.com/office/officeart/2008/layout/VerticalAccentList"/>
    <dgm:cxn modelId="{638DD6B2-7DA2-47C5-833F-25BB3D1C2393}" type="presParOf" srcId="{D1D16C20-2DE1-4E61-9EDD-691CD340EA04}" destId="{30135D61-8F2A-455F-AC3F-06CAEBD8BFAF}" srcOrd="1" destOrd="0" presId="urn:microsoft.com/office/officeart/2008/layout/VerticalAccentList"/>
    <dgm:cxn modelId="{2C0726D5-CE70-4B21-B8AD-13858586C4FF}" type="presParOf" srcId="{D1D16C20-2DE1-4E61-9EDD-691CD340EA04}" destId="{B06C9C2B-9423-4308-9F21-0CF4F3DB7B6A}" srcOrd="2" destOrd="0" presId="urn:microsoft.com/office/officeart/2008/layout/VerticalAccentList"/>
    <dgm:cxn modelId="{CE32EE43-15CD-4AEA-8ED3-56065A8447D5}" type="presParOf" srcId="{D1D16C20-2DE1-4E61-9EDD-691CD340EA04}" destId="{8947B19D-2F93-46E5-827A-63DC204EF70A}" srcOrd="3" destOrd="0" presId="urn:microsoft.com/office/officeart/2008/layout/VerticalAccentList"/>
    <dgm:cxn modelId="{835B5F31-FBE6-4678-8616-062787E3E781}" type="presParOf" srcId="{D1D16C20-2DE1-4E61-9EDD-691CD340EA04}" destId="{E23F3ACB-8079-41B7-8FDC-0F986EA1587E}" srcOrd="4" destOrd="0" presId="urn:microsoft.com/office/officeart/2008/layout/VerticalAccentList"/>
    <dgm:cxn modelId="{601FD31E-A969-4FB1-A149-7589A00BBBF3}" type="presParOf" srcId="{D1D16C20-2DE1-4E61-9EDD-691CD340EA04}" destId="{340B9F67-46FB-43B9-89D9-D910D90CBCF3}" srcOrd="5" destOrd="0" presId="urn:microsoft.com/office/officeart/2008/layout/VerticalAccentList"/>
    <dgm:cxn modelId="{67A7D9B3-4BF1-4D95-A697-02702035A775}" type="presParOf" srcId="{D1D16C20-2DE1-4E61-9EDD-691CD340EA04}" destId="{E65B5035-A7EC-4402-8110-026DF5E1E43B}" srcOrd="6" destOrd="0" presId="urn:microsoft.com/office/officeart/2008/layout/VerticalAccentList"/>
    <dgm:cxn modelId="{2CA888A5-95F1-444E-9F1A-27AE5D5B746B}" type="presParOf" srcId="{D1D16C20-2DE1-4E61-9EDD-691CD340EA04}" destId="{415C016D-0A5A-4D3C-9A75-592067908AC7}" srcOrd="7" destOrd="0" presId="urn:microsoft.com/office/officeart/2008/layout/VerticalAccentList"/>
    <dgm:cxn modelId="{E9385A9F-2EFA-44AB-976C-42B75CFD20F9}" type="presParOf" srcId="{EC647D28-56ED-4D9E-BC29-EABFDBE1051E}" destId="{7842DE2A-C8AA-4494-897C-56721F72A088}" srcOrd="5" destOrd="0" presId="urn:microsoft.com/office/officeart/2008/layout/VerticalAccentList"/>
    <dgm:cxn modelId="{0470B3B6-63A3-4302-A242-B824051F50B4}" type="presParOf" srcId="{EC647D28-56ED-4D9E-BC29-EABFDBE1051E}" destId="{AD4EB6BB-2C33-4EEE-B23C-B4BD792674ED}" srcOrd="6" destOrd="0" presId="urn:microsoft.com/office/officeart/2008/layout/VerticalAccentList"/>
    <dgm:cxn modelId="{FD783CD1-5C2F-43DF-8035-5123330275F7}" type="presParOf" srcId="{AD4EB6BB-2C33-4EEE-B23C-B4BD792674ED}" destId="{AE950F29-311E-4CA3-BADE-70840FCA2AB0}" srcOrd="0" destOrd="0" presId="urn:microsoft.com/office/officeart/2008/layout/VerticalAccentList"/>
    <dgm:cxn modelId="{7FB15824-BAC5-49BE-8594-D53E7B6F1E92}" type="presParOf" srcId="{EC647D28-56ED-4D9E-BC29-EABFDBE1051E}" destId="{3911A647-99AB-48C3-9A85-4AAF31F417E8}" srcOrd="7" destOrd="0" presId="urn:microsoft.com/office/officeart/2008/layout/VerticalAccentList"/>
    <dgm:cxn modelId="{8B048112-7BAB-44BB-AD35-11A5336A0177}" type="presParOf" srcId="{3911A647-99AB-48C3-9A85-4AAF31F417E8}" destId="{94E9597B-AF6A-4D1D-BE64-2029EB650548}" srcOrd="0" destOrd="0" presId="urn:microsoft.com/office/officeart/2008/layout/VerticalAccentList"/>
    <dgm:cxn modelId="{E10DB63E-9E8D-4B8F-8A8A-048C443F55F7}" type="presParOf" srcId="{3911A647-99AB-48C3-9A85-4AAF31F417E8}" destId="{9BD0581F-34A5-4F31-91BE-E7C4FD1D5858}" srcOrd="1" destOrd="0" presId="urn:microsoft.com/office/officeart/2008/layout/VerticalAccentList"/>
    <dgm:cxn modelId="{9FA55D61-23F2-4855-99E8-C0AA26E5D3D8}" type="presParOf" srcId="{3911A647-99AB-48C3-9A85-4AAF31F417E8}" destId="{F70734B6-98DF-4D38-B74F-4C60F6AFDF89}" srcOrd="2" destOrd="0" presId="urn:microsoft.com/office/officeart/2008/layout/VerticalAccentList"/>
    <dgm:cxn modelId="{3FE0A204-2D84-450F-9E43-B1477748F3F0}" type="presParOf" srcId="{3911A647-99AB-48C3-9A85-4AAF31F417E8}" destId="{39276424-D4B3-484D-BA9C-9DD5AB691AD2}" srcOrd="3" destOrd="0" presId="urn:microsoft.com/office/officeart/2008/layout/VerticalAccentList"/>
    <dgm:cxn modelId="{900D1212-0D01-448B-8BF0-179A43B58D81}" type="presParOf" srcId="{3911A647-99AB-48C3-9A85-4AAF31F417E8}" destId="{F56FCD6B-0944-4DA6-BA43-29007CA777EE}" srcOrd="4" destOrd="0" presId="urn:microsoft.com/office/officeart/2008/layout/VerticalAccentList"/>
    <dgm:cxn modelId="{0A9EFEC3-7262-4395-85A2-6F858DE2975A}" type="presParOf" srcId="{3911A647-99AB-48C3-9A85-4AAF31F417E8}" destId="{89C2B54B-C8F5-468C-8AA3-4ACD79DF40E8}" srcOrd="5" destOrd="0" presId="urn:microsoft.com/office/officeart/2008/layout/VerticalAccentList"/>
    <dgm:cxn modelId="{12016B44-0EF9-47AD-AEF7-34ACC136BC11}" type="presParOf" srcId="{3911A647-99AB-48C3-9A85-4AAF31F417E8}" destId="{9CB0943D-F591-439C-9C3A-715ECB33A0DC}" srcOrd="6" destOrd="0" presId="urn:microsoft.com/office/officeart/2008/layout/VerticalAccentList"/>
    <dgm:cxn modelId="{35985C97-07F4-47FA-BE64-1B92342D272F}" type="presParOf" srcId="{3911A647-99AB-48C3-9A85-4AAF31F417E8}" destId="{59980D95-E24A-4F59-BEB6-1A56FD715ADF}"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660EBF-ECDF-41A8-AFC0-35F35D3DCD22}"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IN"/>
        </a:p>
      </dgm:t>
    </dgm:pt>
    <dgm:pt modelId="{574A9386-929B-4E23-9E75-5B00320D6D63}">
      <dgm:prSet phldrT="[Text]"/>
      <dgm:spPr/>
      <dgm:t>
        <a:bodyPr/>
        <a:lstStyle/>
        <a:p>
          <a:r>
            <a:rPr lang="en-US" u="sng" dirty="0">
              <a:solidFill>
                <a:schemeClr val="bg2">
                  <a:lumMod val="50000"/>
                </a:schemeClr>
              </a:solidFill>
              <a:latin typeface="Arial Black" panose="020B0A04020102020204" pitchFamily="34" charset="0"/>
            </a:rPr>
            <a:t>HIGH</a:t>
          </a:r>
          <a:endParaRPr lang="en-IN" u="sng" dirty="0">
            <a:solidFill>
              <a:schemeClr val="bg2">
                <a:lumMod val="50000"/>
              </a:schemeClr>
            </a:solidFill>
            <a:latin typeface="Arial Black" panose="020B0A04020102020204" pitchFamily="34" charset="0"/>
          </a:endParaRPr>
        </a:p>
      </dgm:t>
    </dgm:pt>
    <dgm:pt modelId="{5B7E14EF-4821-4D91-BDE8-5C1288457F08}" type="parTrans" cxnId="{89B0EF22-DD06-4FD9-87C4-B0E5D83A6B7A}">
      <dgm:prSet/>
      <dgm:spPr/>
      <dgm:t>
        <a:bodyPr/>
        <a:lstStyle/>
        <a:p>
          <a:endParaRPr lang="en-IN"/>
        </a:p>
      </dgm:t>
    </dgm:pt>
    <dgm:pt modelId="{B82CB2DB-317B-4FB8-8DF6-6032DFEC0D18}" type="sibTrans" cxnId="{89B0EF22-DD06-4FD9-87C4-B0E5D83A6B7A}">
      <dgm:prSet/>
      <dgm:spPr/>
      <dgm:t>
        <a:bodyPr/>
        <a:lstStyle/>
        <a:p>
          <a:endParaRPr lang="en-IN"/>
        </a:p>
      </dgm:t>
    </dgm:pt>
    <dgm:pt modelId="{822B6059-1D85-4FB2-88DF-4F7D07B3D28B}">
      <dgm:prSet phldrT="[Text]" custT="1"/>
      <dgm:spPr/>
      <dgm:t>
        <a:bodyPr/>
        <a:lstStyle/>
        <a:p>
          <a:r>
            <a:rPr lang="en-US" sz="1800" b="0" i="0" dirty="0"/>
            <a:t>The high is the highest price at which a stock traded during a period.</a:t>
          </a:r>
          <a:endParaRPr lang="en-IN" sz="1800" dirty="0"/>
        </a:p>
      </dgm:t>
    </dgm:pt>
    <dgm:pt modelId="{28689181-7568-4CEB-87AF-A59F79EAE30C}" type="parTrans" cxnId="{F1CBF7CE-E637-4D80-9A34-3632530E6CC8}">
      <dgm:prSet/>
      <dgm:spPr/>
      <dgm:t>
        <a:bodyPr/>
        <a:lstStyle/>
        <a:p>
          <a:endParaRPr lang="en-IN"/>
        </a:p>
      </dgm:t>
    </dgm:pt>
    <dgm:pt modelId="{87ABD475-EB31-42B2-AE51-6CAE9EB13A1A}" type="sibTrans" cxnId="{F1CBF7CE-E637-4D80-9A34-3632530E6CC8}">
      <dgm:prSet/>
      <dgm:spPr/>
      <dgm:t>
        <a:bodyPr/>
        <a:lstStyle/>
        <a:p>
          <a:endParaRPr lang="en-IN"/>
        </a:p>
      </dgm:t>
    </dgm:pt>
    <dgm:pt modelId="{89EA1FAE-BE1E-42B3-979F-C4D5283BADA5}">
      <dgm:prSet phldrT="[Text]"/>
      <dgm:spPr/>
      <dgm:t>
        <a:bodyPr/>
        <a:lstStyle/>
        <a:p>
          <a:r>
            <a:rPr lang="en-US" u="sng" dirty="0">
              <a:solidFill>
                <a:schemeClr val="bg2">
                  <a:lumMod val="50000"/>
                </a:schemeClr>
              </a:solidFill>
              <a:latin typeface="Arial Black" panose="020B0A04020102020204" pitchFamily="34" charset="0"/>
            </a:rPr>
            <a:t>LOW</a:t>
          </a:r>
          <a:endParaRPr lang="en-IN" u="sng" dirty="0">
            <a:solidFill>
              <a:schemeClr val="bg2">
                <a:lumMod val="50000"/>
              </a:schemeClr>
            </a:solidFill>
            <a:latin typeface="Arial Black" panose="020B0A04020102020204" pitchFamily="34" charset="0"/>
          </a:endParaRPr>
        </a:p>
      </dgm:t>
    </dgm:pt>
    <dgm:pt modelId="{94851809-66E1-4283-BC14-9D258DD690EF}" type="parTrans" cxnId="{0F670250-DEF4-4C16-B765-E4DA7CA6C5AC}">
      <dgm:prSet/>
      <dgm:spPr/>
      <dgm:t>
        <a:bodyPr/>
        <a:lstStyle/>
        <a:p>
          <a:endParaRPr lang="en-IN"/>
        </a:p>
      </dgm:t>
    </dgm:pt>
    <dgm:pt modelId="{51D517C7-CF50-4078-A71C-FE74AD715D75}" type="sibTrans" cxnId="{0F670250-DEF4-4C16-B765-E4DA7CA6C5AC}">
      <dgm:prSet/>
      <dgm:spPr/>
      <dgm:t>
        <a:bodyPr/>
        <a:lstStyle/>
        <a:p>
          <a:endParaRPr lang="en-IN"/>
        </a:p>
      </dgm:t>
    </dgm:pt>
    <dgm:pt modelId="{760EE59A-5A7D-4D36-AF5F-C693E79A622C}">
      <dgm:prSet phldrT="[Text]" custT="1"/>
      <dgm:spPr/>
      <dgm:t>
        <a:bodyPr/>
        <a:lstStyle/>
        <a:p>
          <a:r>
            <a:rPr lang="en-US" sz="1800" b="0" i="0" dirty="0"/>
            <a:t>The low is the highest price at which a stock traded during a period.</a:t>
          </a:r>
          <a:endParaRPr lang="en-IN" sz="1800" dirty="0"/>
        </a:p>
      </dgm:t>
    </dgm:pt>
    <dgm:pt modelId="{F779AB2B-5EB0-483C-92DE-DFA5BAFCD262}" type="parTrans" cxnId="{4EFA3D11-4FBC-4F76-85C2-A9A55F0CF517}">
      <dgm:prSet/>
      <dgm:spPr/>
      <dgm:t>
        <a:bodyPr/>
        <a:lstStyle/>
        <a:p>
          <a:endParaRPr lang="en-IN"/>
        </a:p>
      </dgm:t>
    </dgm:pt>
    <dgm:pt modelId="{449D786E-14C8-4C47-978E-A9085BB5D810}" type="sibTrans" cxnId="{4EFA3D11-4FBC-4F76-85C2-A9A55F0CF517}">
      <dgm:prSet/>
      <dgm:spPr/>
      <dgm:t>
        <a:bodyPr/>
        <a:lstStyle/>
        <a:p>
          <a:endParaRPr lang="en-IN"/>
        </a:p>
      </dgm:t>
    </dgm:pt>
    <dgm:pt modelId="{B09EF01B-7342-46AC-AB22-E7A6CF445B7A}">
      <dgm:prSet phldrT="[Text]"/>
      <dgm:spPr/>
      <dgm:t>
        <a:bodyPr/>
        <a:lstStyle/>
        <a:p>
          <a:r>
            <a:rPr lang="en-US" dirty="0"/>
            <a:t>.</a:t>
          </a:r>
          <a:endParaRPr lang="en-IN" dirty="0"/>
        </a:p>
      </dgm:t>
    </dgm:pt>
    <dgm:pt modelId="{1C7F8A2F-51D0-4556-BC9E-0A59EC222A4F}" type="parTrans" cxnId="{49871C33-A9FA-4CCE-A2FE-44F0A5C9EF38}">
      <dgm:prSet/>
      <dgm:spPr/>
      <dgm:t>
        <a:bodyPr/>
        <a:lstStyle/>
        <a:p>
          <a:endParaRPr lang="en-IN"/>
        </a:p>
      </dgm:t>
    </dgm:pt>
    <dgm:pt modelId="{B0C17CC9-8821-4991-A1D2-956C9A39F7D6}" type="sibTrans" cxnId="{49871C33-A9FA-4CCE-A2FE-44F0A5C9EF38}">
      <dgm:prSet/>
      <dgm:spPr/>
      <dgm:t>
        <a:bodyPr/>
        <a:lstStyle/>
        <a:p>
          <a:endParaRPr lang="en-IN"/>
        </a:p>
      </dgm:t>
    </dgm:pt>
    <dgm:pt modelId="{6BD24B7C-2746-421D-BB8A-7A3DA7BA3BEE}" type="pres">
      <dgm:prSet presAssocID="{C4660EBF-ECDF-41A8-AFC0-35F35D3DCD22}" presName="Name0" presStyleCnt="0">
        <dgm:presLayoutVars>
          <dgm:chMax/>
          <dgm:chPref/>
          <dgm:dir/>
        </dgm:presLayoutVars>
      </dgm:prSet>
      <dgm:spPr/>
    </dgm:pt>
    <dgm:pt modelId="{59E1716E-05DF-4C4F-919D-0459D8D53844}" type="pres">
      <dgm:prSet presAssocID="{574A9386-929B-4E23-9E75-5B00320D6D63}" presName="parenttextcomposite" presStyleCnt="0"/>
      <dgm:spPr/>
    </dgm:pt>
    <dgm:pt modelId="{5F3C2B79-8651-46C2-9361-70E49A886233}" type="pres">
      <dgm:prSet presAssocID="{574A9386-929B-4E23-9E75-5B00320D6D63}" presName="parenttext" presStyleLbl="revTx" presStyleIdx="0" presStyleCnt="3" custLinFactNeighborX="4167" custLinFactNeighborY="43840">
        <dgm:presLayoutVars>
          <dgm:chMax/>
          <dgm:chPref val="2"/>
          <dgm:bulletEnabled val="1"/>
        </dgm:presLayoutVars>
      </dgm:prSet>
      <dgm:spPr/>
    </dgm:pt>
    <dgm:pt modelId="{547EE1A7-1105-45B6-9AA4-6527DFCF9A48}" type="pres">
      <dgm:prSet presAssocID="{574A9386-929B-4E23-9E75-5B00320D6D63}" presName="composite" presStyleCnt="0"/>
      <dgm:spPr/>
    </dgm:pt>
    <dgm:pt modelId="{FBD5BE63-65BA-4592-B623-C3FB2862DF38}" type="pres">
      <dgm:prSet presAssocID="{574A9386-929B-4E23-9E75-5B00320D6D63}" presName="chevron1" presStyleLbl="alignNode1" presStyleIdx="0" presStyleCnt="21" custLinFactX="200000" custLinFactNeighborX="238950" custLinFactNeighborY="-49340"/>
      <dgm:spPr/>
    </dgm:pt>
    <dgm:pt modelId="{D4D661B3-0868-4D88-8C13-7B61649E3084}" type="pres">
      <dgm:prSet presAssocID="{574A9386-929B-4E23-9E75-5B00320D6D63}" presName="chevron2" presStyleLbl="alignNode1" presStyleIdx="1" presStyleCnt="21" custLinFactX="121278" custLinFactNeighborX="200000" custLinFactNeighborY="-49340"/>
      <dgm:spPr/>
    </dgm:pt>
    <dgm:pt modelId="{D104D312-3AE9-4B8D-B4C1-F95B01AD12CD}" type="pres">
      <dgm:prSet presAssocID="{574A9386-929B-4E23-9E75-5B00320D6D63}" presName="chevron3" presStyleLbl="alignNode1" presStyleIdx="2" presStyleCnt="21" custLinFactX="100000" custLinFactNeighborX="104061" custLinFactNeighborY="-49340"/>
      <dgm:spPr/>
    </dgm:pt>
    <dgm:pt modelId="{086D7EA1-3227-41D5-813F-A526207BB850}" type="pres">
      <dgm:prSet presAssocID="{574A9386-929B-4E23-9E75-5B00320D6D63}" presName="chevron4" presStyleLbl="alignNode1" presStyleIdx="3" presStyleCnt="21" custLinFactNeighborX="88254" custLinFactNeighborY="-49340"/>
      <dgm:spPr/>
    </dgm:pt>
    <dgm:pt modelId="{585FBB09-8B17-4DBC-98DF-60A192659114}" type="pres">
      <dgm:prSet presAssocID="{574A9386-929B-4E23-9E75-5B00320D6D63}" presName="chevron5" presStyleLbl="alignNode1" presStyleIdx="4" presStyleCnt="21" custLinFactNeighborX="-32244" custLinFactNeighborY="-49340"/>
      <dgm:spPr/>
    </dgm:pt>
    <dgm:pt modelId="{7A205554-BBE6-47FB-A8EF-5EF4B3065306}" type="pres">
      <dgm:prSet presAssocID="{574A9386-929B-4E23-9E75-5B00320D6D63}" presName="chevron6" presStyleLbl="alignNode1" presStyleIdx="5" presStyleCnt="21" custLinFactX="-49414" custLinFactNeighborX="-100000" custLinFactNeighborY="-49340"/>
      <dgm:spPr/>
    </dgm:pt>
    <dgm:pt modelId="{07142EAE-CEFD-419B-BA85-76AA4977D667}" type="pres">
      <dgm:prSet presAssocID="{574A9386-929B-4E23-9E75-5B00320D6D63}" presName="chevron7" presStyleLbl="alignNode1" presStyleIdx="6" presStyleCnt="21" custLinFactX="-100000" custLinFactNeighborX="-165538" custLinFactNeighborY="-49340"/>
      <dgm:spPr/>
    </dgm:pt>
    <dgm:pt modelId="{F618E608-FA87-45D8-8367-6A1A4301ABB1}" type="pres">
      <dgm:prSet presAssocID="{574A9386-929B-4E23-9E75-5B00320D6D63}" presName="childtext" presStyleLbl="solidFgAcc1" presStyleIdx="0" presStyleCnt="2" custLinFactNeighborX="21460" custLinFactNeighborY="-59502">
        <dgm:presLayoutVars>
          <dgm:chMax/>
          <dgm:chPref val="0"/>
          <dgm:bulletEnabled val="1"/>
        </dgm:presLayoutVars>
      </dgm:prSet>
      <dgm:spPr/>
    </dgm:pt>
    <dgm:pt modelId="{394275D0-97C0-441D-BEE7-E90F310119F5}" type="pres">
      <dgm:prSet presAssocID="{B82CB2DB-317B-4FB8-8DF6-6032DFEC0D18}" presName="sibTrans" presStyleCnt="0"/>
      <dgm:spPr/>
    </dgm:pt>
    <dgm:pt modelId="{3CE2B125-6D15-4723-81BD-08C98CED055D}" type="pres">
      <dgm:prSet presAssocID="{89EA1FAE-BE1E-42B3-979F-C4D5283BADA5}" presName="parenttextcomposite" presStyleCnt="0"/>
      <dgm:spPr/>
    </dgm:pt>
    <dgm:pt modelId="{3111A6CD-A38F-4CBE-9348-7BB57D1C1877}" type="pres">
      <dgm:prSet presAssocID="{89EA1FAE-BE1E-42B3-979F-C4D5283BADA5}" presName="parenttext" presStyleLbl="revTx" presStyleIdx="1" presStyleCnt="3" custLinFactNeighborX="-7971" custLinFactNeighborY="-7971">
        <dgm:presLayoutVars>
          <dgm:chMax/>
          <dgm:chPref val="2"/>
          <dgm:bulletEnabled val="1"/>
        </dgm:presLayoutVars>
      </dgm:prSet>
      <dgm:spPr/>
    </dgm:pt>
    <dgm:pt modelId="{2A20EE4B-198F-43F1-86BB-F37F111106BD}" type="pres">
      <dgm:prSet presAssocID="{89EA1FAE-BE1E-42B3-979F-C4D5283BADA5}" presName="composite" presStyleCnt="0"/>
      <dgm:spPr/>
    </dgm:pt>
    <dgm:pt modelId="{B3A3B201-E361-4332-A3AA-FAA85E4579C0}" type="pres">
      <dgm:prSet presAssocID="{89EA1FAE-BE1E-42B3-979F-C4D5283BADA5}" presName="chevron1" presStyleLbl="alignNode1" presStyleIdx="7" presStyleCnt="21" custLinFactNeighborX="34038" custLinFactNeighborY="-78294"/>
      <dgm:spPr/>
    </dgm:pt>
    <dgm:pt modelId="{3E307C3A-5CEC-4126-9DE4-B5D4095D92C8}" type="pres">
      <dgm:prSet presAssocID="{89EA1FAE-BE1E-42B3-979F-C4D5283BADA5}" presName="chevron2" presStyleLbl="alignNode1" presStyleIdx="8" presStyleCnt="21" custLinFactNeighborX="33289" custLinFactNeighborY="-78259"/>
      <dgm:spPr/>
    </dgm:pt>
    <dgm:pt modelId="{5D03D632-38C6-4EF6-B2B3-BC3FF343AE01}" type="pres">
      <dgm:prSet presAssocID="{89EA1FAE-BE1E-42B3-979F-C4D5283BADA5}" presName="chevron3" presStyleLbl="alignNode1" presStyleIdx="9" presStyleCnt="21" custLinFactNeighborX="28644" custLinFactNeighborY="-78259"/>
      <dgm:spPr/>
    </dgm:pt>
    <dgm:pt modelId="{A77E8318-A1E1-4BE5-AE69-58F53C69878E}" type="pres">
      <dgm:prSet presAssocID="{89EA1FAE-BE1E-42B3-979F-C4D5283BADA5}" presName="chevron4" presStyleLbl="alignNode1" presStyleIdx="10" presStyleCnt="21" custLinFactNeighborX="25547" custLinFactNeighborY="-79237"/>
      <dgm:spPr/>
    </dgm:pt>
    <dgm:pt modelId="{5F740C4E-A639-4EA0-B4E3-993B8D6B5CBE}" type="pres">
      <dgm:prSet presAssocID="{89EA1FAE-BE1E-42B3-979F-C4D5283BADA5}" presName="chevron5" presStyleLbl="alignNode1" presStyleIdx="11" presStyleCnt="21" custLinFactNeighborX="20128" custLinFactNeighborY="-79237"/>
      <dgm:spPr/>
    </dgm:pt>
    <dgm:pt modelId="{FC29BF2A-E1B3-4200-82C3-0FCD33A4BEA0}" type="pres">
      <dgm:prSet presAssocID="{89EA1FAE-BE1E-42B3-979F-C4D5283BADA5}" presName="chevron6" presStyleLbl="alignNode1" presStyleIdx="12" presStyleCnt="21" custLinFactNeighborX="16257" custLinFactNeighborY="-78259"/>
      <dgm:spPr/>
    </dgm:pt>
    <dgm:pt modelId="{1C49A0BD-7FB1-4DEB-89FD-3C4D48CEFBD2}" type="pres">
      <dgm:prSet presAssocID="{89EA1FAE-BE1E-42B3-979F-C4D5283BADA5}" presName="chevron7" presStyleLbl="alignNode1" presStyleIdx="13" presStyleCnt="21" custLinFactNeighborX="10838" custLinFactNeighborY="-75324"/>
      <dgm:spPr/>
    </dgm:pt>
    <dgm:pt modelId="{86DB711E-8988-4A37-89C0-0F8CC776E2FC}" type="pres">
      <dgm:prSet presAssocID="{89EA1FAE-BE1E-42B3-979F-C4D5283BADA5}" presName="childtext" presStyleLbl="solidFgAcc1" presStyleIdx="1" presStyleCnt="2" custLinFactNeighborX="9299" custLinFactNeighborY="-96601">
        <dgm:presLayoutVars>
          <dgm:chMax/>
          <dgm:chPref val="0"/>
          <dgm:bulletEnabled val="1"/>
        </dgm:presLayoutVars>
      </dgm:prSet>
      <dgm:spPr/>
    </dgm:pt>
    <dgm:pt modelId="{EF9F39C8-E1DB-4A33-BDAF-92D03982155E}" type="pres">
      <dgm:prSet presAssocID="{51D517C7-CF50-4078-A71C-FE74AD715D75}" presName="sibTrans" presStyleCnt="0"/>
      <dgm:spPr/>
    </dgm:pt>
    <dgm:pt modelId="{F2AFA9DD-DD0D-4B68-9000-D2C2DCB4EE23}" type="pres">
      <dgm:prSet presAssocID="{B09EF01B-7342-46AC-AB22-E7A6CF445B7A}" presName="parenttextcomposite" presStyleCnt="0"/>
      <dgm:spPr/>
    </dgm:pt>
    <dgm:pt modelId="{E2166C40-CE61-4ACB-9C4A-E93D9D362B4E}" type="pres">
      <dgm:prSet presAssocID="{B09EF01B-7342-46AC-AB22-E7A6CF445B7A}" presName="parenttext" presStyleLbl="revTx" presStyleIdx="2" presStyleCnt="3">
        <dgm:presLayoutVars>
          <dgm:chMax/>
          <dgm:chPref val="2"/>
          <dgm:bulletEnabled val="1"/>
        </dgm:presLayoutVars>
      </dgm:prSet>
      <dgm:spPr/>
    </dgm:pt>
    <dgm:pt modelId="{54AEA331-0922-4BA6-95E0-4C39F5B14532}" type="pres">
      <dgm:prSet presAssocID="{B09EF01B-7342-46AC-AB22-E7A6CF445B7A}" presName="parallelogramComposite" presStyleCnt="0"/>
      <dgm:spPr/>
    </dgm:pt>
    <dgm:pt modelId="{63CD3841-EBE3-4992-886D-5A252B105358}" type="pres">
      <dgm:prSet presAssocID="{B09EF01B-7342-46AC-AB22-E7A6CF445B7A}" presName="parallelogram1" presStyleLbl="alignNode1" presStyleIdx="14" presStyleCnt="21" custScaleY="106735" custLinFactY="-600000" custLinFactNeighborX="59227" custLinFactNeighborY="-625799"/>
      <dgm:spPr/>
    </dgm:pt>
    <dgm:pt modelId="{4434A9A1-B68F-4B89-BEB3-F886302A2639}" type="pres">
      <dgm:prSet presAssocID="{B09EF01B-7342-46AC-AB22-E7A6CF445B7A}" presName="parallelogram2" presStyleLbl="alignNode1" presStyleIdx="15" presStyleCnt="21" custLinFactY="-594369" custLinFactNeighborX="53394" custLinFactNeighborY="-600000"/>
      <dgm:spPr/>
    </dgm:pt>
    <dgm:pt modelId="{46DA9284-C901-48BF-83AC-D831F5F87CC0}" type="pres">
      <dgm:prSet presAssocID="{B09EF01B-7342-46AC-AB22-E7A6CF445B7A}" presName="parallelogram3" presStyleLbl="alignNode1" presStyleIdx="16" presStyleCnt="21" custLinFactY="-600000" custLinFactNeighborX="48805" custLinFactNeighborY="-602227"/>
      <dgm:spPr/>
    </dgm:pt>
    <dgm:pt modelId="{06DF5ADF-D406-4723-87A7-444E38EAFA6C}" type="pres">
      <dgm:prSet presAssocID="{B09EF01B-7342-46AC-AB22-E7A6CF445B7A}" presName="parallelogram4" presStyleLbl="alignNode1" presStyleIdx="17" presStyleCnt="21" custLinFactY="-600000" custLinFactNeighborX="45836" custLinFactNeighborY="-602227"/>
      <dgm:spPr/>
    </dgm:pt>
    <dgm:pt modelId="{4E8BF1AA-F538-49A3-A165-835473698FAA}" type="pres">
      <dgm:prSet presAssocID="{B09EF01B-7342-46AC-AB22-E7A6CF445B7A}" presName="parallelogram5" presStyleLbl="alignNode1" presStyleIdx="18" presStyleCnt="21" custLinFactY="-594369" custLinFactNeighborX="28812" custLinFactNeighborY="-600000"/>
      <dgm:spPr/>
    </dgm:pt>
    <dgm:pt modelId="{11DECF8D-E50F-4224-BE83-0146ED0C7127}" type="pres">
      <dgm:prSet presAssocID="{B09EF01B-7342-46AC-AB22-E7A6CF445B7A}" presName="parallelogram6" presStyleLbl="alignNode1" presStyleIdx="19" presStyleCnt="21" custLinFactY="-594369" custLinFactNeighborX="20954" custLinFactNeighborY="-600000"/>
      <dgm:spPr/>
    </dgm:pt>
    <dgm:pt modelId="{938FEC9D-868E-4E12-889C-D9C6B553F0D0}" type="pres">
      <dgm:prSet presAssocID="{B09EF01B-7342-46AC-AB22-E7A6CF445B7A}" presName="parallelogram7" presStyleLbl="alignNode1" presStyleIdx="20" presStyleCnt="21" custLinFactY="-1690339" custLinFactNeighborX="-65779" custLinFactNeighborY="-1700000"/>
      <dgm:spPr/>
    </dgm:pt>
  </dgm:ptLst>
  <dgm:cxnLst>
    <dgm:cxn modelId="{4EFA3D11-4FBC-4F76-85C2-A9A55F0CF517}" srcId="{89EA1FAE-BE1E-42B3-979F-C4D5283BADA5}" destId="{760EE59A-5A7D-4D36-AF5F-C693E79A622C}" srcOrd="0" destOrd="0" parTransId="{F779AB2B-5EB0-483C-92DE-DFA5BAFCD262}" sibTransId="{449D786E-14C8-4C47-978E-A9085BB5D810}"/>
    <dgm:cxn modelId="{89B0EF22-DD06-4FD9-87C4-B0E5D83A6B7A}" srcId="{C4660EBF-ECDF-41A8-AFC0-35F35D3DCD22}" destId="{574A9386-929B-4E23-9E75-5B00320D6D63}" srcOrd="0" destOrd="0" parTransId="{5B7E14EF-4821-4D91-BDE8-5C1288457F08}" sibTransId="{B82CB2DB-317B-4FB8-8DF6-6032DFEC0D18}"/>
    <dgm:cxn modelId="{49871C33-A9FA-4CCE-A2FE-44F0A5C9EF38}" srcId="{C4660EBF-ECDF-41A8-AFC0-35F35D3DCD22}" destId="{B09EF01B-7342-46AC-AB22-E7A6CF445B7A}" srcOrd="2" destOrd="0" parTransId="{1C7F8A2F-51D0-4556-BC9E-0A59EC222A4F}" sibTransId="{B0C17CC9-8821-4991-A1D2-956C9A39F7D6}"/>
    <dgm:cxn modelId="{76DE836F-0B7F-4368-8C1B-748BE9A5F855}" type="presOf" srcId="{C4660EBF-ECDF-41A8-AFC0-35F35D3DCD22}" destId="{6BD24B7C-2746-421D-BB8A-7A3DA7BA3BEE}" srcOrd="0" destOrd="0" presId="urn:microsoft.com/office/officeart/2008/layout/VerticalAccentList"/>
    <dgm:cxn modelId="{0F670250-DEF4-4C16-B765-E4DA7CA6C5AC}" srcId="{C4660EBF-ECDF-41A8-AFC0-35F35D3DCD22}" destId="{89EA1FAE-BE1E-42B3-979F-C4D5283BADA5}" srcOrd="1" destOrd="0" parTransId="{94851809-66E1-4283-BC14-9D258DD690EF}" sibTransId="{51D517C7-CF50-4078-A71C-FE74AD715D75}"/>
    <dgm:cxn modelId="{04D6A9B5-AE7C-4FB5-8E8A-9F1CF8788729}" type="presOf" srcId="{B09EF01B-7342-46AC-AB22-E7A6CF445B7A}" destId="{E2166C40-CE61-4ACB-9C4A-E93D9D362B4E}" srcOrd="0" destOrd="0" presId="urn:microsoft.com/office/officeart/2008/layout/VerticalAccentList"/>
    <dgm:cxn modelId="{7B99F9B5-E7ED-4362-88F7-956346533375}" type="presOf" srcId="{89EA1FAE-BE1E-42B3-979F-C4D5283BADA5}" destId="{3111A6CD-A38F-4CBE-9348-7BB57D1C1877}" srcOrd="0" destOrd="0" presId="urn:microsoft.com/office/officeart/2008/layout/VerticalAccentList"/>
    <dgm:cxn modelId="{6139CFCA-655E-49D9-B658-B7B1CA3D469C}" type="presOf" srcId="{574A9386-929B-4E23-9E75-5B00320D6D63}" destId="{5F3C2B79-8651-46C2-9361-70E49A886233}" srcOrd="0" destOrd="0" presId="urn:microsoft.com/office/officeart/2008/layout/VerticalAccentList"/>
    <dgm:cxn modelId="{F1CBF7CE-E637-4D80-9A34-3632530E6CC8}" srcId="{574A9386-929B-4E23-9E75-5B00320D6D63}" destId="{822B6059-1D85-4FB2-88DF-4F7D07B3D28B}" srcOrd="0" destOrd="0" parTransId="{28689181-7568-4CEB-87AF-A59F79EAE30C}" sibTransId="{87ABD475-EB31-42B2-AE51-6CAE9EB13A1A}"/>
    <dgm:cxn modelId="{4A8D58CF-3C36-4E14-8CDE-0CC608539CC3}" type="presOf" srcId="{822B6059-1D85-4FB2-88DF-4F7D07B3D28B}" destId="{F618E608-FA87-45D8-8367-6A1A4301ABB1}" srcOrd="0" destOrd="0" presId="urn:microsoft.com/office/officeart/2008/layout/VerticalAccentList"/>
    <dgm:cxn modelId="{DCB2CDE5-40B4-47A0-892E-214EF28618D9}" type="presOf" srcId="{760EE59A-5A7D-4D36-AF5F-C693E79A622C}" destId="{86DB711E-8988-4A37-89C0-0F8CC776E2FC}" srcOrd="0" destOrd="0" presId="urn:microsoft.com/office/officeart/2008/layout/VerticalAccentList"/>
    <dgm:cxn modelId="{DED0F32A-FADB-4892-A5C1-97B62068142A}" type="presParOf" srcId="{6BD24B7C-2746-421D-BB8A-7A3DA7BA3BEE}" destId="{59E1716E-05DF-4C4F-919D-0459D8D53844}" srcOrd="0" destOrd="0" presId="urn:microsoft.com/office/officeart/2008/layout/VerticalAccentList"/>
    <dgm:cxn modelId="{83AC07BA-5483-4919-AC31-67ECD32B728F}" type="presParOf" srcId="{59E1716E-05DF-4C4F-919D-0459D8D53844}" destId="{5F3C2B79-8651-46C2-9361-70E49A886233}" srcOrd="0" destOrd="0" presId="urn:microsoft.com/office/officeart/2008/layout/VerticalAccentList"/>
    <dgm:cxn modelId="{E2F5B1DC-CD0F-4EBA-A8CD-F3EE01DF0A36}" type="presParOf" srcId="{6BD24B7C-2746-421D-BB8A-7A3DA7BA3BEE}" destId="{547EE1A7-1105-45B6-9AA4-6527DFCF9A48}" srcOrd="1" destOrd="0" presId="urn:microsoft.com/office/officeart/2008/layout/VerticalAccentList"/>
    <dgm:cxn modelId="{05EE7ADF-3759-4B41-AFBE-7489CDC17EBC}" type="presParOf" srcId="{547EE1A7-1105-45B6-9AA4-6527DFCF9A48}" destId="{FBD5BE63-65BA-4592-B623-C3FB2862DF38}" srcOrd="0" destOrd="0" presId="urn:microsoft.com/office/officeart/2008/layout/VerticalAccentList"/>
    <dgm:cxn modelId="{C01E5CD1-B003-45A2-872C-E84BECDBE8F4}" type="presParOf" srcId="{547EE1A7-1105-45B6-9AA4-6527DFCF9A48}" destId="{D4D661B3-0868-4D88-8C13-7B61649E3084}" srcOrd="1" destOrd="0" presId="urn:microsoft.com/office/officeart/2008/layout/VerticalAccentList"/>
    <dgm:cxn modelId="{8FE77A35-5CF0-4B45-9818-B767AB90858C}" type="presParOf" srcId="{547EE1A7-1105-45B6-9AA4-6527DFCF9A48}" destId="{D104D312-3AE9-4B8D-B4C1-F95B01AD12CD}" srcOrd="2" destOrd="0" presId="urn:microsoft.com/office/officeart/2008/layout/VerticalAccentList"/>
    <dgm:cxn modelId="{60D9EB5F-0B24-44FD-8FA9-9C0DC0AB841F}" type="presParOf" srcId="{547EE1A7-1105-45B6-9AA4-6527DFCF9A48}" destId="{086D7EA1-3227-41D5-813F-A526207BB850}" srcOrd="3" destOrd="0" presId="urn:microsoft.com/office/officeart/2008/layout/VerticalAccentList"/>
    <dgm:cxn modelId="{77621B79-248D-4315-8B1C-79B4A1D4C88A}" type="presParOf" srcId="{547EE1A7-1105-45B6-9AA4-6527DFCF9A48}" destId="{585FBB09-8B17-4DBC-98DF-60A192659114}" srcOrd="4" destOrd="0" presId="urn:microsoft.com/office/officeart/2008/layout/VerticalAccentList"/>
    <dgm:cxn modelId="{7BE35E62-B852-4687-A662-2796B70725B0}" type="presParOf" srcId="{547EE1A7-1105-45B6-9AA4-6527DFCF9A48}" destId="{7A205554-BBE6-47FB-A8EF-5EF4B3065306}" srcOrd="5" destOrd="0" presId="urn:microsoft.com/office/officeart/2008/layout/VerticalAccentList"/>
    <dgm:cxn modelId="{BB404288-A771-4916-BC10-42DAD2F539E5}" type="presParOf" srcId="{547EE1A7-1105-45B6-9AA4-6527DFCF9A48}" destId="{07142EAE-CEFD-419B-BA85-76AA4977D667}" srcOrd="6" destOrd="0" presId="urn:microsoft.com/office/officeart/2008/layout/VerticalAccentList"/>
    <dgm:cxn modelId="{0EB97D8C-8752-4922-B703-50775895DA96}" type="presParOf" srcId="{547EE1A7-1105-45B6-9AA4-6527DFCF9A48}" destId="{F618E608-FA87-45D8-8367-6A1A4301ABB1}" srcOrd="7" destOrd="0" presId="urn:microsoft.com/office/officeart/2008/layout/VerticalAccentList"/>
    <dgm:cxn modelId="{0EC57EAE-0CE4-4335-9F5D-BE63746BB889}" type="presParOf" srcId="{6BD24B7C-2746-421D-BB8A-7A3DA7BA3BEE}" destId="{394275D0-97C0-441D-BEE7-E90F310119F5}" srcOrd="2" destOrd="0" presId="urn:microsoft.com/office/officeart/2008/layout/VerticalAccentList"/>
    <dgm:cxn modelId="{88ECAEEC-5D1A-4856-A3E5-7847C6672EF3}" type="presParOf" srcId="{6BD24B7C-2746-421D-BB8A-7A3DA7BA3BEE}" destId="{3CE2B125-6D15-4723-81BD-08C98CED055D}" srcOrd="3" destOrd="0" presId="urn:microsoft.com/office/officeart/2008/layout/VerticalAccentList"/>
    <dgm:cxn modelId="{7E6786BC-D68C-4432-B776-EE1BEF7CA0F4}" type="presParOf" srcId="{3CE2B125-6D15-4723-81BD-08C98CED055D}" destId="{3111A6CD-A38F-4CBE-9348-7BB57D1C1877}" srcOrd="0" destOrd="0" presId="urn:microsoft.com/office/officeart/2008/layout/VerticalAccentList"/>
    <dgm:cxn modelId="{FA75EE7F-A1CB-4D13-8C69-7AB10D1ED0E7}" type="presParOf" srcId="{6BD24B7C-2746-421D-BB8A-7A3DA7BA3BEE}" destId="{2A20EE4B-198F-43F1-86BB-F37F111106BD}" srcOrd="4" destOrd="0" presId="urn:microsoft.com/office/officeart/2008/layout/VerticalAccentList"/>
    <dgm:cxn modelId="{7EF22C4D-62FB-4A34-B3A1-CEFF49C243C0}" type="presParOf" srcId="{2A20EE4B-198F-43F1-86BB-F37F111106BD}" destId="{B3A3B201-E361-4332-A3AA-FAA85E4579C0}" srcOrd="0" destOrd="0" presId="urn:microsoft.com/office/officeart/2008/layout/VerticalAccentList"/>
    <dgm:cxn modelId="{3AFA807D-FC70-427D-9B41-29961928415E}" type="presParOf" srcId="{2A20EE4B-198F-43F1-86BB-F37F111106BD}" destId="{3E307C3A-5CEC-4126-9DE4-B5D4095D92C8}" srcOrd="1" destOrd="0" presId="urn:microsoft.com/office/officeart/2008/layout/VerticalAccentList"/>
    <dgm:cxn modelId="{BECA4392-731F-42D6-AA49-BF70ACEC6F0D}" type="presParOf" srcId="{2A20EE4B-198F-43F1-86BB-F37F111106BD}" destId="{5D03D632-38C6-4EF6-B2B3-BC3FF343AE01}" srcOrd="2" destOrd="0" presId="urn:microsoft.com/office/officeart/2008/layout/VerticalAccentList"/>
    <dgm:cxn modelId="{2B98F856-7BCD-453A-A48A-B2288380D606}" type="presParOf" srcId="{2A20EE4B-198F-43F1-86BB-F37F111106BD}" destId="{A77E8318-A1E1-4BE5-AE69-58F53C69878E}" srcOrd="3" destOrd="0" presId="urn:microsoft.com/office/officeart/2008/layout/VerticalAccentList"/>
    <dgm:cxn modelId="{B0B751D3-2F7A-4BDA-8C83-5EF39CBC04E5}" type="presParOf" srcId="{2A20EE4B-198F-43F1-86BB-F37F111106BD}" destId="{5F740C4E-A639-4EA0-B4E3-993B8D6B5CBE}" srcOrd="4" destOrd="0" presId="urn:microsoft.com/office/officeart/2008/layout/VerticalAccentList"/>
    <dgm:cxn modelId="{66D0D69E-A2D0-4B39-A6B8-BF4FBB9CF9EF}" type="presParOf" srcId="{2A20EE4B-198F-43F1-86BB-F37F111106BD}" destId="{FC29BF2A-E1B3-4200-82C3-0FCD33A4BEA0}" srcOrd="5" destOrd="0" presId="urn:microsoft.com/office/officeart/2008/layout/VerticalAccentList"/>
    <dgm:cxn modelId="{55A78464-1B60-4B3B-8D0C-C93045B41F20}" type="presParOf" srcId="{2A20EE4B-198F-43F1-86BB-F37F111106BD}" destId="{1C49A0BD-7FB1-4DEB-89FD-3C4D48CEFBD2}" srcOrd="6" destOrd="0" presId="urn:microsoft.com/office/officeart/2008/layout/VerticalAccentList"/>
    <dgm:cxn modelId="{5E9C0F98-B561-487C-86BD-D5B9D3F4FEA5}" type="presParOf" srcId="{2A20EE4B-198F-43F1-86BB-F37F111106BD}" destId="{86DB711E-8988-4A37-89C0-0F8CC776E2FC}" srcOrd="7" destOrd="0" presId="urn:microsoft.com/office/officeart/2008/layout/VerticalAccentList"/>
    <dgm:cxn modelId="{69DD00CE-66D2-467F-9003-13F3F2B539A6}" type="presParOf" srcId="{6BD24B7C-2746-421D-BB8A-7A3DA7BA3BEE}" destId="{EF9F39C8-E1DB-4A33-BDAF-92D03982155E}" srcOrd="5" destOrd="0" presId="urn:microsoft.com/office/officeart/2008/layout/VerticalAccentList"/>
    <dgm:cxn modelId="{A3CE3733-F513-4810-BF61-E047FEF52090}" type="presParOf" srcId="{6BD24B7C-2746-421D-BB8A-7A3DA7BA3BEE}" destId="{F2AFA9DD-DD0D-4B68-9000-D2C2DCB4EE23}" srcOrd="6" destOrd="0" presId="urn:microsoft.com/office/officeart/2008/layout/VerticalAccentList"/>
    <dgm:cxn modelId="{FC6CA0C5-3454-49A4-AA01-7FBE854CBD61}" type="presParOf" srcId="{F2AFA9DD-DD0D-4B68-9000-D2C2DCB4EE23}" destId="{E2166C40-CE61-4ACB-9C4A-E93D9D362B4E}" srcOrd="0" destOrd="0" presId="urn:microsoft.com/office/officeart/2008/layout/VerticalAccentList"/>
    <dgm:cxn modelId="{273DF5E3-EB56-435B-BA15-802C300E3DBE}" type="presParOf" srcId="{6BD24B7C-2746-421D-BB8A-7A3DA7BA3BEE}" destId="{54AEA331-0922-4BA6-95E0-4C39F5B14532}" srcOrd="7" destOrd="0" presId="urn:microsoft.com/office/officeart/2008/layout/VerticalAccentList"/>
    <dgm:cxn modelId="{79D1B77A-9ECF-4732-B756-8B37C6CC1CC2}" type="presParOf" srcId="{54AEA331-0922-4BA6-95E0-4C39F5B14532}" destId="{63CD3841-EBE3-4992-886D-5A252B105358}" srcOrd="0" destOrd="0" presId="urn:microsoft.com/office/officeart/2008/layout/VerticalAccentList"/>
    <dgm:cxn modelId="{198E405C-7554-4000-BB75-3F58CB030F6F}" type="presParOf" srcId="{54AEA331-0922-4BA6-95E0-4C39F5B14532}" destId="{4434A9A1-B68F-4B89-BEB3-F886302A2639}" srcOrd="1" destOrd="0" presId="urn:microsoft.com/office/officeart/2008/layout/VerticalAccentList"/>
    <dgm:cxn modelId="{6BA68ACC-83CF-44FC-B3CE-CE8FF1B69CAC}" type="presParOf" srcId="{54AEA331-0922-4BA6-95E0-4C39F5B14532}" destId="{46DA9284-C901-48BF-83AC-D831F5F87CC0}" srcOrd="2" destOrd="0" presId="urn:microsoft.com/office/officeart/2008/layout/VerticalAccentList"/>
    <dgm:cxn modelId="{914E8A12-615D-44B9-9EDE-893E4B2E70BA}" type="presParOf" srcId="{54AEA331-0922-4BA6-95E0-4C39F5B14532}" destId="{06DF5ADF-D406-4723-87A7-444E38EAFA6C}" srcOrd="3" destOrd="0" presId="urn:microsoft.com/office/officeart/2008/layout/VerticalAccentList"/>
    <dgm:cxn modelId="{75561478-56BC-4329-BD0D-5EF7A7CBDE8F}" type="presParOf" srcId="{54AEA331-0922-4BA6-95E0-4C39F5B14532}" destId="{4E8BF1AA-F538-49A3-A165-835473698FAA}" srcOrd="4" destOrd="0" presId="urn:microsoft.com/office/officeart/2008/layout/VerticalAccentList"/>
    <dgm:cxn modelId="{D4A749F2-74DB-441C-B873-0A90CD48684B}" type="presParOf" srcId="{54AEA331-0922-4BA6-95E0-4C39F5B14532}" destId="{11DECF8D-E50F-4224-BE83-0146ED0C7127}" srcOrd="5" destOrd="0" presId="urn:microsoft.com/office/officeart/2008/layout/VerticalAccentList"/>
    <dgm:cxn modelId="{0098ABC7-9D83-4D54-97B6-3E720D9267FA}" type="presParOf" srcId="{54AEA331-0922-4BA6-95E0-4C39F5B14532}" destId="{938FEC9D-868E-4E12-889C-D9C6B553F0D0}" srcOrd="6" destOrd="0" presId="urn:microsoft.com/office/officeart/2008/layout/VerticalAccen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F3E2C1-5C94-4349-AD87-B30C6792D471}">
      <dsp:nvSpPr>
        <dsp:cNvPr id="0" name=""/>
        <dsp:cNvSpPr/>
      </dsp:nvSpPr>
      <dsp:spPr>
        <a:xfrm>
          <a:off x="1816623" y="363896"/>
          <a:ext cx="5269462" cy="479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US" sz="2000" u="sng" kern="1200" dirty="0">
              <a:solidFill>
                <a:schemeClr val="bg2">
                  <a:lumMod val="50000"/>
                </a:schemeClr>
              </a:solidFill>
              <a:latin typeface="Arial Black" panose="020B0A04020102020204" pitchFamily="34" charset="0"/>
            </a:rPr>
            <a:t>DATE</a:t>
          </a:r>
          <a:endParaRPr lang="en-IN" sz="2000" u="sng" kern="1200" dirty="0">
            <a:solidFill>
              <a:schemeClr val="bg2">
                <a:lumMod val="50000"/>
              </a:schemeClr>
            </a:solidFill>
            <a:latin typeface="Arial Black" panose="020B0A04020102020204" pitchFamily="34" charset="0"/>
          </a:endParaRPr>
        </a:p>
      </dsp:txBody>
      <dsp:txXfrm>
        <a:off x="1816623" y="363896"/>
        <a:ext cx="5269462" cy="479042"/>
      </dsp:txXfrm>
    </dsp:sp>
    <dsp:sp modelId="{318346A9-5777-47F8-807C-08842FAA53FF}">
      <dsp:nvSpPr>
        <dsp:cNvPr id="0" name=""/>
        <dsp:cNvSpPr/>
      </dsp:nvSpPr>
      <dsp:spPr>
        <a:xfrm>
          <a:off x="7025047" y="78462"/>
          <a:ext cx="1233054" cy="975826"/>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6B5081-40C5-4F5C-BBD7-AB797EDABE7E}">
      <dsp:nvSpPr>
        <dsp:cNvPr id="0" name=""/>
        <dsp:cNvSpPr/>
      </dsp:nvSpPr>
      <dsp:spPr>
        <a:xfrm>
          <a:off x="6261521" y="78882"/>
          <a:ext cx="1233054" cy="975826"/>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D6C3D3-D876-4F28-9814-5679E9A60EA5}">
      <dsp:nvSpPr>
        <dsp:cNvPr id="0" name=""/>
        <dsp:cNvSpPr/>
      </dsp:nvSpPr>
      <dsp:spPr>
        <a:xfrm>
          <a:off x="5575166" y="78882"/>
          <a:ext cx="1233054" cy="975826"/>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F40777-F673-4BF3-A8AF-04A1383C4B41}">
      <dsp:nvSpPr>
        <dsp:cNvPr id="0" name=""/>
        <dsp:cNvSpPr/>
      </dsp:nvSpPr>
      <dsp:spPr>
        <a:xfrm>
          <a:off x="4855031" y="69553"/>
          <a:ext cx="1233054" cy="975826"/>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FF33EC-7832-403D-9AE9-7E72E6F5DF1B}">
      <dsp:nvSpPr>
        <dsp:cNvPr id="0" name=""/>
        <dsp:cNvSpPr/>
      </dsp:nvSpPr>
      <dsp:spPr>
        <a:xfrm>
          <a:off x="4145913" y="97549"/>
          <a:ext cx="1233054" cy="975826"/>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B60A56-6A17-4B1A-9760-E4A6757E8515}">
      <dsp:nvSpPr>
        <dsp:cNvPr id="0" name=""/>
        <dsp:cNvSpPr/>
      </dsp:nvSpPr>
      <dsp:spPr>
        <a:xfrm>
          <a:off x="3477641" y="69553"/>
          <a:ext cx="1233054" cy="975826"/>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7CC642-C022-4D92-89FB-6631BC8BA4A7}">
      <dsp:nvSpPr>
        <dsp:cNvPr id="0" name=""/>
        <dsp:cNvSpPr/>
      </dsp:nvSpPr>
      <dsp:spPr>
        <a:xfrm>
          <a:off x="2819288" y="60224"/>
          <a:ext cx="1233054" cy="975826"/>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A14D0E-B37A-4A71-81AD-ACC45C61BAA9}">
      <dsp:nvSpPr>
        <dsp:cNvPr id="0" name=""/>
        <dsp:cNvSpPr/>
      </dsp:nvSpPr>
      <dsp:spPr>
        <a:xfrm>
          <a:off x="2779228" y="167971"/>
          <a:ext cx="5337965" cy="780661"/>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bg2">
                  <a:lumMod val="50000"/>
                </a:schemeClr>
              </a:solidFill>
            </a:rPr>
            <a:t>In our data it is monthly observation of a stock since it was listed. </a:t>
          </a:r>
          <a:endParaRPr lang="en-IN" sz="1400" kern="1200" dirty="0">
            <a:solidFill>
              <a:schemeClr val="bg2">
                <a:lumMod val="50000"/>
              </a:schemeClr>
            </a:solidFill>
          </a:endParaRPr>
        </a:p>
      </dsp:txBody>
      <dsp:txXfrm>
        <a:off x="2779228" y="167971"/>
        <a:ext cx="5337965" cy="780661"/>
      </dsp:txXfrm>
    </dsp:sp>
    <dsp:sp modelId="{CCD59C61-7784-43B3-B258-49894A8BC1C0}">
      <dsp:nvSpPr>
        <dsp:cNvPr id="0" name=""/>
        <dsp:cNvSpPr/>
      </dsp:nvSpPr>
      <dsp:spPr>
        <a:xfrm>
          <a:off x="2358587" y="1343965"/>
          <a:ext cx="5269462" cy="479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US" sz="2000" u="sng" kern="1200" dirty="0">
              <a:solidFill>
                <a:schemeClr val="bg2">
                  <a:lumMod val="50000"/>
                </a:schemeClr>
              </a:solidFill>
              <a:latin typeface="Arial Black" panose="020B0A04020102020204" pitchFamily="34" charset="0"/>
            </a:rPr>
            <a:t>OPEN</a:t>
          </a:r>
          <a:endParaRPr lang="en-IN" sz="2000" u="sng" kern="1200" dirty="0">
            <a:solidFill>
              <a:schemeClr val="bg2">
                <a:lumMod val="50000"/>
              </a:schemeClr>
            </a:solidFill>
            <a:latin typeface="Arial Black" panose="020B0A04020102020204" pitchFamily="34" charset="0"/>
          </a:endParaRPr>
        </a:p>
      </dsp:txBody>
      <dsp:txXfrm>
        <a:off x="2358587" y="1343965"/>
        <a:ext cx="5269462" cy="479042"/>
      </dsp:txXfrm>
    </dsp:sp>
    <dsp:sp modelId="{5DB836B9-D8DF-47C8-96FC-749E5F87228D}">
      <dsp:nvSpPr>
        <dsp:cNvPr id="0" name=""/>
        <dsp:cNvSpPr/>
      </dsp:nvSpPr>
      <dsp:spPr>
        <a:xfrm>
          <a:off x="7489908" y="1159697"/>
          <a:ext cx="1233054" cy="975826"/>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135D61-8F2A-455F-AC3F-06CAEBD8BFAF}">
      <dsp:nvSpPr>
        <dsp:cNvPr id="0" name=""/>
        <dsp:cNvSpPr/>
      </dsp:nvSpPr>
      <dsp:spPr>
        <a:xfrm>
          <a:off x="6776222" y="1149529"/>
          <a:ext cx="1233054" cy="975826"/>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6C9C2B-9423-4308-9F21-0CF4F3DB7B6A}">
      <dsp:nvSpPr>
        <dsp:cNvPr id="0" name=""/>
        <dsp:cNvSpPr/>
      </dsp:nvSpPr>
      <dsp:spPr>
        <a:xfrm>
          <a:off x="6097685" y="1141868"/>
          <a:ext cx="1233054" cy="975826"/>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47B19D-2F93-46E5-827A-63DC204EF70A}">
      <dsp:nvSpPr>
        <dsp:cNvPr id="0" name=""/>
        <dsp:cNvSpPr/>
      </dsp:nvSpPr>
      <dsp:spPr>
        <a:xfrm>
          <a:off x="5420078" y="1169865"/>
          <a:ext cx="1233054" cy="975826"/>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3F3ACB-8079-41B7-8FDC-0F986EA1587E}">
      <dsp:nvSpPr>
        <dsp:cNvPr id="0" name=""/>
        <dsp:cNvSpPr/>
      </dsp:nvSpPr>
      <dsp:spPr>
        <a:xfrm>
          <a:off x="4743069" y="1141868"/>
          <a:ext cx="1233054" cy="975826"/>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0B9F67-46FB-43B9-89D9-D910D90CBCF3}">
      <dsp:nvSpPr>
        <dsp:cNvPr id="0" name=""/>
        <dsp:cNvSpPr/>
      </dsp:nvSpPr>
      <dsp:spPr>
        <a:xfrm>
          <a:off x="4023896" y="1141878"/>
          <a:ext cx="1233054" cy="975826"/>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5B5035-A7EC-4402-8110-026DF5E1E43B}">
      <dsp:nvSpPr>
        <dsp:cNvPr id="0" name=""/>
        <dsp:cNvSpPr/>
      </dsp:nvSpPr>
      <dsp:spPr>
        <a:xfrm>
          <a:off x="3313804" y="1141868"/>
          <a:ext cx="1233054" cy="975826"/>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5C016D-0A5A-4D3C-9A75-592067908AC7}">
      <dsp:nvSpPr>
        <dsp:cNvPr id="0" name=""/>
        <dsp:cNvSpPr/>
      </dsp:nvSpPr>
      <dsp:spPr>
        <a:xfrm>
          <a:off x="3254894" y="1196667"/>
          <a:ext cx="5337965" cy="884059"/>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800100">
            <a:lnSpc>
              <a:spcPct val="90000"/>
            </a:lnSpc>
            <a:spcBef>
              <a:spcPct val="0"/>
            </a:spcBef>
            <a:spcAft>
              <a:spcPct val="35000"/>
            </a:spcAft>
            <a:buNone/>
          </a:pPr>
          <a:endParaRPr lang="en-IN" sz="1800" kern="1200" dirty="0"/>
        </a:p>
        <a:p>
          <a:pPr marL="0" lvl="0" indent="0" algn="l" defTabSz="800100">
            <a:lnSpc>
              <a:spcPct val="90000"/>
            </a:lnSpc>
            <a:spcBef>
              <a:spcPct val="0"/>
            </a:spcBef>
            <a:spcAft>
              <a:spcPct val="35000"/>
            </a:spcAft>
            <a:buNone/>
          </a:pPr>
          <a:r>
            <a:rPr lang="en-US" sz="1800" b="0" i="0" kern="1200" dirty="0"/>
            <a:t>It is the price at which a security first trades upon the opening of an exchange on a trading day.</a:t>
          </a:r>
          <a:endParaRPr lang="en-IN" sz="1800" kern="1200" dirty="0"/>
        </a:p>
        <a:p>
          <a:pPr marL="0" lvl="0" indent="0" algn="l" defTabSz="622300">
            <a:lnSpc>
              <a:spcPct val="90000"/>
            </a:lnSpc>
            <a:spcBef>
              <a:spcPct val="0"/>
            </a:spcBef>
            <a:spcAft>
              <a:spcPct val="35000"/>
            </a:spcAft>
            <a:buNone/>
          </a:pPr>
          <a:endParaRPr lang="en-IN" sz="1400" kern="1200" dirty="0"/>
        </a:p>
      </dsp:txBody>
      <dsp:txXfrm>
        <a:off x="3254894" y="1196667"/>
        <a:ext cx="5337965" cy="884059"/>
      </dsp:txXfrm>
    </dsp:sp>
    <dsp:sp modelId="{AE950F29-311E-4CA3-BADE-70840FCA2AB0}">
      <dsp:nvSpPr>
        <dsp:cNvPr id="0" name=""/>
        <dsp:cNvSpPr/>
      </dsp:nvSpPr>
      <dsp:spPr>
        <a:xfrm>
          <a:off x="715622" y="2417504"/>
          <a:ext cx="5269462" cy="479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US" sz="2000" u="sng" kern="1200" dirty="0">
              <a:solidFill>
                <a:schemeClr val="bg2">
                  <a:lumMod val="50000"/>
                </a:schemeClr>
              </a:solidFill>
              <a:latin typeface="Arial Black" panose="020B0A04020102020204" pitchFamily="34" charset="0"/>
            </a:rPr>
            <a:t>CLOSE</a:t>
          </a:r>
          <a:endParaRPr lang="en-IN" sz="2000" u="sng" kern="1200" dirty="0">
            <a:solidFill>
              <a:schemeClr val="bg2">
                <a:lumMod val="50000"/>
              </a:schemeClr>
            </a:solidFill>
            <a:latin typeface="Arial Black" panose="020B0A04020102020204" pitchFamily="34" charset="0"/>
          </a:endParaRPr>
        </a:p>
      </dsp:txBody>
      <dsp:txXfrm>
        <a:off x="715622" y="2417504"/>
        <a:ext cx="5269462" cy="479042"/>
      </dsp:txXfrm>
    </dsp:sp>
    <dsp:sp modelId="{94E9597B-AF6A-4D1D-BE64-2029EB650548}">
      <dsp:nvSpPr>
        <dsp:cNvPr id="0" name=""/>
        <dsp:cNvSpPr/>
      </dsp:nvSpPr>
      <dsp:spPr>
        <a:xfrm>
          <a:off x="6058419" y="2177922"/>
          <a:ext cx="1233054" cy="975826"/>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D0581F-34A5-4F31-91BE-E7C4FD1D5858}">
      <dsp:nvSpPr>
        <dsp:cNvPr id="0" name=""/>
        <dsp:cNvSpPr/>
      </dsp:nvSpPr>
      <dsp:spPr>
        <a:xfrm>
          <a:off x="5393771" y="2186188"/>
          <a:ext cx="1233054" cy="975826"/>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0734B6-98DF-4D38-B74F-4C60F6AFDF89}">
      <dsp:nvSpPr>
        <dsp:cNvPr id="0" name=""/>
        <dsp:cNvSpPr/>
      </dsp:nvSpPr>
      <dsp:spPr>
        <a:xfrm>
          <a:off x="4667712" y="2195516"/>
          <a:ext cx="1233054" cy="975826"/>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276424-D4B3-484D-BA9C-9DD5AB691AD2}">
      <dsp:nvSpPr>
        <dsp:cNvPr id="0" name=""/>
        <dsp:cNvSpPr/>
      </dsp:nvSpPr>
      <dsp:spPr>
        <a:xfrm>
          <a:off x="3973841" y="2195516"/>
          <a:ext cx="1233054" cy="975826"/>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6FCD6B-0944-4DA6-BA43-29007CA777EE}">
      <dsp:nvSpPr>
        <dsp:cNvPr id="0" name=""/>
        <dsp:cNvSpPr/>
      </dsp:nvSpPr>
      <dsp:spPr>
        <a:xfrm>
          <a:off x="3251838" y="2205909"/>
          <a:ext cx="1233054" cy="975826"/>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C2B54B-C8F5-468C-8AA3-4ACD79DF40E8}">
      <dsp:nvSpPr>
        <dsp:cNvPr id="0" name=""/>
        <dsp:cNvSpPr/>
      </dsp:nvSpPr>
      <dsp:spPr>
        <a:xfrm>
          <a:off x="2591235" y="2204855"/>
          <a:ext cx="1233054" cy="975826"/>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B0943D-F591-439C-9C3A-715ECB33A0DC}">
      <dsp:nvSpPr>
        <dsp:cNvPr id="0" name=""/>
        <dsp:cNvSpPr/>
      </dsp:nvSpPr>
      <dsp:spPr>
        <a:xfrm>
          <a:off x="1886482" y="2214184"/>
          <a:ext cx="1233054" cy="975826"/>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980D95-E24A-4F59-BEB6-1A56FD715ADF}">
      <dsp:nvSpPr>
        <dsp:cNvPr id="0" name=""/>
        <dsp:cNvSpPr/>
      </dsp:nvSpPr>
      <dsp:spPr>
        <a:xfrm>
          <a:off x="1847113" y="2302851"/>
          <a:ext cx="5337965" cy="780661"/>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800100">
            <a:lnSpc>
              <a:spcPct val="90000"/>
            </a:lnSpc>
            <a:spcBef>
              <a:spcPct val="0"/>
            </a:spcBef>
            <a:spcAft>
              <a:spcPct val="35000"/>
            </a:spcAft>
            <a:buNone/>
          </a:pPr>
          <a:endParaRPr lang="en-IN" sz="1800" kern="1200" dirty="0"/>
        </a:p>
        <a:p>
          <a:pPr marL="0" lvl="0" indent="0" algn="l" defTabSz="800100">
            <a:lnSpc>
              <a:spcPct val="90000"/>
            </a:lnSpc>
            <a:spcBef>
              <a:spcPct val="0"/>
            </a:spcBef>
            <a:spcAft>
              <a:spcPct val="35000"/>
            </a:spcAft>
            <a:buNone/>
          </a:pPr>
          <a:r>
            <a:rPr lang="en-US" sz="1800" b="0" i="0" kern="1200" dirty="0"/>
            <a:t>The closing price is a stock's trading price at the end of a trading day.</a:t>
          </a:r>
          <a:endParaRPr lang="en-IN" sz="1800" kern="1200" dirty="0"/>
        </a:p>
        <a:p>
          <a:pPr marL="0" lvl="0" indent="0" algn="l" defTabSz="622300">
            <a:lnSpc>
              <a:spcPct val="90000"/>
            </a:lnSpc>
            <a:spcBef>
              <a:spcPct val="0"/>
            </a:spcBef>
            <a:spcAft>
              <a:spcPct val="35000"/>
            </a:spcAft>
            <a:buNone/>
          </a:pPr>
          <a:endParaRPr lang="en-IN" sz="1400" kern="1200" dirty="0"/>
        </a:p>
      </dsp:txBody>
      <dsp:txXfrm>
        <a:off x="1847113" y="2302851"/>
        <a:ext cx="5337965" cy="7806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C2B79-8651-46C2-9361-70E49A886233}">
      <dsp:nvSpPr>
        <dsp:cNvPr id="0" name=""/>
        <dsp:cNvSpPr/>
      </dsp:nvSpPr>
      <dsp:spPr>
        <a:xfrm>
          <a:off x="1407395" y="213546"/>
          <a:ext cx="5343525" cy="485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US" sz="2000" u="sng" kern="1200" dirty="0">
              <a:solidFill>
                <a:schemeClr val="bg2">
                  <a:lumMod val="50000"/>
                </a:schemeClr>
              </a:solidFill>
              <a:latin typeface="Arial Black" panose="020B0A04020102020204" pitchFamily="34" charset="0"/>
            </a:rPr>
            <a:t>HIGH</a:t>
          </a:r>
          <a:endParaRPr lang="en-IN" sz="2000" u="sng" kern="1200" dirty="0">
            <a:solidFill>
              <a:schemeClr val="bg2">
                <a:lumMod val="50000"/>
              </a:schemeClr>
            </a:solidFill>
            <a:latin typeface="Arial Black" panose="020B0A04020102020204" pitchFamily="34" charset="0"/>
          </a:endParaRPr>
        </a:p>
      </dsp:txBody>
      <dsp:txXfrm>
        <a:off x="1407395" y="213546"/>
        <a:ext cx="5343525" cy="485775"/>
      </dsp:txXfrm>
    </dsp:sp>
    <dsp:sp modelId="{FBD5BE63-65BA-4592-B623-C3FB2862DF38}">
      <dsp:nvSpPr>
        <dsp:cNvPr id="0" name=""/>
        <dsp:cNvSpPr/>
      </dsp:nvSpPr>
      <dsp:spPr>
        <a:xfrm>
          <a:off x="6673294" y="0"/>
          <a:ext cx="1250384" cy="989541"/>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D661B3-0868-4D88-8C13-7B61649E3084}">
      <dsp:nvSpPr>
        <dsp:cNvPr id="0" name=""/>
        <dsp:cNvSpPr/>
      </dsp:nvSpPr>
      <dsp:spPr>
        <a:xfrm>
          <a:off x="5953004" y="0"/>
          <a:ext cx="1250384" cy="989541"/>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04D312-3AE9-4B8D-B4C1-F95B01AD12CD}">
      <dsp:nvSpPr>
        <dsp:cNvPr id="0" name=""/>
        <dsp:cNvSpPr/>
      </dsp:nvSpPr>
      <dsp:spPr>
        <a:xfrm>
          <a:off x="5238996" y="0"/>
          <a:ext cx="1250384" cy="989541"/>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6D7EA1-3227-41D5-813F-A526207BB850}">
      <dsp:nvSpPr>
        <dsp:cNvPr id="0" name=""/>
        <dsp:cNvSpPr/>
      </dsp:nvSpPr>
      <dsp:spPr>
        <a:xfrm>
          <a:off x="4542025" y="0"/>
          <a:ext cx="1250384" cy="989541"/>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5FBB09-8B17-4DBC-98DF-60A192659114}">
      <dsp:nvSpPr>
        <dsp:cNvPr id="0" name=""/>
        <dsp:cNvSpPr/>
      </dsp:nvSpPr>
      <dsp:spPr>
        <a:xfrm>
          <a:off x="3786992" y="0"/>
          <a:ext cx="1250384" cy="989541"/>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205554-BBE6-47FB-A8EF-5EF4B3065306}">
      <dsp:nvSpPr>
        <dsp:cNvPr id="0" name=""/>
        <dsp:cNvSpPr/>
      </dsp:nvSpPr>
      <dsp:spPr>
        <a:xfrm>
          <a:off x="3072978" y="0"/>
          <a:ext cx="1250384" cy="989541"/>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142EAE-CEFD-419B-BA85-76AA4977D667}">
      <dsp:nvSpPr>
        <dsp:cNvPr id="0" name=""/>
        <dsp:cNvSpPr/>
      </dsp:nvSpPr>
      <dsp:spPr>
        <a:xfrm>
          <a:off x="2372637" y="0"/>
          <a:ext cx="1250384" cy="989541"/>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18E608-FA87-45D8-8367-6A1A4301ABB1}">
      <dsp:nvSpPr>
        <dsp:cNvPr id="0" name=""/>
        <dsp:cNvSpPr/>
      </dsp:nvSpPr>
      <dsp:spPr>
        <a:xfrm>
          <a:off x="2346358" y="114274"/>
          <a:ext cx="5412990" cy="791633"/>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800100">
            <a:lnSpc>
              <a:spcPct val="90000"/>
            </a:lnSpc>
            <a:spcBef>
              <a:spcPct val="0"/>
            </a:spcBef>
            <a:spcAft>
              <a:spcPct val="35000"/>
            </a:spcAft>
            <a:buNone/>
          </a:pPr>
          <a:r>
            <a:rPr lang="en-US" sz="1800" b="0" i="0" kern="1200" dirty="0"/>
            <a:t>The high is the highest price at which a stock traded during a period.</a:t>
          </a:r>
          <a:endParaRPr lang="en-IN" sz="1800" kern="1200" dirty="0"/>
        </a:p>
      </dsp:txBody>
      <dsp:txXfrm>
        <a:off x="2346358" y="114274"/>
        <a:ext cx="5412990" cy="791633"/>
      </dsp:txXfrm>
    </dsp:sp>
    <dsp:sp modelId="{3111A6CD-A38F-4CBE-9348-7BB57D1C1877}">
      <dsp:nvSpPr>
        <dsp:cNvPr id="0" name=""/>
        <dsp:cNvSpPr/>
      </dsp:nvSpPr>
      <dsp:spPr>
        <a:xfrm>
          <a:off x="758798" y="1490818"/>
          <a:ext cx="5343525" cy="485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US" sz="2000" u="sng" kern="1200" dirty="0">
              <a:solidFill>
                <a:schemeClr val="bg2">
                  <a:lumMod val="50000"/>
                </a:schemeClr>
              </a:solidFill>
              <a:latin typeface="Arial Black" panose="020B0A04020102020204" pitchFamily="34" charset="0"/>
            </a:rPr>
            <a:t>LOW</a:t>
          </a:r>
          <a:endParaRPr lang="en-IN" sz="2000" u="sng" kern="1200" dirty="0">
            <a:solidFill>
              <a:schemeClr val="bg2">
                <a:lumMod val="50000"/>
              </a:schemeClr>
            </a:solidFill>
            <a:latin typeface="Arial Black" panose="020B0A04020102020204" pitchFamily="34" charset="0"/>
          </a:endParaRPr>
        </a:p>
      </dsp:txBody>
      <dsp:txXfrm>
        <a:off x="758798" y="1490818"/>
        <a:ext cx="5343525" cy="485775"/>
      </dsp:txXfrm>
    </dsp:sp>
    <dsp:sp modelId="{B3A3B201-E361-4332-A3AA-FAA85E4579C0}">
      <dsp:nvSpPr>
        <dsp:cNvPr id="0" name=""/>
        <dsp:cNvSpPr/>
      </dsp:nvSpPr>
      <dsp:spPr>
        <a:xfrm>
          <a:off x="1610336" y="1240562"/>
          <a:ext cx="1250384" cy="989541"/>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307C3A-5CEC-4126-9DE4-B5D4095D92C8}">
      <dsp:nvSpPr>
        <dsp:cNvPr id="0" name=""/>
        <dsp:cNvSpPr/>
      </dsp:nvSpPr>
      <dsp:spPr>
        <a:xfrm>
          <a:off x="2352033" y="1240908"/>
          <a:ext cx="1250384" cy="989541"/>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03D632-38C6-4EF6-B2B3-BC3FF343AE01}">
      <dsp:nvSpPr>
        <dsp:cNvPr id="0" name=""/>
        <dsp:cNvSpPr/>
      </dsp:nvSpPr>
      <dsp:spPr>
        <a:xfrm>
          <a:off x="3045608" y="1240908"/>
          <a:ext cx="1250384" cy="989541"/>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7E8318-A1E1-4BE5-AE69-58F53C69878E}">
      <dsp:nvSpPr>
        <dsp:cNvPr id="0" name=""/>
        <dsp:cNvSpPr/>
      </dsp:nvSpPr>
      <dsp:spPr>
        <a:xfrm>
          <a:off x="3757946" y="1231231"/>
          <a:ext cx="1250384" cy="989541"/>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740C4E-A639-4EA0-B4E3-993B8D6B5CBE}">
      <dsp:nvSpPr>
        <dsp:cNvPr id="0" name=""/>
        <dsp:cNvSpPr/>
      </dsp:nvSpPr>
      <dsp:spPr>
        <a:xfrm>
          <a:off x="4441844" y="1231231"/>
          <a:ext cx="1250384" cy="989541"/>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29BF2A-E1B3-4200-82C3-0FCD33A4BEA0}">
      <dsp:nvSpPr>
        <dsp:cNvPr id="0" name=""/>
        <dsp:cNvSpPr/>
      </dsp:nvSpPr>
      <dsp:spPr>
        <a:xfrm>
          <a:off x="5144503" y="1240908"/>
          <a:ext cx="1250384" cy="989541"/>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49A0BD-7FB1-4DEB-89FD-3C4D48CEFBD2}">
      <dsp:nvSpPr>
        <dsp:cNvPr id="0" name=""/>
        <dsp:cNvSpPr/>
      </dsp:nvSpPr>
      <dsp:spPr>
        <a:xfrm>
          <a:off x="5828401" y="1269951"/>
          <a:ext cx="1250384" cy="989541"/>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DB711E-8988-4A37-89C0-0F8CC776E2FC}">
      <dsp:nvSpPr>
        <dsp:cNvPr id="0" name=""/>
        <dsp:cNvSpPr/>
      </dsp:nvSpPr>
      <dsp:spPr>
        <a:xfrm>
          <a:off x="1688084" y="1349542"/>
          <a:ext cx="5412990" cy="791633"/>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800100">
            <a:lnSpc>
              <a:spcPct val="90000"/>
            </a:lnSpc>
            <a:spcBef>
              <a:spcPct val="0"/>
            </a:spcBef>
            <a:spcAft>
              <a:spcPct val="35000"/>
            </a:spcAft>
            <a:buNone/>
          </a:pPr>
          <a:r>
            <a:rPr lang="en-US" sz="1800" b="0" i="0" kern="1200" dirty="0"/>
            <a:t>The low is the highest price at which a stock traded during a period.</a:t>
          </a:r>
          <a:endParaRPr lang="en-IN" sz="1800" kern="1200" dirty="0"/>
        </a:p>
      </dsp:txBody>
      <dsp:txXfrm>
        <a:off x="1688084" y="1349542"/>
        <a:ext cx="5412990" cy="791633"/>
      </dsp:txXfrm>
    </dsp:sp>
    <dsp:sp modelId="{E2166C40-CE61-4ACB-9C4A-E93D9D362B4E}">
      <dsp:nvSpPr>
        <dsp:cNvPr id="0" name=""/>
        <dsp:cNvSpPr/>
      </dsp:nvSpPr>
      <dsp:spPr>
        <a:xfrm>
          <a:off x="1184730" y="3058495"/>
          <a:ext cx="5343525" cy="485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US" sz="2000" kern="1200" dirty="0"/>
            <a:t>.</a:t>
          </a:r>
          <a:endParaRPr lang="en-IN" sz="2000" kern="1200" dirty="0"/>
        </a:p>
      </dsp:txBody>
      <dsp:txXfrm>
        <a:off x="1184730" y="3058495"/>
        <a:ext cx="5343525" cy="485775"/>
      </dsp:txXfrm>
    </dsp:sp>
    <dsp:sp modelId="{63CD3841-EBE3-4992-886D-5A252B105358}">
      <dsp:nvSpPr>
        <dsp:cNvPr id="0" name=""/>
        <dsp:cNvSpPr/>
      </dsp:nvSpPr>
      <dsp:spPr>
        <a:xfrm>
          <a:off x="1606705" y="2088695"/>
          <a:ext cx="712470" cy="126742"/>
        </a:xfrm>
        <a:prstGeom prst="parallelogram">
          <a:avLst>
            <a:gd name="adj" fmla="val 14084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34A9A1-B68F-4B89-BEB3-F886302A2639}">
      <dsp:nvSpPr>
        <dsp:cNvPr id="0" name=""/>
        <dsp:cNvSpPr/>
      </dsp:nvSpPr>
      <dsp:spPr>
        <a:xfrm>
          <a:off x="2319177" y="2130015"/>
          <a:ext cx="712470" cy="118745"/>
        </a:xfrm>
        <a:prstGeom prst="parallelogram">
          <a:avLst>
            <a:gd name="adj" fmla="val 14084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DA9284-C901-48BF-83AC-D831F5F87CC0}">
      <dsp:nvSpPr>
        <dsp:cNvPr id="0" name=""/>
        <dsp:cNvSpPr/>
      </dsp:nvSpPr>
      <dsp:spPr>
        <a:xfrm>
          <a:off x="3040513" y="2120684"/>
          <a:ext cx="712470" cy="118745"/>
        </a:xfrm>
        <a:prstGeom prst="parallelogram">
          <a:avLst>
            <a:gd name="adj" fmla="val 14084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DF5ADF-D406-4723-87A7-444E38EAFA6C}">
      <dsp:nvSpPr>
        <dsp:cNvPr id="0" name=""/>
        <dsp:cNvSpPr/>
      </dsp:nvSpPr>
      <dsp:spPr>
        <a:xfrm>
          <a:off x="3773390" y="2120684"/>
          <a:ext cx="712470" cy="118745"/>
        </a:xfrm>
        <a:prstGeom prst="parallelogram">
          <a:avLst>
            <a:gd name="adj" fmla="val 14084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8BF1AA-F538-49A3-A165-835473698FAA}">
      <dsp:nvSpPr>
        <dsp:cNvPr id="0" name=""/>
        <dsp:cNvSpPr/>
      </dsp:nvSpPr>
      <dsp:spPr>
        <a:xfrm>
          <a:off x="4406130" y="2130015"/>
          <a:ext cx="712470" cy="118745"/>
        </a:xfrm>
        <a:prstGeom prst="parallelogram">
          <a:avLst>
            <a:gd name="adj" fmla="val 14084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DECF8D-E50F-4224-BE83-0146ED0C7127}">
      <dsp:nvSpPr>
        <dsp:cNvPr id="0" name=""/>
        <dsp:cNvSpPr/>
      </dsp:nvSpPr>
      <dsp:spPr>
        <a:xfrm>
          <a:off x="5104175" y="2130015"/>
          <a:ext cx="712470" cy="118745"/>
        </a:xfrm>
        <a:prstGeom prst="parallelogram">
          <a:avLst>
            <a:gd name="adj" fmla="val 14084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8FEC9D-868E-4E12-889C-D9C6B553F0D0}">
      <dsp:nvSpPr>
        <dsp:cNvPr id="0" name=""/>
        <dsp:cNvSpPr/>
      </dsp:nvSpPr>
      <dsp:spPr>
        <a:xfrm>
          <a:off x="5240259" y="0"/>
          <a:ext cx="712470" cy="118745"/>
        </a:xfrm>
        <a:prstGeom prst="parallelogram">
          <a:avLst>
            <a:gd name="adj" fmla="val 14084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D3F492-C557-4322-AA01-AFFDBAA023F7}"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0B2754-E662-4837-91DE-D44911C2A7A4}"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8088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A1D3F492-C557-4322-AA01-AFFDBAA023F7}" type="datetimeFigureOut">
              <a:rPr lang="en-IN" smtClean="0"/>
              <a:t>22-04-2023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0B2754-E662-4837-91DE-D44911C2A7A4}" type="slidenum">
              <a:rPr lang="en-IN" smtClean="0"/>
              <a:t>‹#›</a:t>
            </a:fld>
            <a:endParaRPr lang="en-IN"/>
          </a:p>
        </p:txBody>
      </p:sp>
    </p:spTree>
    <p:extLst>
      <p:ext uri="{BB962C8B-B14F-4D97-AF65-F5344CB8AC3E}">
        <p14:creationId xmlns:p14="http://schemas.microsoft.com/office/powerpoint/2010/main" val="285087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D3F492-C557-4322-AA01-AFFDBAA023F7}"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0B2754-E662-4837-91DE-D44911C2A7A4}" type="slidenum">
              <a:rPr lang="en-IN" smtClean="0"/>
              <a:t>‹#›</a:t>
            </a:fld>
            <a:endParaRPr lang="en-IN"/>
          </a:p>
        </p:txBody>
      </p:sp>
    </p:spTree>
    <p:extLst>
      <p:ext uri="{BB962C8B-B14F-4D97-AF65-F5344CB8AC3E}">
        <p14:creationId xmlns:p14="http://schemas.microsoft.com/office/powerpoint/2010/main" val="3396452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D3F492-C557-4322-AA01-AFFDBAA023F7}"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0B2754-E662-4837-91DE-D44911C2A7A4}"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04479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D3F492-C557-4322-AA01-AFFDBAA023F7}"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0B2754-E662-4837-91DE-D44911C2A7A4}" type="slidenum">
              <a:rPr lang="en-IN" smtClean="0"/>
              <a:t>‹#›</a:t>
            </a:fld>
            <a:endParaRPr lang="en-IN"/>
          </a:p>
        </p:txBody>
      </p:sp>
    </p:spTree>
    <p:extLst>
      <p:ext uri="{BB962C8B-B14F-4D97-AF65-F5344CB8AC3E}">
        <p14:creationId xmlns:p14="http://schemas.microsoft.com/office/powerpoint/2010/main" val="690143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D3F492-C557-4322-AA01-AFFDBAA023F7}"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0B2754-E662-4837-91DE-D44911C2A7A4}"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317570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D3F492-C557-4322-AA01-AFFDBAA023F7}"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0B2754-E662-4837-91DE-D44911C2A7A4}" type="slidenum">
              <a:rPr lang="en-IN" smtClean="0"/>
              <a:t>‹#›</a:t>
            </a:fld>
            <a:endParaRPr lang="en-IN"/>
          </a:p>
        </p:txBody>
      </p:sp>
    </p:spTree>
    <p:extLst>
      <p:ext uri="{BB962C8B-B14F-4D97-AF65-F5344CB8AC3E}">
        <p14:creationId xmlns:p14="http://schemas.microsoft.com/office/powerpoint/2010/main" val="2709389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D3F492-C557-4322-AA01-AFFDBAA023F7}"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0B2754-E662-4837-91DE-D44911C2A7A4}" type="slidenum">
              <a:rPr lang="en-IN" smtClean="0"/>
              <a:t>‹#›</a:t>
            </a:fld>
            <a:endParaRPr lang="en-IN"/>
          </a:p>
        </p:txBody>
      </p:sp>
    </p:spTree>
    <p:extLst>
      <p:ext uri="{BB962C8B-B14F-4D97-AF65-F5344CB8AC3E}">
        <p14:creationId xmlns:p14="http://schemas.microsoft.com/office/powerpoint/2010/main" val="297060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D3F492-C557-4322-AA01-AFFDBAA023F7}"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0B2754-E662-4837-91DE-D44911C2A7A4}" type="slidenum">
              <a:rPr lang="en-IN" smtClean="0"/>
              <a:t>‹#›</a:t>
            </a:fld>
            <a:endParaRPr lang="en-IN"/>
          </a:p>
        </p:txBody>
      </p:sp>
    </p:spTree>
    <p:extLst>
      <p:ext uri="{BB962C8B-B14F-4D97-AF65-F5344CB8AC3E}">
        <p14:creationId xmlns:p14="http://schemas.microsoft.com/office/powerpoint/2010/main" val="674703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D3F492-C557-4322-AA01-AFFDBAA023F7}"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0B2754-E662-4837-91DE-D44911C2A7A4}" type="slidenum">
              <a:rPr lang="en-IN" smtClean="0"/>
              <a:t>‹#›</a:t>
            </a:fld>
            <a:endParaRPr lang="en-IN"/>
          </a:p>
        </p:txBody>
      </p:sp>
    </p:spTree>
    <p:extLst>
      <p:ext uri="{BB962C8B-B14F-4D97-AF65-F5344CB8AC3E}">
        <p14:creationId xmlns:p14="http://schemas.microsoft.com/office/powerpoint/2010/main" val="144697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D3F492-C557-4322-AA01-AFFDBAA023F7}"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0B2754-E662-4837-91DE-D44911C2A7A4}" type="slidenum">
              <a:rPr lang="en-IN" smtClean="0"/>
              <a:t>‹#›</a:t>
            </a:fld>
            <a:endParaRPr lang="en-IN"/>
          </a:p>
        </p:txBody>
      </p:sp>
    </p:spTree>
    <p:extLst>
      <p:ext uri="{BB962C8B-B14F-4D97-AF65-F5344CB8AC3E}">
        <p14:creationId xmlns:p14="http://schemas.microsoft.com/office/powerpoint/2010/main" val="3483974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D3F492-C557-4322-AA01-AFFDBAA023F7}" type="datetimeFigureOut">
              <a:rPr lang="en-IN" smtClean="0"/>
              <a:t>22-04-2023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0B2754-E662-4837-91DE-D44911C2A7A4}" type="slidenum">
              <a:rPr lang="en-IN" smtClean="0"/>
              <a:t>‹#›</a:t>
            </a:fld>
            <a:endParaRPr lang="en-IN"/>
          </a:p>
        </p:txBody>
      </p:sp>
    </p:spTree>
    <p:extLst>
      <p:ext uri="{BB962C8B-B14F-4D97-AF65-F5344CB8AC3E}">
        <p14:creationId xmlns:p14="http://schemas.microsoft.com/office/powerpoint/2010/main" val="96585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D3F492-C557-4322-AA01-AFFDBAA023F7}" type="datetimeFigureOut">
              <a:rPr lang="en-IN" smtClean="0"/>
              <a:t>22-04-2023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0B2754-E662-4837-91DE-D44911C2A7A4}" type="slidenum">
              <a:rPr lang="en-IN" smtClean="0"/>
              <a:t>‹#›</a:t>
            </a:fld>
            <a:endParaRPr lang="en-IN"/>
          </a:p>
        </p:txBody>
      </p:sp>
    </p:spTree>
    <p:extLst>
      <p:ext uri="{BB962C8B-B14F-4D97-AF65-F5344CB8AC3E}">
        <p14:creationId xmlns:p14="http://schemas.microsoft.com/office/powerpoint/2010/main" val="2568426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D3F492-C557-4322-AA01-AFFDBAA023F7}" type="datetimeFigureOut">
              <a:rPr lang="en-IN" smtClean="0"/>
              <a:t>22-04-2023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0B2754-E662-4837-91DE-D44911C2A7A4}" type="slidenum">
              <a:rPr lang="en-IN" smtClean="0"/>
              <a:t>‹#›</a:t>
            </a:fld>
            <a:endParaRPr lang="en-IN"/>
          </a:p>
        </p:txBody>
      </p:sp>
    </p:spTree>
    <p:extLst>
      <p:ext uri="{BB962C8B-B14F-4D97-AF65-F5344CB8AC3E}">
        <p14:creationId xmlns:p14="http://schemas.microsoft.com/office/powerpoint/2010/main" val="935911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D3F492-C557-4322-AA01-AFFDBAA023F7}" type="datetimeFigureOut">
              <a:rPr lang="en-IN" smtClean="0"/>
              <a:t>22-04-2023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0B2754-E662-4837-91DE-D44911C2A7A4}" type="slidenum">
              <a:rPr lang="en-IN" smtClean="0"/>
              <a:t>‹#›</a:t>
            </a:fld>
            <a:endParaRPr lang="en-IN"/>
          </a:p>
        </p:txBody>
      </p:sp>
    </p:spTree>
    <p:extLst>
      <p:ext uri="{BB962C8B-B14F-4D97-AF65-F5344CB8AC3E}">
        <p14:creationId xmlns:p14="http://schemas.microsoft.com/office/powerpoint/2010/main" val="387832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D3F492-C557-4322-AA01-AFFDBAA023F7}" type="datetimeFigureOut">
              <a:rPr lang="en-IN" smtClean="0"/>
              <a:t>22-04-2023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0B2754-E662-4837-91DE-D44911C2A7A4}" type="slidenum">
              <a:rPr lang="en-IN" smtClean="0"/>
              <a:t>‹#›</a:t>
            </a:fld>
            <a:endParaRPr lang="en-IN"/>
          </a:p>
        </p:txBody>
      </p:sp>
    </p:spTree>
    <p:extLst>
      <p:ext uri="{BB962C8B-B14F-4D97-AF65-F5344CB8AC3E}">
        <p14:creationId xmlns:p14="http://schemas.microsoft.com/office/powerpoint/2010/main" val="2273972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D3F492-C557-4322-AA01-AFFDBAA023F7}" type="datetimeFigureOut">
              <a:rPr lang="en-IN" smtClean="0"/>
              <a:t>22-04-2023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0B2754-E662-4837-91DE-D44911C2A7A4}" type="slidenum">
              <a:rPr lang="en-IN" smtClean="0"/>
              <a:t>‹#›</a:t>
            </a:fld>
            <a:endParaRPr lang="en-IN"/>
          </a:p>
        </p:txBody>
      </p:sp>
    </p:spTree>
    <p:extLst>
      <p:ext uri="{BB962C8B-B14F-4D97-AF65-F5344CB8AC3E}">
        <p14:creationId xmlns:p14="http://schemas.microsoft.com/office/powerpoint/2010/main" val="3743615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1D3F492-C557-4322-AA01-AFFDBAA023F7}" type="datetimeFigureOut">
              <a:rPr lang="en-IN" smtClean="0"/>
              <a:t>22-04-2023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90B2754-E662-4837-91DE-D44911C2A7A4}" type="slidenum">
              <a:rPr lang="en-IN" smtClean="0"/>
              <a:t>‹#›</a:t>
            </a:fld>
            <a:endParaRPr lang="en-IN"/>
          </a:p>
        </p:txBody>
      </p:sp>
    </p:spTree>
    <p:extLst>
      <p:ext uri="{BB962C8B-B14F-4D97-AF65-F5344CB8AC3E}">
        <p14:creationId xmlns:p14="http://schemas.microsoft.com/office/powerpoint/2010/main" val="165585991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6.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7/06/relationships/model3d" Target="../media/model3d1.glb"/><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CB5DF-F8E9-3F35-44ED-D8259B1404F0}"/>
              </a:ext>
            </a:extLst>
          </p:cNvPr>
          <p:cNvSpPr>
            <a:spLocks noGrp="1"/>
          </p:cNvSpPr>
          <p:nvPr>
            <p:ph type="ctrTitle"/>
          </p:nvPr>
        </p:nvSpPr>
        <p:spPr>
          <a:xfrm>
            <a:off x="632931" y="139969"/>
            <a:ext cx="11067663" cy="2034075"/>
          </a:xfrm>
        </p:spPr>
        <p:txBody>
          <a:bodyPr>
            <a:normAutofit/>
          </a:bodyPr>
          <a:lstStyle/>
          <a:p>
            <a:pPr algn="ctr"/>
            <a:r>
              <a:rPr lang="en-US" sz="6000" spc="300" dirty="0">
                <a:solidFill>
                  <a:schemeClr val="bg2">
                    <a:lumMod val="50000"/>
                  </a:schemeClr>
                </a:solidFill>
                <a:latin typeface="Arial Black" panose="020B0A04020102020204" pitchFamily="34" charset="0"/>
              </a:rPr>
              <a:t>REGRESSION</a:t>
            </a:r>
            <a:br>
              <a:rPr lang="en-US" dirty="0">
                <a:solidFill>
                  <a:schemeClr val="bg2">
                    <a:lumMod val="50000"/>
                  </a:schemeClr>
                </a:solidFill>
              </a:rPr>
            </a:br>
            <a:r>
              <a:rPr lang="en-US" dirty="0">
                <a:solidFill>
                  <a:schemeClr val="bg2">
                    <a:lumMod val="50000"/>
                  </a:schemeClr>
                </a:solidFill>
                <a:latin typeface="Arial Black" panose="020B0A04020102020204" pitchFamily="34" charset="0"/>
              </a:rPr>
              <a:t>CAPSTONE PROJECT - II</a:t>
            </a:r>
            <a:endParaRPr lang="en-IN" dirty="0">
              <a:solidFill>
                <a:schemeClr val="bg2">
                  <a:lumMod val="50000"/>
                </a:schemeClr>
              </a:solidFill>
              <a:latin typeface="Arial Black" panose="020B0A04020102020204" pitchFamily="34" charset="0"/>
            </a:endParaRPr>
          </a:p>
        </p:txBody>
      </p:sp>
      <p:sp>
        <p:nvSpPr>
          <p:cNvPr id="3" name="Subtitle 2">
            <a:extLst>
              <a:ext uri="{FF2B5EF4-FFF2-40B4-BE49-F238E27FC236}">
                <a16:creationId xmlns:a16="http://schemas.microsoft.com/office/drawing/2014/main" id="{16FD8294-4715-C812-D1B0-6D82104DE8A2}"/>
              </a:ext>
            </a:extLst>
          </p:cNvPr>
          <p:cNvSpPr>
            <a:spLocks noGrp="1"/>
          </p:cNvSpPr>
          <p:nvPr>
            <p:ph type="subTitle" idx="1"/>
          </p:nvPr>
        </p:nvSpPr>
        <p:spPr>
          <a:xfrm>
            <a:off x="632938" y="5383779"/>
            <a:ext cx="11207621" cy="1250303"/>
          </a:xfrm>
        </p:spPr>
        <p:txBody>
          <a:bodyPr>
            <a:normAutofit/>
          </a:bodyPr>
          <a:lstStyle/>
          <a:p>
            <a:pPr algn="ctr"/>
            <a:r>
              <a:rPr lang="en-US" sz="3600" b="1" dirty="0">
                <a:solidFill>
                  <a:schemeClr val="bg2">
                    <a:lumMod val="20000"/>
                    <a:lumOff val="80000"/>
                  </a:schemeClr>
                </a:solidFill>
                <a:latin typeface="Bookman Old Style" panose="02050604050505020204" pitchFamily="18" charset="0"/>
              </a:rPr>
              <a:t>YES BANK STOCK CLOSING PRICE PREDICTION</a:t>
            </a:r>
            <a:endParaRPr lang="en-IN" sz="3600" b="1" dirty="0">
              <a:solidFill>
                <a:schemeClr val="bg2">
                  <a:lumMod val="20000"/>
                  <a:lumOff val="80000"/>
                </a:schemeClr>
              </a:solidFill>
              <a:latin typeface="Bookman Old Style" panose="02050604050505020204" pitchFamily="18" charset="0"/>
            </a:endParaRPr>
          </a:p>
        </p:txBody>
      </p:sp>
      <p:pic>
        <p:nvPicPr>
          <p:cNvPr id="5" name="Picture 4">
            <a:extLst>
              <a:ext uri="{FF2B5EF4-FFF2-40B4-BE49-F238E27FC236}">
                <a16:creationId xmlns:a16="http://schemas.microsoft.com/office/drawing/2014/main" id="{9500C86E-CB3F-BA7F-4CF4-0B597CF78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938" y="1915017"/>
            <a:ext cx="11207621" cy="3580715"/>
          </a:xfrm>
          <a:prstGeom prst="rect">
            <a:avLst/>
          </a:prstGeom>
        </p:spPr>
      </p:pic>
      <p:pic>
        <p:nvPicPr>
          <p:cNvPr id="4" name="Picture 3">
            <a:extLst>
              <a:ext uri="{FF2B5EF4-FFF2-40B4-BE49-F238E27FC236}">
                <a16:creationId xmlns:a16="http://schemas.microsoft.com/office/drawing/2014/main" id="{BDACC99E-37D4-A11E-988E-23E68E8057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1967" y="66770"/>
            <a:ext cx="547396" cy="493067"/>
          </a:xfrm>
          <a:prstGeom prst="rect">
            <a:avLst/>
          </a:prstGeom>
        </p:spPr>
      </p:pic>
    </p:spTree>
    <p:extLst>
      <p:ext uri="{BB962C8B-B14F-4D97-AF65-F5344CB8AC3E}">
        <p14:creationId xmlns:p14="http://schemas.microsoft.com/office/powerpoint/2010/main" val="2653099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8BF7E-492D-EA63-6CD7-08F69F45E07D}"/>
              </a:ext>
            </a:extLst>
          </p:cNvPr>
          <p:cNvSpPr>
            <a:spLocks noGrp="1"/>
          </p:cNvSpPr>
          <p:nvPr>
            <p:ph type="title"/>
          </p:nvPr>
        </p:nvSpPr>
        <p:spPr>
          <a:xfrm>
            <a:off x="1603310" y="0"/>
            <a:ext cx="8534400" cy="1259633"/>
          </a:xfrm>
        </p:spPr>
        <p:txBody>
          <a:bodyPr/>
          <a:lstStyle/>
          <a:p>
            <a:pPr algn="ctr"/>
            <a:r>
              <a:rPr lang="en-US" b="1" dirty="0">
                <a:solidFill>
                  <a:schemeClr val="bg2">
                    <a:lumMod val="50000"/>
                  </a:schemeClr>
                </a:solidFill>
                <a:latin typeface="Arial Black" panose="020B0A04020102020204" pitchFamily="34" charset="0"/>
              </a:rPr>
              <a:t>TRANSFORMATIONS</a:t>
            </a:r>
            <a:endParaRPr lang="en-IN" b="1" dirty="0">
              <a:solidFill>
                <a:schemeClr val="bg2">
                  <a:lumMod val="50000"/>
                </a:schemeClr>
              </a:solidFill>
              <a:latin typeface="Arial Black" panose="020B0A04020102020204" pitchFamily="34" charset="0"/>
            </a:endParaRPr>
          </a:p>
        </p:txBody>
      </p:sp>
      <p:sp>
        <p:nvSpPr>
          <p:cNvPr id="3" name="Text Placeholder 2">
            <a:extLst>
              <a:ext uri="{FF2B5EF4-FFF2-40B4-BE49-F238E27FC236}">
                <a16:creationId xmlns:a16="http://schemas.microsoft.com/office/drawing/2014/main" id="{359F4E01-1FCC-7210-0BDF-5958D9FC9428}"/>
              </a:ext>
            </a:extLst>
          </p:cNvPr>
          <p:cNvSpPr>
            <a:spLocks noGrp="1"/>
          </p:cNvSpPr>
          <p:nvPr>
            <p:ph type="body" idx="1"/>
          </p:nvPr>
        </p:nvSpPr>
        <p:spPr>
          <a:xfrm>
            <a:off x="488269" y="998377"/>
            <a:ext cx="4793720" cy="1875452"/>
          </a:xfrm>
        </p:spPr>
        <p:txBody>
          <a:bodyPr/>
          <a:lstStyle/>
          <a:p>
            <a:endParaRPr lang="en-US" sz="2000" dirty="0"/>
          </a:p>
          <a:p>
            <a:endParaRPr lang="en-US" sz="2000" dirty="0"/>
          </a:p>
          <a:p>
            <a:endParaRPr lang="en-US" sz="2000" dirty="0"/>
          </a:p>
          <a:p>
            <a:pPr marL="342900" indent="-342900">
              <a:buFont typeface="Wingdings" panose="05000000000000000000" pitchFamily="2" charset="2"/>
              <a:buChar char="v"/>
            </a:pPr>
            <a:r>
              <a:rPr lang="en-US" sz="2000" dirty="0">
                <a:latin typeface="Bookman Old Style" panose="02050604050505020204" pitchFamily="18" charset="0"/>
              </a:rPr>
              <a:t>We know that in the regression analysis the response variable should be normally distributed to get better prediction results. </a:t>
            </a:r>
          </a:p>
          <a:p>
            <a:endParaRPr lang="en-IN" dirty="0"/>
          </a:p>
        </p:txBody>
      </p:sp>
      <p:sp>
        <p:nvSpPr>
          <p:cNvPr id="4" name="Content Placeholder 3">
            <a:extLst>
              <a:ext uri="{FF2B5EF4-FFF2-40B4-BE49-F238E27FC236}">
                <a16:creationId xmlns:a16="http://schemas.microsoft.com/office/drawing/2014/main" id="{A6B0BDA6-1E11-698D-D470-F0D8AD28A3FF}"/>
              </a:ext>
            </a:extLst>
          </p:cNvPr>
          <p:cNvSpPr>
            <a:spLocks noGrp="1"/>
          </p:cNvSpPr>
          <p:nvPr>
            <p:ph sz="half" idx="2"/>
          </p:nvPr>
        </p:nvSpPr>
        <p:spPr>
          <a:xfrm>
            <a:off x="488268" y="2317967"/>
            <a:ext cx="4937655" cy="4250440"/>
          </a:xfrm>
        </p:spPr>
        <p:txBody>
          <a:bodyPr>
            <a:normAutofit/>
          </a:bodyPr>
          <a:lstStyle/>
          <a:p>
            <a:pPr>
              <a:buFont typeface="Wingdings" panose="05000000000000000000" pitchFamily="2" charset="2"/>
              <a:buChar char="v"/>
            </a:pPr>
            <a:r>
              <a:rPr lang="en-US" dirty="0">
                <a:solidFill>
                  <a:schemeClr val="tx1">
                    <a:lumMod val="95000"/>
                  </a:schemeClr>
                </a:solidFill>
                <a:latin typeface="Bookman Old Style" panose="02050604050505020204" pitchFamily="18" charset="0"/>
              </a:rPr>
              <a:t>Most of the data scientists claim they are getting more accurate results when they transform the independent variables too. </a:t>
            </a:r>
          </a:p>
          <a:p>
            <a:pPr>
              <a:buFont typeface="Wingdings" panose="05000000000000000000" pitchFamily="2" charset="2"/>
              <a:buChar char="v"/>
            </a:pPr>
            <a:r>
              <a:rPr lang="en-US" dirty="0">
                <a:solidFill>
                  <a:schemeClr val="tx1">
                    <a:lumMod val="95000"/>
                  </a:schemeClr>
                </a:solidFill>
                <a:latin typeface="Bookman Old Style" panose="02050604050505020204" pitchFamily="18" charset="0"/>
              </a:rPr>
              <a:t> It means skew correction for the independent variables.</a:t>
            </a:r>
          </a:p>
          <a:p>
            <a:pPr>
              <a:buFont typeface="Wingdings" panose="05000000000000000000" pitchFamily="2" charset="2"/>
              <a:buChar char="v"/>
            </a:pPr>
            <a:r>
              <a:rPr lang="en-US" dirty="0">
                <a:solidFill>
                  <a:schemeClr val="tx1">
                    <a:lumMod val="95000"/>
                  </a:schemeClr>
                </a:solidFill>
                <a:latin typeface="Bookman Old Style" panose="02050604050505020204" pitchFamily="18" charset="0"/>
              </a:rPr>
              <a:t> Lower the skewness better the result.</a:t>
            </a:r>
            <a:endParaRPr lang="en-IN" dirty="0">
              <a:solidFill>
                <a:schemeClr val="tx1">
                  <a:lumMod val="95000"/>
                </a:schemeClr>
              </a:solidFill>
              <a:latin typeface="Bookman Old Style" panose="02050604050505020204" pitchFamily="18" charset="0"/>
            </a:endParaRPr>
          </a:p>
        </p:txBody>
      </p:sp>
      <p:sp>
        <p:nvSpPr>
          <p:cNvPr id="5" name="Text Placeholder 4">
            <a:extLst>
              <a:ext uri="{FF2B5EF4-FFF2-40B4-BE49-F238E27FC236}">
                <a16:creationId xmlns:a16="http://schemas.microsoft.com/office/drawing/2014/main" id="{CE0D41B0-92F5-D7FF-8B23-C814BB8669F1}"/>
              </a:ext>
            </a:extLst>
          </p:cNvPr>
          <p:cNvSpPr>
            <a:spLocks noGrp="1"/>
          </p:cNvSpPr>
          <p:nvPr>
            <p:ph type="body" sz="quarter" idx="3"/>
          </p:nvPr>
        </p:nvSpPr>
        <p:spPr>
          <a:xfrm>
            <a:off x="5505061" y="998378"/>
            <a:ext cx="6326155" cy="821092"/>
          </a:xfrm>
        </p:spPr>
        <p:txBody>
          <a:bodyPr/>
          <a:lstStyle/>
          <a:p>
            <a:pPr marL="342900" indent="-342900">
              <a:buFont typeface="Wingdings" panose="05000000000000000000" pitchFamily="2" charset="2"/>
              <a:buChar char="v"/>
            </a:pPr>
            <a:r>
              <a:rPr lang="en-US" sz="2400" dirty="0">
                <a:solidFill>
                  <a:schemeClr val="bg2">
                    <a:lumMod val="75000"/>
                  </a:schemeClr>
                </a:solidFill>
                <a:latin typeface="Bookman Old Style" panose="02050604050505020204" pitchFamily="18" charset="0"/>
              </a:rPr>
              <a:t>Below are some types of ways to deal above type of problem. </a:t>
            </a:r>
            <a:endParaRPr lang="en-IN" sz="2400" dirty="0">
              <a:solidFill>
                <a:schemeClr val="bg2">
                  <a:lumMod val="75000"/>
                </a:schemeClr>
              </a:solidFill>
              <a:latin typeface="Bookman Old Style" panose="02050604050505020204" pitchFamily="18" charset="0"/>
            </a:endParaRPr>
          </a:p>
        </p:txBody>
      </p:sp>
      <p:sp>
        <p:nvSpPr>
          <p:cNvPr id="6" name="Content Placeholder 5">
            <a:extLst>
              <a:ext uri="{FF2B5EF4-FFF2-40B4-BE49-F238E27FC236}">
                <a16:creationId xmlns:a16="http://schemas.microsoft.com/office/drawing/2014/main" id="{1DEB2DDB-A0D4-F616-F976-4EFC6A86A7DB}"/>
              </a:ext>
            </a:extLst>
          </p:cNvPr>
          <p:cNvSpPr>
            <a:spLocks noGrp="1"/>
          </p:cNvSpPr>
          <p:nvPr>
            <p:ph sz="quarter" idx="4"/>
          </p:nvPr>
        </p:nvSpPr>
        <p:spPr>
          <a:xfrm>
            <a:off x="5505062" y="1819470"/>
            <a:ext cx="6326154" cy="4748936"/>
          </a:xfrm>
        </p:spPr>
        <p:txBody>
          <a:bodyPr>
            <a:noAutofit/>
          </a:bodyPr>
          <a:lstStyle/>
          <a:p>
            <a:pPr marL="514350" indent="-514350">
              <a:buFont typeface="+mj-lt"/>
              <a:buAutoNum type="romanUcPeriod"/>
            </a:pPr>
            <a:r>
              <a:rPr lang="en-IN" sz="1800" u="sng" dirty="0">
                <a:latin typeface="Bookman Old Style" panose="02050604050505020204" pitchFamily="18" charset="0"/>
              </a:rPr>
              <a:t>square-root for moderate skew</a:t>
            </a:r>
            <a:r>
              <a:rPr lang="en-IN" sz="1800" dirty="0">
                <a:solidFill>
                  <a:schemeClr val="tx1"/>
                </a:solidFill>
                <a:latin typeface="Bookman Old Style" panose="02050604050505020204" pitchFamily="18" charset="0"/>
              </a:rPr>
              <a:t>: sqrt(x) for positively skewed data, sqrt(max(x+1) - x) for negatively skewed data.</a:t>
            </a:r>
          </a:p>
          <a:p>
            <a:pPr marL="514350" indent="-514350">
              <a:buAutoNum type="romanUcPeriod"/>
            </a:pPr>
            <a:r>
              <a:rPr lang="en-IN" sz="1800" u="sng" dirty="0">
                <a:latin typeface="Bookman Old Style" panose="02050604050505020204" pitchFamily="18" charset="0"/>
              </a:rPr>
              <a:t>log for greater skew</a:t>
            </a:r>
            <a:r>
              <a:rPr lang="en-IN" sz="1800" dirty="0">
                <a:solidFill>
                  <a:schemeClr val="tx1"/>
                </a:solidFill>
                <a:latin typeface="Bookman Old Style" panose="02050604050505020204" pitchFamily="18" charset="0"/>
              </a:rPr>
              <a:t>: log10(x) for positively skewed data, log10(max(x+1) - x) for negatively skewed data</a:t>
            </a:r>
          </a:p>
          <a:p>
            <a:pPr marL="514350" indent="-514350">
              <a:buAutoNum type="romanUcPeriod"/>
            </a:pPr>
            <a:r>
              <a:rPr lang="en-IN" sz="1800" u="sng" dirty="0">
                <a:latin typeface="Bookman Old Style" panose="02050604050505020204" pitchFamily="18" charset="0"/>
              </a:rPr>
              <a:t>inverse for severe skew</a:t>
            </a:r>
            <a:r>
              <a:rPr lang="en-IN" sz="1800" dirty="0">
                <a:solidFill>
                  <a:schemeClr val="tx1"/>
                </a:solidFill>
                <a:latin typeface="Bookman Old Style" panose="02050604050505020204" pitchFamily="18" charset="0"/>
              </a:rPr>
              <a:t>: 1/x for positively skewed data 1/(max(x+1) - x) for negatively skewed data </a:t>
            </a:r>
          </a:p>
          <a:p>
            <a:pPr marL="514350" indent="-514350">
              <a:buAutoNum type="romanUcPeriod"/>
            </a:pPr>
            <a:r>
              <a:rPr lang="en-IN" sz="1800" u="sng" dirty="0">
                <a:latin typeface="Bookman Old Style" panose="02050604050505020204" pitchFamily="18" charset="0"/>
              </a:rPr>
              <a:t>Linearity and heteroscedasticity</a:t>
            </a:r>
            <a:r>
              <a:rPr lang="en-IN" sz="1800" dirty="0">
                <a:solidFill>
                  <a:schemeClr val="tx1"/>
                </a:solidFill>
                <a:latin typeface="Bookman Old Style" panose="02050604050505020204" pitchFamily="18" charset="0"/>
              </a:rPr>
              <a:t>: First try log transformation in a situation where the dependent variable starts to increase more rapidly with increasing independent variable values If your data does the opposite – dependent variable values decrease more rapidly with increasing independent variable values – you can first consider a square transformation. </a:t>
            </a:r>
          </a:p>
        </p:txBody>
      </p:sp>
      <p:pic>
        <p:nvPicPr>
          <p:cNvPr id="10" name="Picture 9">
            <a:extLst>
              <a:ext uri="{FF2B5EF4-FFF2-40B4-BE49-F238E27FC236}">
                <a16:creationId xmlns:a16="http://schemas.microsoft.com/office/drawing/2014/main" id="{9B64917D-03C0-038A-B4A0-B6ECFBB35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1967" y="66770"/>
            <a:ext cx="547396" cy="493067"/>
          </a:xfrm>
          <a:prstGeom prst="rect">
            <a:avLst/>
          </a:prstGeom>
        </p:spPr>
      </p:pic>
    </p:spTree>
    <p:extLst>
      <p:ext uri="{BB962C8B-B14F-4D97-AF65-F5344CB8AC3E}">
        <p14:creationId xmlns:p14="http://schemas.microsoft.com/office/powerpoint/2010/main" val="4036760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2EC25-B54E-868D-356C-A74253BC90A5}"/>
              </a:ext>
            </a:extLst>
          </p:cNvPr>
          <p:cNvSpPr>
            <a:spLocks noGrp="1"/>
          </p:cNvSpPr>
          <p:nvPr>
            <p:ph type="title"/>
          </p:nvPr>
        </p:nvSpPr>
        <p:spPr>
          <a:xfrm>
            <a:off x="1418253" y="177282"/>
            <a:ext cx="9622938" cy="1026367"/>
          </a:xfrm>
        </p:spPr>
        <p:txBody>
          <a:bodyPr>
            <a:normAutofit/>
          </a:bodyPr>
          <a:lstStyle/>
          <a:p>
            <a:pPr algn="ctr"/>
            <a:r>
              <a:rPr lang="en-US" b="1" dirty="0">
                <a:solidFill>
                  <a:schemeClr val="bg2">
                    <a:lumMod val="50000"/>
                  </a:schemeClr>
                </a:solidFill>
                <a:latin typeface="Arial Black" panose="020B0A04020102020204" pitchFamily="34" charset="0"/>
              </a:rPr>
              <a:t>DENSITY Distribution of dependent variable</a:t>
            </a:r>
            <a:br>
              <a:rPr lang="en-US" b="1" dirty="0">
                <a:solidFill>
                  <a:schemeClr val="bg2">
                    <a:lumMod val="50000"/>
                  </a:schemeClr>
                </a:solidFill>
                <a:latin typeface="Arial Black" panose="020B0A04020102020204" pitchFamily="34" charset="0"/>
              </a:rPr>
            </a:br>
            <a:r>
              <a:rPr lang="en-US" b="1" dirty="0">
                <a:solidFill>
                  <a:schemeClr val="bg2">
                    <a:lumMod val="50000"/>
                  </a:schemeClr>
                </a:solidFill>
                <a:latin typeface="Arial Black" panose="020B0A04020102020204" pitchFamily="34" charset="0"/>
              </a:rPr>
              <a:t>(Close Price of stock After Transformation).</a:t>
            </a:r>
            <a:endParaRPr lang="en-IN" b="1" dirty="0">
              <a:solidFill>
                <a:schemeClr val="bg2">
                  <a:lumMod val="50000"/>
                </a:schemeClr>
              </a:solidFill>
              <a:latin typeface="Arial Black" panose="020B0A04020102020204" pitchFamily="34" charset="0"/>
            </a:endParaRPr>
          </a:p>
        </p:txBody>
      </p:sp>
      <p:pic>
        <p:nvPicPr>
          <p:cNvPr id="6" name="Content Placeholder 5">
            <a:extLst>
              <a:ext uri="{FF2B5EF4-FFF2-40B4-BE49-F238E27FC236}">
                <a16:creationId xmlns:a16="http://schemas.microsoft.com/office/drawing/2014/main" id="{4E3C669F-0A41-1939-836F-BA4D178402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7159" y="1698172"/>
            <a:ext cx="6030654" cy="40934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49875196-A46B-10FD-348E-5AA185170D76}"/>
              </a:ext>
            </a:extLst>
          </p:cNvPr>
          <p:cNvSpPr>
            <a:spLocks noGrp="1"/>
          </p:cNvSpPr>
          <p:nvPr>
            <p:ph type="body" sz="half" idx="2"/>
          </p:nvPr>
        </p:nvSpPr>
        <p:spPr/>
        <p:txBody>
          <a:bodyPr>
            <a:normAutofit/>
          </a:bodyPr>
          <a:lstStyle/>
          <a:p>
            <a:pPr marL="285750" indent="-285750">
              <a:buFont typeface="Wingdings" panose="05000000000000000000" pitchFamily="2" charset="2"/>
              <a:buChar char="v"/>
            </a:pPr>
            <a:r>
              <a:rPr lang="en-US" sz="2000" dirty="0">
                <a:solidFill>
                  <a:schemeClr val="tx1"/>
                </a:solidFill>
                <a:latin typeface="Bookman Old Style" panose="02050604050505020204" pitchFamily="18" charset="0"/>
              </a:rPr>
              <a:t>As we can see after using log transformation the density distribution looks normal.</a:t>
            </a:r>
            <a:endParaRPr lang="en-IN" sz="2000" dirty="0">
              <a:solidFill>
                <a:schemeClr val="tx1"/>
              </a:solidFill>
              <a:latin typeface="Bookman Old Style" panose="02050604050505020204" pitchFamily="18" charset="0"/>
            </a:endParaRPr>
          </a:p>
        </p:txBody>
      </p:sp>
      <p:pic>
        <p:nvPicPr>
          <p:cNvPr id="5" name="Picture 4">
            <a:extLst>
              <a:ext uri="{FF2B5EF4-FFF2-40B4-BE49-F238E27FC236}">
                <a16:creationId xmlns:a16="http://schemas.microsoft.com/office/drawing/2014/main" id="{768B7CD3-6A0A-E1EB-3217-CD0B06D0A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1967" y="66770"/>
            <a:ext cx="547396" cy="493067"/>
          </a:xfrm>
          <a:prstGeom prst="rect">
            <a:avLst/>
          </a:prstGeom>
        </p:spPr>
      </p:pic>
    </p:spTree>
    <p:extLst>
      <p:ext uri="{BB962C8B-B14F-4D97-AF65-F5344CB8AC3E}">
        <p14:creationId xmlns:p14="http://schemas.microsoft.com/office/powerpoint/2010/main" val="512937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0FC2C-62BE-E3E3-62A1-469CED0A7472}"/>
              </a:ext>
            </a:extLst>
          </p:cNvPr>
          <p:cNvSpPr>
            <a:spLocks noGrp="1"/>
          </p:cNvSpPr>
          <p:nvPr>
            <p:ph type="title"/>
          </p:nvPr>
        </p:nvSpPr>
        <p:spPr>
          <a:xfrm>
            <a:off x="382554" y="0"/>
            <a:ext cx="11411339" cy="1507067"/>
          </a:xfrm>
        </p:spPr>
        <p:txBody>
          <a:bodyPr>
            <a:normAutofit/>
          </a:bodyPr>
          <a:lstStyle/>
          <a:p>
            <a:pPr algn="ctr"/>
            <a:r>
              <a:rPr lang="en-US" sz="2800" dirty="0">
                <a:solidFill>
                  <a:schemeClr val="bg2">
                    <a:lumMod val="50000"/>
                  </a:schemeClr>
                </a:solidFill>
                <a:latin typeface="Arial Black" panose="020B0A04020102020204" pitchFamily="34" charset="0"/>
              </a:rPr>
              <a:t>DENSITY DISTRIBUTION OF INDEPENDENT VARIABLES</a:t>
            </a:r>
            <a:br>
              <a:rPr lang="en-US" sz="2800" dirty="0">
                <a:solidFill>
                  <a:schemeClr val="bg2">
                    <a:lumMod val="50000"/>
                  </a:schemeClr>
                </a:solidFill>
                <a:latin typeface="Arial Black" panose="020B0A04020102020204" pitchFamily="34" charset="0"/>
              </a:rPr>
            </a:br>
            <a:r>
              <a:rPr lang="en-US" sz="2800" dirty="0">
                <a:solidFill>
                  <a:schemeClr val="bg2">
                    <a:lumMod val="50000"/>
                  </a:schemeClr>
                </a:solidFill>
                <a:latin typeface="Arial Black" panose="020B0A04020102020204" pitchFamily="34" charset="0"/>
              </a:rPr>
              <a:t>(HIGH,LOW,OPEN)</a:t>
            </a:r>
            <a:endParaRPr lang="en-IN" sz="2800" dirty="0">
              <a:solidFill>
                <a:schemeClr val="bg2">
                  <a:lumMod val="50000"/>
                </a:schemeClr>
              </a:solidFill>
              <a:latin typeface="Arial Black" panose="020B0A04020102020204" pitchFamily="34" charset="0"/>
            </a:endParaRPr>
          </a:p>
        </p:txBody>
      </p:sp>
      <p:pic>
        <p:nvPicPr>
          <p:cNvPr id="4" name="Picture 3">
            <a:extLst>
              <a:ext uri="{FF2B5EF4-FFF2-40B4-BE49-F238E27FC236}">
                <a16:creationId xmlns:a16="http://schemas.microsoft.com/office/drawing/2014/main" id="{8B50D321-BE90-FD34-4812-9169CA425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4210" y="1184988"/>
            <a:ext cx="3721255" cy="47959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F370AD88-9768-00B3-7A62-BB3567BA57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5627" y="1184988"/>
            <a:ext cx="3782007" cy="47959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AC3A65F8-07B0-FEEA-CB80-8D7EDAACEE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107" y="1184988"/>
            <a:ext cx="3782007" cy="47959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63B9602D-FBE1-AE78-46AE-05E43543FD0C}"/>
              </a:ext>
            </a:extLst>
          </p:cNvPr>
          <p:cNvSpPr txBox="1"/>
          <p:nvPr/>
        </p:nvSpPr>
        <p:spPr>
          <a:xfrm>
            <a:off x="150845" y="6211669"/>
            <a:ext cx="10919926" cy="646331"/>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Bookman Old Style" panose="02050604050505020204" pitchFamily="18" charset="0"/>
              </a:rPr>
              <a:t>It looks like all independent variables are right skewed and we have to apply log transformation to make distribution normal.</a:t>
            </a:r>
            <a:endParaRPr lang="en-IN" b="1" dirty="0">
              <a:latin typeface="Bookman Old Style" panose="02050604050505020204" pitchFamily="18" charset="0"/>
            </a:endParaRPr>
          </a:p>
        </p:txBody>
      </p:sp>
      <p:sp>
        <p:nvSpPr>
          <p:cNvPr id="10" name="TextBox 9">
            <a:extLst>
              <a:ext uri="{FF2B5EF4-FFF2-40B4-BE49-F238E27FC236}">
                <a16:creationId xmlns:a16="http://schemas.microsoft.com/office/drawing/2014/main" id="{DE18F74F-1F6F-EF83-09E8-FF7BACCF2A1F}"/>
              </a:ext>
            </a:extLst>
          </p:cNvPr>
          <p:cNvSpPr txBox="1"/>
          <p:nvPr/>
        </p:nvSpPr>
        <p:spPr>
          <a:xfrm>
            <a:off x="1640632" y="5980922"/>
            <a:ext cx="1296955" cy="369332"/>
          </a:xfrm>
          <a:prstGeom prst="rect">
            <a:avLst/>
          </a:prstGeom>
          <a:noFill/>
        </p:spPr>
        <p:txBody>
          <a:bodyPr wrap="square" rtlCol="0">
            <a:spAutoFit/>
          </a:bodyPr>
          <a:lstStyle/>
          <a:p>
            <a:r>
              <a:rPr lang="en-US" dirty="0">
                <a:latin typeface="Arial Black" panose="020B0A04020102020204" pitchFamily="34" charset="0"/>
              </a:rPr>
              <a:t>(OPEN)</a:t>
            </a:r>
            <a:endParaRPr lang="en-IN" dirty="0">
              <a:latin typeface="Arial Black" panose="020B0A04020102020204" pitchFamily="34" charset="0"/>
            </a:endParaRPr>
          </a:p>
        </p:txBody>
      </p:sp>
      <p:sp>
        <p:nvSpPr>
          <p:cNvPr id="11" name="TextBox 10">
            <a:extLst>
              <a:ext uri="{FF2B5EF4-FFF2-40B4-BE49-F238E27FC236}">
                <a16:creationId xmlns:a16="http://schemas.microsoft.com/office/drawing/2014/main" id="{DD7CEDD4-30F9-095D-22CB-2E8B4258E779}"/>
              </a:ext>
            </a:extLst>
          </p:cNvPr>
          <p:cNvSpPr txBox="1"/>
          <p:nvPr/>
        </p:nvSpPr>
        <p:spPr>
          <a:xfrm>
            <a:off x="5775648" y="5980922"/>
            <a:ext cx="1119674" cy="369332"/>
          </a:xfrm>
          <a:prstGeom prst="rect">
            <a:avLst/>
          </a:prstGeom>
          <a:noFill/>
        </p:spPr>
        <p:txBody>
          <a:bodyPr wrap="square" rtlCol="0">
            <a:spAutoFit/>
          </a:bodyPr>
          <a:lstStyle/>
          <a:p>
            <a:r>
              <a:rPr lang="en-US" dirty="0">
                <a:latin typeface="Arial Black" panose="020B0A04020102020204" pitchFamily="34" charset="0"/>
              </a:rPr>
              <a:t>(HIGH)</a:t>
            </a:r>
            <a:endParaRPr lang="en-IN" dirty="0">
              <a:latin typeface="Arial Black" panose="020B0A04020102020204" pitchFamily="34" charset="0"/>
            </a:endParaRPr>
          </a:p>
        </p:txBody>
      </p:sp>
      <p:sp>
        <p:nvSpPr>
          <p:cNvPr id="12" name="TextBox 11">
            <a:extLst>
              <a:ext uri="{FF2B5EF4-FFF2-40B4-BE49-F238E27FC236}">
                <a16:creationId xmlns:a16="http://schemas.microsoft.com/office/drawing/2014/main" id="{42EB1417-66C6-9138-6FD0-389F73C3879D}"/>
              </a:ext>
            </a:extLst>
          </p:cNvPr>
          <p:cNvSpPr txBox="1"/>
          <p:nvPr/>
        </p:nvSpPr>
        <p:spPr>
          <a:xfrm>
            <a:off x="9557655" y="5980922"/>
            <a:ext cx="1230086" cy="369332"/>
          </a:xfrm>
          <a:prstGeom prst="rect">
            <a:avLst/>
          </a:prstGeom>
          <a:noFill/>
        </p:spPr>
        <p:txBody>
          <a:bodyPr wrap="square" rtlCol="0">
            <a:spAutoFit/>
          </a:bodyPr>
          <a:lstStyle/>
          <a:p>
            <a:pPr algn="ctr"/>
            <a:r>
              <a:rPr lang="en-US" dirty="0">
                <a:latin typeface="Arial Black" panose="020B0A04020102020204" pitchFamily="34" charset="0"/>
              </a:rPr>
              <a:t>(LOW)</a:t>
            </a:r>
            <a:endParaRPr lang="en-IN" dirty="0">
              <a:latin typeface="Arial Black" panose="020B0A04020102020204" pitchFamily="34" charset="0"/>
            </a:endParaRPr>
          </a:p>
        </p:txBody>
      </p:sp>
      <p:pic>
        <p:nvPicPr>
          <p:cNvPr id="3" name="Picture 2">
            <a:extLst>
              <a:ext uri="{FF2B5EF4-FFF2-40B4-BE49-F238E27FC236}">
                <a16:creationId xmlns:a16="http://schemas.microsoft.com/office/drawing/2014/main" id="{2A546F74-8151-D91B-3453-0C09DE6B83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23305" y="66770"/>
            <a:ext cx="566057" cy="558381"/>
          </a:xfrm>
          <a:prstGeom prst="rect">
            <a:avLst/>
          </a:prstGeom>
        </p:spPr>
      </p:pic>
    </p:spTree>
    <p:extLst>
      <p:ext uri="{BB962C8B-B14F-4D97-AF65-F5344CB8AC3E}">
        <p14:creationId xmlns:p14="http://schemas.microsoft.com/office/powerpoint/2010/main" val="3839876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1C54-130F-6CC2-F7BB-5AC2BCD38D02}"/>
              </a:ext>
            </a:extLst>
          </p:cNvPr>
          <p:cNvSpPr>
            <a:spLocks noGrp="1"/>
          </p:cNvSpPr>
          <p:nvPr>
            <p:ph type="title"/>
          </p:nvPr>
        </p:nvSpPr>
        <p:spPr>
          <a:xfrm>
            <a:off x="513184" y="0"/>
            <a:ext cx="11234057" cy="1507067"/>
          </a:xfrm>
        </p:spPr>
        <p:txBody>
          <a:bodyPr>
            <a:normAutofit fontScale="90000"/>
          </a:bodyPr>
          <a:lstStyle/>
          <a:p>
            <a:pPr algn="ctr"/>
            <a:r>
              <a:rPr lang="en-US" sz="3100" dirty="0">
                <a:solidFill>
                  <a:schemeClr val="bg2">
                    <a:lumMod val="50000"/>
                  </a:schemeClr>
                </a:solidFill>
                <a:latin typeface="Arial Black" panose="020B0A04020102020204" pitchFamily="34" charset="0"/>
              </a:rPr>
              <a:t>DENSITY DISTRIBUTION OF INDEPENDENT VARIABLES</a:t>
            </a:r>
            <a:br>
              <a:rPr lang="en-US" sz="3100" dirty="0">
                <a:solidFill>
                  <a:schemeClr val="bg2">
                    <a:lumMod val="50000"/>
                  </a:schemeClr>
                </a:solidFill>
                <a:latin typeface="Arial Black" panose="020B0A04020102020204" pitchFamily="34" charset="0"/>
              </a:rPr>
            </a:br>
            <a:r>
              <a:rPr lang="en-US" sz="3100" dirty="0">
                <a:solidFill>
                  <a:schemeClr val="bg2">
                    <a:lumMod val="50000"/>
                  </a:schemeClr>
                </a:solidFill>
                <a:latin typeface="Arial Black" panose="020B0A04020102020204" pitchFamily="34" charset="0"/>
              </a:rPr>
              <a:t>(HIGH,LOW,OPEN AFTER TRANSFORMATION)</a:t>
            </a:r>
            <a:endParaRPr lang="en-IN" sz="3100" dirty="0"/>
          </a:p>
        </p:txBody>
      </p:sp>
      <p:pic>
        <p:nvPicPr>
          <p:cNvPr id="4" name="Picture 3">
            <a:extLst>
              <a:ext uri="{FF2B5EF4-FFF2-40B4-BE49-F238E27FC236}">
                <a16:creationId xmlns:a16="http://schemas.microsoft.com/office/drawing/2014/main" id="{37E96607-942B-893E-F597-61E50DE4E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086" y="1194318"/>
            <a:ext cx="4141278" cy="4823927"/>
          </a:xfrm>
          <a:prstGeom prst="rect">
            <a:avLst/>
          </a:prstGeom>
        </p:spPr>
      </p:pic>
      <p:pic>
        <p:nvPicPr>
          <p:cNvPr id="6" name="Picture 5">
            <a:extLst>
              <a:ext uri="{FF2B5EF4-FFF2-40B4-BE49-F238E27FC236}">
                <a16:creationId xmlns:a16="http://schemas.microsoft.com/office/drawing/2014/main" id="{C447CC6F-9A9B-B947-EA93-9B4BB638CC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3339" y="1194318"/>
            <a:ext cx="3722914" cy="4823927"/>
          </a:xfrm>
          <a:prstGeom prst="rect">
            <a:avLst/>
          </a:prstGeom>
        </p:spPr>
      </p:pic>
      <p:pic>
        <p:nvPicPr>
          <p:cNvPr id="8" name="Picture 7">
            <a:extLst>
              <a:ext uri="{FF2B5EF4-FFF2-40B4-BE49-F238E27FC236}">
                <a16:creationId xmlns:a16="http://schemas.microsoft.com/office/drawing/2014/main" id="{E9319E5B-F3F7-A5F9-C809-00DD8C1C6F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1566" y="1194318"/>
            <a:ext cx="3522348" cy="4823927"/>
          </a:xfrm>
          <a:prstGeom prst="rect">
            <a:avLst/>
          </a:prstGeom>
        </p:spPr>
      </p:pic>
      <p:sp>
        <p:nvSpPr>
          <p:cNvPr id="9" name="TextBox 8">
            <a:extLst>
              <a:ext uri="{FF2B5EF4-FFF2-40B4-BE49-F238E27FC236}">
                <a16:creationId xmlns:a16="http://schemas.microsoft.com/office/drawing/2014/main" id="{D394CEF1-CBD0-1241-58E6-39944E122C1B}"/>
              </a:ext>
            </a:extLst>
          </p:cNvPr>
          <p:cNvSpPr txBox="1"/>
          <p:nvPr/>
        </p:nvSpPr>
        <p:spPr>
          <a:xfrm>
            <a:off x="1660849" y="6018245"/>
            <a:ext cx="1119673" cy="369332"/>
          </a:xfrm>
          <a:prstGeom prst="rect">
            <a:avLst/>
          </a:prstGeom>
          <a:noFill/>
        </p:spPr>
        <p:txBody>
          <a:bodyPr wrap="square" rtlCol="0">
            <a:spAutoFit/>
          </a:bodyPr>
          <a:lstStyle/>
          <a:p>
            <a:r>
              <a:rPr lang="en-US">
                <a:latin typeface="Arial Black" panose="020B0A04020102020204" pitchFamily="34" charset="0"/>
              </a:rPr>
              <a:t>(OPEN)</a:t>
            </a:r>
            <a:endParaRPr lang="en-IN" dirty="0">
              <a:latin typeface="Arial Black" panose="020B0A04020102020204" pitchFamily="34" charset="0"/>
            </a:endParaRPr>
          </a:p>
        </p:txBody>
      </p:sp>
      <p:sp>
        <p:nvSpPr>
          <p:cNvPr id="11" name="TextBox 10">
            <a:extLst>
              <a:ext uri="{FF2B5EF4-FFF2-40B4-BE49-F238E27FC236}">
                <a16:creationId xmlns:a16="http://schemas.microsoft.com/office/drawing/2014/main" id="{CFD7DB70-EBB7-CB16-D144-27305DB3B9EC}"/>
              </a:ext>
            </a:extLst>
          </p:cNvPr>
          <p:cNvSpPr txBox="1"/>
          <p:nvPr/>
        </p:nvSpPr>
        <p:spPr>
          <a:xfrm>
            <a:off x="5971594" y="6018245"/>
            <a:ext cx="1455575" cy="369332"/>
          </a:xfrm>
          <a:prstGeom prst="rect">
            <a:avLst/>
          </a:prstGeom>
          <a:noFill/>
        </p:spPr>
        <p:txBody>
          <a:bodyPr wrap="square" rtlCol="0">
            <a:spAutoFit/>
          </a:bodyPr>
          <a:lstStyle/>
          <a:p>
            <a:r>
              <a:rPr lang="en-US">
                <a:latin typeface="Arial Black" panose="020B0A04020102020204" pitchFamily="34" charset="0"/>
              </a:rPr>
              <a:t>(HIGH)</a:t>
            </a:r>
            <a:endParaRPr lang="en-IN" dirty="0">
              <a:latin typeface="Arial Black" panose="020B0A04020102020204" pitchFamily="34" charset="0"/>
            </a:endParaRPr>
          </a:p>
        </p:txBody>
      </p:sp>
      <p:sp>
        <p:nvSpPr>
          <p:cNvPr id="12" name="TextBox 11">
            <a:extLst>
              <a:ext uri="{FF2B5EF4-FFF2-40B4-BE49-F238E27FC236}">
                <a16:creationId xmlns:a16="http://schemas.microsoft.com/office/drawing/2014/main" id="{13F5568C-D3F9-1022-89B4-4879EA9D61E2}"/>
              </a:ext>
            </a:extLst>
          </p:cNvPr>
          <p:cNvSpPr txBox="1"/>
          <p:nvPr/>
        </p:nvSpPr>
        <p:spPr>
          <a:xfrm>
            <a:off x="9756712" y="5990253"/>
            <a:ext cx="1147665" cy="369332"/>
          </a:xfrm>
          <a:prstGeom prst="rect">
            <a:avLst/>
          </a:prstGeom>
          <a:noFill/>
        </p:spPr>
        <p:txBody>
          <a:bodyPr wrap="square" rtlCol="0">
            <a:spAutoFit/>
          </a:bodyPr>
          <a:lstStyle/>
          <a:p>
            <a:pPr algn="ctr"/>
            <a:r>
              <a:rPr lang="en-US">
                <a:latin typeface="Arial Black" panose="020B0A04020102020204" pitchFamily="34" charset="0"/>
              </a:rPr>
              <a:t>(LOW)</a:t>
            </a:r>
            <a:endParaRPr lang="en-IN" dirty="0">
              <a:latin typeface="Arial Black" panose="020B0A04020102020204" pitchFamily="34" charset="0"/>
            </a:endParaRPr>
          </a:p>
        </p:txBody>
      </p:sp>
      <p:sp>
        <p:nvSpPr>
          <p:cNvPr id="13" name="TextBox 12">
            <a:extLst>
              <a:ext uri="{FF2B5EF4-FFF2-40B4-BE49-F238E27FC236}">
                <a16:creationId xmlns:a16="http://schemas.microsoft.com/office/drawing/2014/main" id="{0DB9667A-5C72-588F-311A-2556CBAB6377}"/>
              </a:ext>
            </a:extLst>
          </p:cNvPr>
          <p:cNvSpPr txBox="1"/>
          <p:nvPr/>
        </p:nvSpPr>
        <p:spPr>
          <a:xfrm>
            <a:off x="328085" y="6387577"/>
            <a:ext cx="11419155" cy="369332"/>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solidFill>
                  <a:schemeClr val="tx1"/>
                </a:solidFill>
                <a:latin typeface="Bookman Old Style" panose="02050604050505020204" pitchFamily="18" charset="0"/>
              </a:rPr>
              <a:t>As we can see after using log transformation the density distribution looks normal.</a:t>
            </a:r>
            <a:endParaRPr lang="en-IN" sz="1800" dirty="0">
              <a:solidFill>
                <a:schemeClr val="tx1"/>
              </a:solidFill>
              <a:latin typeface="Bookman Old Style" panose="02050604050505020204" pitchFamily="18" charset="0"/>
            </a:endParaRPr>
          </a:p>
        </p:txBody>
      </p:sp>
      <p:pic>
        <p:nvPicPr>
          <p:cNvPr id="5" name="Picture 4">
            <a:extLst>
              <a:ext uri="{FF2B5EF4-FFF2-40B4-BE49-F238E27FC236}">
                <a16:creationId xmlns:a16="http://schemas.microsoft.com/office/drawing/2014/main" id="{1A47C245-EE1F-2624-1348-79A11B61E2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41967" y="66770"/>
            <a:ext cx="547396" cy="493067"/>
          </a:xfrm>
          <a:prstGeom prst="rect">
            <a:avLst/>
          </a:prstGeom>
        </p:spPr>
      </p:pic>
    </p:spTree>
    <p:extLst>
      <p:ext uri="{BB962C8B-B14F-4D97-AF65-F5344CB8AC3E}">
        <p14:creationId xmlns:p14="http://schemas.microsoft.com/office/powerpoint/2010/main" val="1589665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EEC8D-A8F0-7856-C598-DA1CBDC7E2C8}"/>
              </a:ext>
            </a:extLst>
          </p:cNvPr>
          <p:cNvSpPr>
            <a:spLocks noGrp="1"/>
          </p:cNvSpPr>
          <p:nvPr>
            <p:ph type="title"/>
          </p:nvPr>
        </p:nvSpPr>
        <p:spPr>
          <a:xfrm>
            <a:off x="1623527" y="0"/>
            <a:ext cx="8739673" cy="1507067"/>
          </a:xfrm>
        </p:spPr>
        <p:txBody>
          <a:bodyPr>
            <a:normAutofit fontScale="90000"/>
          </a:bodyPr>
          <a:lstStyle/>
          <a:p>
            <a:pPr algn="ctr"/>
            <a:r>
              <a:rPr lang="en-US" dirty="0">
                <a:solidFill>
                  <a:schemeClr val="bg2">
                    <a:lumMod val="50000"/>
                  </a:schemeClr>
                </a:solidFill>
                <a:latin typeface="Arial Black" panose="020B0A04020102020204" pitchFamily="34" charset="0"/>
              </a:rPr>
              <a:t>Scatter plot with best fit line</a:t>
            </a:r>
            <a:br>
              <a:rPr lang="en-IN" sz="3600" dirty="0">
                <a:solidFill>
                  <a:schemeClr val="tx1"/>
                </a:solidFill>
                <a:latin typeface="Bookman Old Style" panose="02050604050505020204" pitchFamily="18" charset="0"/>
              </a:rPr>
            </a:br>
            <a:endParaRPr lang="en-IN" dirty="0"/>
          </a:p>
        </p:txBody>
      </p:sp>
      <p:pic>
        <p:nvPicPr>
          <p:cNvPr id="4" name="Picture 3">
            <a:extLst>
              <a:ext uri="{FF2B5EF4-FFF2-40B4-BE49-F238E27FC236}">
                <a16:creationId xmlns:a16="http://schemas.microsoft.com/office/drawing/2014/main" id="{AC489E62-DCC9-0BD6-F351-9AFA5B023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148" y="882205"/>
            <a:ext cx="3968619" cy="4576203"/>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9E66A3FE-717B-2DD2-9EAF-C82D78FDD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0836" y="882205"/>
            <a:ext cx="3806890" cy="4576203"/>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3BB59DC5-90E4-A4EB-43C4-EC44CBF3FD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1425" y="882204"/>
            <a:ext cx="3806889" cy="4576203"/>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6E00D77B-9AD3-5ABE-5E93-735313326972}"/>
              </a:ext>
            </a:extLst>
          </p:cNvPr>
          <p:cNvSpPr txBox="1"/>
          <p:nvPr/>
        </p:nvSpPr>
        <p:spPr>
          <a:xfrm>
            <a:off x="373224" y="5971592"/>
            <a:ext cx="11327364"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Bookman Old Style" panose="02050604050505020204" pitchFamily="18" charset="0"/>
              </a:rPr>
              <a:t>Plotting a scatter plot with data points can help you to determine whether there’s a potential relationship between them.</a:t>
            </a:r>
            <a:endParaRPr lang="en-IN" dirty="0">
              <a:latin typeface="Bookman Old Style" panose="02050604050505020204" pitchFamily="18" charset="0"/>
            </a:endParaRPr>
          </a:p>
        </p:txBody>
      </p:sp>
      <p:pic>
        <p:nvPicPr>
          <p:cNvPr id="3" name="Picture 2">
            <a:extLst>
              <a:ext uri="{FF2B5EF4-FFF2-40B4-BE49-F238E27FC236}">
                <a16:creationId xmlns:a16="http://schemas.microsoft.com/office/drawing/2014/main" id="{91F6C258-E31A-D308-DDD8-54ECE3301C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41967" y="66770"/>
            <a:ext cx="547396" cy="493067"/>
          </a:xfrm>
          <a:prstGeom prst="rect">
            <a:avLst/>
          </a:prstGeom>
        </p:spPr>
      </p:pic>
    </p:spTree>
    <p:extLst>
      <p:ext uri="{BB962C8B-B14F-4D97-AF65-F5344CB8AC3E}">
        <p14:creationId xmlns:p14="http://schemas.microsoft.com/office/powerpoint/2010/main" val="4087585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D767A-0F9C-9C7F-D524-8878395E2466}"/>
              </a:ext>
            </a:extLst>
          </p:cNvPr>
          <p:cNvSpPr>
            <a:spLocks noGrp="1"/>
          </p:cNvSpPr>
          <p:nvPr>
            <p:ph type="title"/>
          </p:nvPr>
        </p:nvSpPr>
        <p:spPr>
          <a:xfrm>
            <a:off x="382555" y="83284"/>
            <a:ext cx="9517192" cy="1148358"/>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sz="3200" dirty="0">
                <a:solidFill>
                  <a:schemeClr val="bg2">
                    <a:lumMod val="50000"/>
                  </a:schemeClr>
                </a:solidFill>
                <a:latin typeface="Arial Black" panose="020B0A04020102020204" pitchFamily="34" charset="0"/>
              </a:rPr>
              <a:t>HEATMAP TO SEE THE CORRELATION</a:t>
            </a:r>
            <a:endParaRPr lang="en-IN" sz="3200" dirty="0">
              <a:solidFill>
                <a:schemeClr val="bg2">
                  <a:lumMod val="50000"/>
                </a:schemeClr>
              </a:solidFill>
              <a:latin typeface="Arial Black" panose="020B0A04020102020204" pitchFamily="34" charset="0"/>
            </a:endParaRPr>
          </a:p>
        </p:txBody>
      </p:sp>
      <p:pic>
        <p:nvPicPr>
          <p:cNvPr id="4" name="Picture 3">
            <a:extLst>
              <a:ext uri="{FF2B5EF4-FFF2-40B4-BE49-F238E27FC236}">
                <a16:creationId xmlns:a16="http://schemas.microsoft.com/office/drawing/2014/main" id="{996A6A0B-7820-4297-42A0-B8FAB53B7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4834" y="1334278"/>
            <a:ext cx="7159766" cy="5122505"/>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DC4ABBFF-D5D8-3840-0322-BDFBDC1104C2}"/>
              </a:ext>
            </a:extLst>
          </p:cNvPr>
          <p:cNvSpPr txBox="1"/>
          <p:nvPr/>
        </p:nvSpPr>
        <p:spPr>
          <a:xfrm>
            <a:off x="382555" y="2159379"/>
            <a:ext cx="4170783" cy="369331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285750" indent="-285750" algn="just">
              <a:buFont typeface="Wingdings" panose="05000000000000000000" pitchFamily="2" charset="2"/>
              <a:buChar char="v"/>
            </a:pPr>
            <a:r>
              <a:rPr lang="en-US" dirty="0">
                <a:latin typeface="Bookman Old Style" panose="02050604050505020204" pitchFamily="18" charset="0"/>
              </a:rPr>
              <a:t>There are very high correlations between independent variables which lead us to multicollinearity.</a:t>
            </a:r>
          </a:p>
          <a:p>
            <a:pPr algn="just"/>
            <a:endParaRPr lang="en-US" dirty="0">
              <a:latin typeface="Bookman Old Style" panose="02050604050505020204" pitchFamily="18" charset="0"/>
            </a:endParaRPr>
          </a:p>
          <a:p>
            <a:pPr algn="just"/>
            <a:endParaRPr lang="en-US" dirty="0">
              <a:latin typeface="Bookman Old Style" panose="02050604050505020204" pitchFamily="18" charset="0"/>
            </a:endParaRPr>
          </a:p>
          <a:p>
            <a:pPr algn="just"/>
            <a:endParaRPr lang="en-US" dirty="0">
              <a:latin typeface="Bookman Old Style" panose="02050604050505020204" pitchFamily="18" charset="0"/>
            </a:endParaRPr>
          </a:p>
          <a:p>
            <a:pPr marL="285750" indent="-285750" algn="just">
              <a:buFont typeface="Wingdings" panose="05000000000000000000" pitchFamily="2" charset="2"/>
              <a:buChar char="v"/>
            </a:pPr>
            <a:r>
              <a:rPr lang="en-US" dirty="0">
                <a:latin typeface="Bookman Old Style" panose="02050604050505020204" pitchFamily="18" charset="0"/>
              </a:rPr>
              <a:t>High multicollinearity is not good for fitting models and prediction because a slight change in any independent variable will give very unpredictable results. </a:t>
            </a:r>
            <a:endParaRPr lang="en-IN" dirty="0">
              <a:latin typeface="Bookman Old Style" panose="02050604050505020204" pitchFamily="18" charset="0"/>
            </a:endParaRPr>
          </a:p>
        </p:txBody>
      </p:sp>
      <p:pic>
        <p:nvPicPr>
          <p:cNvPr id="3" name="Picture 2">
            <a:extLst>
              <a:ext uri="{FF2B5EF4-FFF2-40B4-BE49-F238E27FC236}">
                <a16:creationId xmlns:a16="http://schemas.microsoft.com/office/drawing/2014/main" id="{A74C89AC-5DA5-4FE6-F22D-412978EB06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1967" y="66770"/>
            <a:ext cx="547396" cy="493067"/>
          </a:xfrm>
          <a:prstGeom prst="rect">
            <a:avLst/>
          </a:prstGeom>
        </p:spPr>
      </p:pic>
    </p:spTree>
    <p:extLst>
      <p:ext uri="{BB962C8B-B14F-4D97-AF65-F5344CB8AC3E}">
        <p14:creationId xmlns:p14="http://schemas.microsoft.com/office/powerpoint/2010/main" val="3029140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2943B-B47E-F32D-E781-8F819A922FD2}"/>
              </a:ext>
            </a:extLst>
          </p:cNvPr>
          <p:cNvSpPr>
            <a:spLocks noGrp="1"/>
          </p:cNvSpPr>
          <p:nvPr>
            <p:ph type="title"/>
          </p:nvPr>
        </p:nvSpPr>
        <p:spPr>
          <a:xfrm>
            <a:off x="684212" y="130629"/>
            <a:ext cx="5943601" cy="1110862"/>
          </a:xfrm>
        </p:spPr>
        <p:txBody>
          <a:bodyPr/>
          <a:lstStyle/>
          <a:p>
            <a:pPr algn="ctr"/>
            <a:r>
              <a:rPr lang="en-US" dirty="0">
                <a:solidFill>
                  <a:schemeClr val="bg2">
                    <a:lumMod val="50000"/>
                  </a:schemeClr>
                </a:solidFill>
                <a:latin typeface="Arial Black" panose="020B0A04020102020204" pitchFamily="34" charset="0"/>
              </a:rPr>
              <a:t>VIF (VARIANCE INFLATION FACTOR)</a:t>
            </a:r>
            <a:endParaRPr lang="en-IN" dirty="0">
              <a:solidFill>
                <a:schemeClr val="bg2">
                  <a:lumMod val="50000"/>
                </a:schemeClr>
              </a:solidFill>
              <a:latin typeface="Arial Black" panose="020B0A04020102020204" pitchFamily="34" charset="0"/>
            </a:endParaRPr>
          </a:p>
        </p:txBody>
      </p:sp>
      <p:pic>
        <p:nvPicPr>
          <p:cNvPr id="6" name="Content Placeholder 5">
            <a:extLst>
              <a:ext uri="{FF2B5EF4-FFF2-40B4-BE49-F238E27FC236}">
                <a16:creationId xmlns:a16="http://schemas.microsoft.com/office/drawing/2014/main" id="{7C518929-6FB1-EBE4-91F9-A2542B879054}"/>
              </a:ext>
            </a:extLst>
          </p:cNvPr>
          <p:cNvPicPr>
            <a:picLocks noGrp="1" noChangeAspect="1"/>
          </p:cNvPicPr>
          <p:nvPr>
            <p:ph idx="1"/>
          </p:nvPr>
        </p:nvPicPr>
        <p:blipFill>
          <a:blip r:embed="rId2"/>
          <a:stretch>
            <a:fillRect/>
          </a:stretch>
        </p:blipFill>
        <p:spPr>
          <a:xfrm>
            <a:off x="6282581" y="2570845"/>
            <a:ext cx="4419567" cy="19780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827DB8CC-7596-C601-40A4-89ADCD2FA9EA}"/>
              </a:ext>
            </a:extLst>
          </p:cNvPr>
          <p:cNvSpPr>
            <a:spLocks noGrp="1"/>
          </p:cNvSpPr>
          <p:nvPr>
            <p:ph type="body" sz="half" idx="2"/>
          </p:nvPr>
        </p:nvSpPr>
        <p:spPr>
          <a:xfrm>
            <a:off x="1178734" y="1483568"/>
            <a:ext cx="4326327" cy="4618653"/>
          </a:xfrm>
        </p:spPr>
        <p:style>
          <a:lnRef idx="0">
            <a:schemeClr val="accent1"/>
          </a:lnRef>
          <a:fillRef idx="3">
            <a:schemeClr val="accent1"/>
          </a:fillRef>
          <a:effectRef idx="3">
            <a:schemeClr val="accent1"/>
          </a:effectRef>
          <a:fontRef idx="minor">
            <a:schemeClr val="lt1"/>
          </a:fontRef>
        </p:style>
        <p:txBody>
          <a:bodyPr>
            <a:normAutofit/>
          </a:bodyPr>
          <a:lstStyle/>
          <a:p>
            <a:pPr marL="285750" indent="-285750">
              <a:buFont typeface="Wingdings" panose="05000000000000000000" pitchFamily="2" charset="2"/>
              <a:buChar char="v"/>
            </a:pPr>
            <a:r>
              <a:rPr lang="en-US" sz="2000" dirty="0">
                <a:solidFill>
                  <a:schemeClr val="tx1"/>
                </a:solidFill>
                <a:latin typeface="Bookman Old Style" panose="02050604050505020204" pitchFamily="18" charset="0"/>
              </a:rPr>
              <a:t>Variance inflation factor (VIF) is a measure of the amount of multicollinearity in a set of multiple regression variables.</a:t>
            </a:r>
          </a:p>
          <a:p>
            <a:pPr marL="285750" indent="-285750">
              <a:buFont typeface="Wingdings" panose="05000000000000000000" pitchFamily="2" charset="2"/>
              <a:buChar char="v"/>
            </a:pPr>
            <a:r>
              <a:rPr lang="en-US" sz="2000" dirty="0">
                <a:solidFill>
                  <a:schemeClr val="tx1"/>
                </a:solidFill>
                <a:latin typeface="Bookman Old Style" panose="02050604050505020204" pitchFamily="18" charset="0"/>
              </a:rPr>
              <a:t>In general case, Any variable having VIF above 5 is considered to be highly multicollinear. </a:t>
            </a:r>
          </a:p>
          <a:p>
            <a:pPr marL="285750" indent="-285750">
              <a:buFont typeface="Wingdings" panose="05000000000000000000" pitchFamily="2" charset="2"/>
              <a:buChar char="v"/>
            </a:pPr>
            <a:r>
              <a:rPr lang="en-US" sz="2000" dirty="0">
                <a:solidFill>
                  <a:schemeClr val="tx1"/>
                </a:solidFill>
                <a:latin typeface="Bookman Old Style" panose="02050604050505020204" pitchFamily="18" charset="0"/>
              </a:rPr>
              <a:t> The thumb rule is to drop the highest VIF variable. However, you may choose to select the variable to be dropped based on business logic.</a:t>
            </a:r>
            <a:endParaRPr lang="en-IN" sz="2000" dirty="0">
              <a:solidFill>
                <a:schemeClr val="tx1"/>
              </a:solidFill>
              <a:latin typeface="Bookman Old Style" panose="02050604050505020204" pitchFamily="18" charset="0"/>
            </a:endParaRPr>
          </a:p>
        </p:txBody>
      </p:sp>
      <p:pic>
        <p:nvPicPr>
          <p:cNvPr id="3" name="Picture 2">
            <a:extLst>
              <a:ext uri="{FF2B5EF4-FFF2-40B4-BE49-F238E27FC236}">
                <a16:creationId xmlns:a16="http://schemas.microsoft.com/office/drawing/2014/main" id="{ABB5E69C-53F4-66DB-241F-223B5AB1B9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1967" y="66770"/>
            <a:ext cx="547396" cy="493067"/>
          </a:xfrm>
          <a:prstGeom prst="rect">
            <a:avLst/>
          </a:prstGeom>
        </p:spPr>
      </p:pic>
    </p:spTree>
    <p:extLst>
      <p:ext uri="{BB962C8B-B14F-4D97-AF65-F5344CB8AC3E}">
        <p14:creationId xmlns:p14="http://schemas.microsoft.com/office/powerpoint/2010/main" val="2363797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CC56F-A8CA-BECD-8E12-CA3721912040}"/>
              </a:ext>
            </a:extLst>
          </p:cNvPr>
          <p:cNvSpPr>
            <a:spLocks noGrp="1"/>
          </p:cNvSpPr>
          <p:nvPr>
            <p:ph type="ctrTitle"/>
          </p:nvPr>
        </p:nvSpPr>
        <p:spPr>
          <a:xfrm>
            <a:off x="90196" y="225802"/>
            <a:ext cx="6282612" cy="825760"/>
          </a:xfrm>
          <a:ln/>
        </p:spPr>
        <p:style>
          <a:lnRef idx="2">
            <a:schemeClr val="accent1"/>
          </a:lnRef>
          <a:fillRef idx="1">
            <a:schemeClr val="lt1"/>
          </a:fillRef>
          <a:effectRef idx="0">
            <a:schemeClr val="accent1"/>
          </a:effectRef>
          <a:fontRef idx="minor">
            <a:schemeClr val="dk1"/>
          </a:fontRef>
        </p:style>
        <p:txBody>
          <a:bodyPr>
            <a:normAutofit/>
          </a:bodyPr>
          <a:lstStyle/>
          <a:p>
            <a:pPr algn="ctr"/>
            <a:r>
              <a:rPr lang="en-US" sz="4400" dirty="0">
                <a:solidFill>
                  <a:schemeClr val="bg2">
                    <a:lumMod val="50000"/>
                  </a:schemeClr>
                </a:solidFill>
                <a:latin typeface="Arial Black" panose="020B0A04020102020204" pitchFamily="34" charset="0"/>
              </a:rPr>
              <a:t>DATA MODELLING</a:t>
            </a:r>
            <a:endParaRPr lang="en-IN" sz="4400" dirty="0">
              <a:solidFill>
                <a:schemeClr val="bg2">
                  <a:lumMod val="50000"/>
                </a:schemeClr>
              </a:solidFill>
              <a:latin typeface="Arial Black" panose="020B0A04020102020204" pitchFamily="34" charset="0"/>
            </a:endParaRPr>
          </a:p>
        </p:txBody>
      </p:sp>
      <p:sp>
        <p:nvSpPr>
          <p:cNvPr id="3" name="Subtitle 2">
            <a:extLst>
              <a:ext uri="{FF2B5EF4-FFF2-40B4-BE49-F238E27FC236}">
                <a16:creationId xmlns:a16="http://schemas.microsoft.com/office/drawing/2014/main" id="{E5ED7B51-A0EE-9A92-CE8E-26357617265F}"/>
              </a:ext>
            </a:extLst>
          </p:cNvPr>
          <p:cNvSpPr>
            <a:spLocks noGrp="1"/>
          </p:cNvSpPr>
          <p:nvPr>
            <p:ph type="subTitle" idx="1"/>
          </p:nvPr>
        </p:nvSpPr>
        <p:spPr>
          <a:xfrm>
            <a:off x="6441200" y="754206"/>
            <a:ext cx="5494986" cy="6038480"/>
          </a:xfrm>
        </p:spPr>
        <p:style>
          <a:lnRef idx="0">
            <a:schemeClr val="accent1"/>
          </a:lnRef>
          <a:fillRef idx="3">
            <a:schemeClr val="accent1"/>
          </a:fillRef>
          <a:effectRef idx="3">
            <a:schemeClr val="accent1"/>
          </a:effectRef>
          <a:fontRef idx="minor">
            <a:schemeClr val="lt1"/>
          </a:fontRef>
        </p:style>
        <p:txBody>
          <a:bodyPr>
            <a:noAutofit/>
          </a:bodyPr>
          <a:lstStyle/>
          <a:p>
            <a:r>
              <a:rPr lang="en-US" sz="2000" dirty="0">
                <a:solidFill>
                  <a:schemeClr val="tx1"/>
                </a:solidFill>
                <a:latin typeface="Bookman Old Style" panose="02050604050505020204" pitchFamily="18" charset="0"/>
              </a:rPr>
              <a:t>Splitting data </a:t>
            </a:r>
          </a:p>
          <a:p>
            <a:r>
              <a:rPr lang="en-US" sz="1800" dirty="0">
                <a:solidFill>
                  <a:schemeClr val="tx1"/>
                </a:solidFill>
                <a:latin typeface="Bookman Old Style" panose="02050604050505020204" pitchFamily="18" charset="0"/>
              </a:rPr>
              <a:t>X = Independent variable(High, Low ,Open )</a:t>
            </a:r>
          </a:p>
          <a:p>
            <a:r>
              <a:rPr lang="en-US" sz="2000" dirty="0">
                <a:solidFill>
                  <a:schemeClr val="tx1"/>
                </a:solidFill>
                <a:latin typeface="Bookman Old Style" panose="02050604050505020204" pitchFamily="18" charset="0"/>
              </a:rPr>
              <a:t> Y = Dependent variable(Close) </a:t>
            </a:r>
          </a:p>
          <a:p>
            <a:r>
              <a:rPr lang="en-US" sz="2000" dirty="0">
                <a:solidFill>
                  <a:schemeClr val="tx1"/>
                </a:solidFill>
                <a:latin typeface="Bookman Old Style" panose="02050604050505020204" pitchFamily="18" charset="0"/>
              </a:rPr>
              <a:t>Splitting train-test data with 80-20 Data must be normally distributed before applying normalization. Normalization is one of the feature scaling techniques. We particularly apply normalization when the data is skewed on either axis i.e. when the data does not follow the Gaussian distribution. In normalization, we convert the data features of different scales to a common scale which further makes it easy for the data to be processed for modeling. Thus, all the data features(variables) tend to have a similar impact on the modeling portion. We have used z score and log transformation. </a:t>
            </a:r>
            <a:endParaRPr lang="en-IN" sz="2000" dirty="0">
              <a:solidFill>
                <a:schemeClr val="tx1"/>
              </a:solidFill>
              <a:latin typeface="Bookman Old Style" panose="02050604050505020204" pitchFamily="18" charset="0"/>
            </a:endParaRPr>
          </a:p>
        </p:txBody>
      </p:sp>
      <p:pic>
        <p:nvPicPr>
          <p:cNvPr id="5" name="Picture 4">
            <a:extLst>
              <a:ext uri="{FF2B5EF4-FFF2-40B4-BE49-F238E27FC236}">
                <a16:creationId xmlns:a16="http://schemas.microsoft.com/office/drawing/2014/main" id="{5360A053-D7AB-AFE4-F345-9BB2755C0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814" y="2839151"/>
            <a:ext cx="5990253" cy="16214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a:extLst>
              <a:ext uri="{FF2B5EF4-FFF2-40B4-BE49-F238E27FC236}">
                <a16:creationId xmlns:a16="http://schemas.microsoft.com/office/drawing/2014/main" id="{8034AF23-AF2A-4B05-0EE3-F86526C2C538}"/>
              </a:ext>
            </a:extLst>
          </p:cNvPr>
          <p:cNvSpPr txBox="1"/>
          <p:nvPr/>
        </p:nvSpPr>
        <p:spPr>
          <a:xfrm>
            <a:off x="1636744" y="4516318"/>
            <a:ext cx="1614196" cy="40011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Bookman Old Style" panose="02050604050505020204" pitchFamily="18" charset="0"/>
              </a:rPr>
              <a:t>80% data</a:t>
            </a:r>
            <a:endParaRPr lang="en-IN" sz="2000" dirty="0">
              <a:latin typeface="Bookman Old Style" panose="02050604050505020204" pitchFamily="18" charset="0"/>
            </a:endParaRPr>
          </a:p>
        </p:txBody>
      </p:sp>
      <p:sp>
        <p:nvSpPr>
          <p:cNvPr id="11" name="TextBox 10">
            <a:extLst>
              <a:ext uri="{FF2B5EF4-FFF2-40B4-BE49-F238E27FC236}">
                <a16:creationId xmlns:a16="http://schemas.microsoft.com/office/drawing/2014/main" id="{C518A155-5023-4A9B-3C05-3FBA0D89EF9A}"/>
              </a:ext>
            </a:extLst>
          </p:cNvPr>
          <p:cNvSpPr txBox="1"/>
          <p:nvPr/>
        </p:nvSpPr>
        <p:spPr>
          <a:xfrm>
            <a:off x="4451464" y="4488326"/>
            <a:ext cx="1390261" cy="40011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Bookman Old Style" panose="02050604050505020204" pitchFamily="18" charset="0"/>
              </a:rPr>
              <a:t>20% data</a:t>
            </a:r>
            <a:endParaRPr lang="en-IN" sz="2000" dirty="0">
              <a:latin typeface="Bookman Old Style" panose="02050604050505020204" pitchFamily="18" charset="0"/>
            </a:endParaRPr>
          </a:p>
        </p:txBody>
      </p:sp>
    </p:spTree>
    <p:extLst>
      <p:ext uri="{BB962C8B-B14F-4D97-AF65-F5344CB8AC3E}">
        <p14:creationId xmlns:p14="http://schemas.microsoft.com/office/powerpoint/2010/main" val="1530331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80F2-417C-13F6-9B91-5133FDEFA913}"/>
              </a:ext>
            </a:extLst>
          </p:cNvPr>
          <p:cNvSpPr>
            <a:spLocks noGrp="1"/>
          </p:cNvSpPr>
          <p:nvPr>
            <p:ph type="title"/>
          </p:nvPr>
        </p:nvSpPr>
        <p:spPr>
          <a:xfrm>
            <a:off x="-78541" y="-38616"/>
            <a:ext cx="5567297" cy="1390261"/>
          </a:xfrm>
        </p:spPr>
        <p:txBody>
          <a:bodyPr>
            <a:normAutofit/>
          </a:bodyPr>
          <a:lstStyle/>
          <a:p>
            <a:pPr algn="ctr"/>
            <a:r>
              <a:rPr lang="en-US" sz="3200" b="1" dirty="0">
                <a:solidFill>
                  <a:schemeClr val="bg2">
                    <a:lumMod val="50000"/>
                  </a:schemeClr>
                </a:solidFill>
                <a:latin typeface="Arial Black" panose="020B0A04020102020204" pitchFamily="34" charset="0"/>
              </a:rPr>
              <a:t>Linear regression</a:t>
            </a:r>
            <a:endParaRPr lang="en-IN" sz="3200" b="1" dirty="0">
              <a:solidFill>
                <a:schemeClr val="bg2">
                  <a:lumMod val="50000"/>
                </a:schemeClr>
              </a:solidFill>
              <a:latin typeface="Arial Black" panose="020B0A04020102020204" pitchFamily="34" charset="0"/>
            </a:endParaRPr>
          </a:p>
        </p:txBody>
      </p:sp>
      <p:pic>
        <p:nvPicPr>
          <p:cNvPr id="4" name="Picture 3">
            <a:extLst>
              <a:ext uri="{FF2B5EF4-FFF2-40B4-BE49-F238E27FC236}">
                <a16:creationId xmlns:a16="http://schemas.microsoft.com/office/drawing/2014/main" id="{0E984015-9D69-5AF0-7E58-A55BB6C3ABEA}"/>
              </a:ext>
            </a:extLst>
          </p:cNvPr>
          <p:cNvPicPr>
            <a:picLocks noChangeAspect="1"/>
          </p:cNvPicPr>
          <p:nvPr/>
        </p:nvPicPr>
        <p:blipFill>
          <a:blip r:embed="rId2"/>
          <a:stretch>
            <a:fillRect/>
          </a:stretch>
        </p:blipFill>
        <p:spPr>
          <a:xfrm>
            <a:off x="5526848" y="381389"/>
            <a:ext cx="6469193" cy="27630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D26D83BA-BD10-D71C-1BA7-C8C6F66CD57C}"/>
              </a:ext>
            </a:extLst>
          </p:cNvPr>
          <p:cNvPicPr>
            <a:picLocks noChangeAspect="1"/>
          </p:cNvPicPr>
          <p:nvPr/>
        </p:nvPicPr>
        <p:blipFill>
          <a:blip r:embed="rId3"/>
          <a:stretch>
            <a:fillRect/>
          </a:stretch>
        </p:blipFill>
        <p:spPr>
          <a:xfrm>
            <a:off x="5486400" y="3237722"/>
            <a:ext cx="6550090" cy="35363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B7C9A080-91BD-0726-5ED8-642D956CDAD2}"/>
              </a:ext>
            </a:extLst>
          </p:cNvPr>
          <p:cNvSpPr txBox="1"/>
          <p:nvPr/>
        </p:nvSpPr>
        <p:spPr>
          <a:xfrm>
            <a:off x="157080" y="1123172"/>
            <a:ext cx="5253135" cy="5078313"/>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Bookman Old Style" panose="02050604050505020204" pitchFamily="18" charset="0"/>
              </a:rPr>
              <a:t>Linear regression is one of the easy and popular Machine Learning algorithms. </a:t>
            </a:r>
          </a:p>
          <a:p>
            <a:pPr marL="285750" indent="-285750">
              <a:buFont typeface="Wingdings" panose="05000000000000000000" pitchFamily="2" charset="2"/>
              <a:buChar char="Ø"/>
            </a:pPr>
            <a:r>
              <a:rPr lang="en-US" dirty="0">
                <a:latin typeface="Bookman Old Style" panose="02050604050505020204" pitchFamily="18" charset="0"/>
              </a:rPr>
              <a:t> It is a statistical method that is used for predictive analysis. </a:t>
            </a:r>
          </a:p>
          <a:p>
            <a:pPr marL="285750" indent="-285750">
              <a:buFont typeface="Wingdings" panose="05000000000000000000" pitchFamily="2" charset="2"/>
              <a:buChar char="Ø"/>
            </a:pPr>
            <a:r>
              <a:rPr lang="en-US" dirty="0">
                <a:latin typeface="Bookman Old Style" panose="02050604050505020204" pitchFamily="18" charset="0"/>
              </a:rPr>
              <a:t> Linear regression makes predictions for continuous or numeric variables such as sales, salary, age, product price, etc. </a:t>
            </a:r>
          </a:p>
          <a:p>
            <a:pPr marL="285750" indent="-285750">
              <a:buFont typeface="Wingdings" panose="05000000000000000000" pitchFamily="2" charset="2"/>
              <a:buChar char="Ø"/>
            </a:pPr>
            <a:r>
              <a:rPr lang="en-US" dirty="0">
                <a:latin typeface="Bookman Old Style" panose="02050604050505020204" pitchFamily="18" charset="0"/>
              </a:rPr>
              <a:t> The linear regression algorithm shows a linear relationship between a dependent (y) and one or more independent (y) variables, hence called linear regression. </a:t>
            </a:r>
          </a:p>
          <a:p>
            <a:pPr marL="285750" indent="-285750">
              <a:buFont typeface="Wingdings" panose="05000000000000000000" pitchFamily="2" charset="2"/>
              <a:buChar char="Ø"/>
            </a:pPr>
            <a:r>
              <a:rPr lang="en-US" dirty="0">
                <a:latin typeface="Bookman Old Style" panose="02050604050505020204" pitchFamily="18" charset="0"/>
              </a:rPr>
              <a:t> Since linear regression shows the linear relationship, which means it finds how the value of the dependent variable is changing according to the value of the independent variable. </a:t>
            </a:r>
          </a:p>
          <a:p>
            <a:pPr marL="285750" indent="-285750">
              <a:buFont typeface="Wingdings" panose="05000000000000000000" pitchFamily="2" charset="2"/>
              <a:buChar char="Ø"/>
            </a:pPr>
            <a:r>
              <a:rPr lang="en-US" dirty="0">
                <a:latin typeface="Bookman Old Style" panose="02050604050505020204" pitchFamily="18" charset="0"/>
              </a:rPr>
              <a:t>We got a score of 94.29 for R squared value.</a:t>
            </a:r>
            <a:endParaRPr lang="en-IN" dirty="0">
              <a:latin typeface="Bookman Old Style" panose="02050604050505020204" pitchFamily="18" charset="0"/>
            </a:endParaRPr>
          </a:p>
        </p:txBody>
      </p:sp>
      <p:pic>
        <p:nvPicPr>
          <p:cNvPr id="10" name="Picture 9">
            <a:extLst>
              <a:ext uri="{FF2B5EF4-FFF2-40B4-BE49-F238E27FC236}">
                <a16:creationId xmlns:a16="http://schemas.microsoft.com/office/drawing/2014/main" id="{B799C71C-E933-D541-958E-9973F5B8EE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41967" y="66770"/>
            <a:ext cx="547396" cy="493067"/>
          </a:xfrm>
          <a:prstGeom prst="rect">
            <a:avLst/>
          </a:prstGeom>
        </p:spPr>
      </p:pic>
    </p:spTree>
    <p:extLst>
      <p:ext uri="{BB962C8B-B14F-4D97-AF65-F5344CB8AC3E}">
        <p14:creationId xmlns:p14="http://schemas.microsoft.com/office/powerpoint/2010/main" val="3510156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5D988-B2C3-0F40-C9C5-EFB9557A5071}"/>
              </a:ext>
            </a:extLst>
          </p:cNvPr>
          <p:cNvSpPr>
            <a:spLocks noGrp="1"/>
          </p:cNvSpPr>
          <p:nvPr>
            <p:ph type="title"/>
          </p:nvPr>
        </p:nvSpPr>
        <p:spPr>
          <a:xfrm>
            <a:off x="155477" y="-84668"/>
            <a:ext cx="5940523" cy="1507067"/>
          </a:xfrm>
        </p:spPr>
        <p:txBody>
          <a:bodyPr>
            <a:normAutofit/>
          </a:bodyPr>
          <a:lstStyle/>
          <a:p>
            <a:pPr algn="ctr"/>
            <a:r>
              <a:rPr lang="en-US" sz="3200" dirty="0">
                <a:solidFill>
                  <a:schemeClr val="bg2">
                    <a:lumMod val="50000"/>
                  </a:schemeClr>
                </a:solidFill>
                <a:latin typeface="Arial Black" panose="020B0A04020102020204" pitchFamily="34" charset="0"/>
              </a:rPr>
              <a:t>LASSO REGRESSION</a:t>
            </a:r>
            <a:endParaRPr lang="en-IN" sz="3200" dirty="0">
              <a:solidFill>
                <a:schemeClr val="bg2">
                  <a:lumMod val="50000"/>
                </a:schemeClr>
              </a:solidFill>
              <a:latin typeface="Arial Black" panose="020B0A04020102020204" pitchFamily="34" charset="0"/>
            </a:endParaRPr>
          </a:p>
        </p:txBody>
      </p:sp>
      <p:pic>
        <p:nvPicPr>
          <p:cNvPr id="4" name="Picture 3">
            <a:extLst>
              <a:ext uri="{FF2B5EF4-FFF2-40B4-BE49-F238E27FC236}">
                <a16:creationId xmlns:a16="http://schemas.microsoft.com/office/drawing/2014/main" id="{C530CB65-CA75-C713-E3F4-A3927F74CC92}"/>
              </a:ext>
            </a:extLst>
          </p:cNvPr>
          <p:cNvPicPr>
            <a:picLocks noChangeAspect="1"/>
          </p:cNvPicPr>
          <p:nvPr/>
        </p:nvPicPr>
        <p:blipFill>
          <a:blip r:embed="rId2"/>
          <a:stretch>
            <a:fillRect/>
          </a:stretch>
        </p:blipFill>
        <p:spPr>
          <a:xfrm>
            <a:off x="5589037" y="1073536"/>
            <a:ext cx="6447486" cy="2760135"/>
          </a:xfrm>
          <a:prstGeom prst="rect">
            <a:avLst/>
          </a:prstGeom>
        </p:spPr>
      </p:pic>
      <p:pic>
        <p:nvPicPr>
          <p:cNvPr id="6" name="Picture 5">
            <a:extLst>
              <a:ext uri="{FF2B5EF4-FFF2-40B4-BE49-F238E27FC236}">
                <a16:creationId xmlns:a16="http://schemas.microsoft.com/office/drawing/2014/main" id="{5BFE829C-F5EC-2DB1-5900-22CD7D090E5A}"/>
              </a:ext>
            </a:extLst>
          </p:cNvPr>
          <p:cNvPicPr>
            <a:picLocks noChangeAspect="1"/>
          </p:cNvPicPr>
          <p:nvPr/>
        </p:nvPicPr>
        <p:blipFill>
          <a:blip r:embed="rId3"/>
          <a:stretch>
            <a:fillRect/>
          </a:stretch>
        </p:blipFill>
        <p:spPr>
          <a:xfrm>
            <a:off x="320335" y="1422399"/>
            <a:ext cx="5103845" cy="2355464"/>
          </a:xfrm>
          <a:prstGeom prst="rect">
            <a:avLst/>
          </a:prstGeom>
        </p:spPr>
      </p:pic>
      <p:sp>
        <p:nvSpPr>
          <p:cNvPr id="7" name="TextBox 6">
            <a:extLst>
              <a:ext uri="{FF2B5EF4-FFF2-40B4-BE49-F238E27FC236}">
                <a16:creationId xmlns:a16="http://schemas.microsoft.com/office/drawing/2014/main" id="{E1A4C85A-8236-3D07-0736-212F9059B128}"/>
              </a:ext>
            </a:extLst>
          </p:cNvPr>
          <p:cNvSpPr txBox="1"/>
          <p:nvPr/>
        </p:nvSpPr>
        <p:spPr>
          <a:xfrm>
            <a:off x="320335" y="4077478"/>
            <a:ext cx="11445567"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Bookman Old Style" panose="02050604050505020204" pitchFamily="18" charset="0"/>
              </a:rPr>
              <a:t>Lasso regression is linear regression, but it uses a technique called "shrinkage" where the coefficients of determination shrink towards zero. </a:t>
            </a:r>
          </a:p>
          <a:p>
            <a:pPr marL="285750" indent="-285750">
              <a:buFont typeface="Wingdings" panose="05000000000000000000" pitchFamily="2" charset="2"/>
              <a:buChar char="Ø"/>
            </a:pPr>
            <a:r>
              <a:rPr lang="en-US" dirty="0">
                <a:latin typeface="Bookman Old Style" panose="02050604050505020204" pitchFamily="18" charset="0"/>
              </a:rPr>
              <a:t>Linear regression gives you regression coefficients as observed in the dataset. </a:t>
            </a:r>
          </a:p>
          <a:p>
            <a:pPr marL="285750" indent="-285750">
              <a:buFont typeface="Wingdings" panose="05000000000000000000" pitchFamily="2" charset="2"/>
              <a:buChar char="Ø"/>
            </a:pPr>
            <a:r>
              <a:rPr lang="en-US" dirty="0">
                <a:latin typeface="Bookman Old Style" panose="02050604050505020204" pitchFamily="18" charset="0"/>
              </a:rPr>
              <a:t>The lasso regression allows to shrink or regularize coefficients to avoid overfitting and make them work better on different datasets. </a:t>
            </a:r>
          </a:p>
          <a:p>
            <a:pPr marL="285750" indent="-285750">
              <a:buFont typeface="Wingdings" panose="05000000000000000000" pitchFamily="2" charset="2"/>
              <a:buChar char="Ø"/>
            </a:pPr>
            <a:r>
              <a:rPr lang="en-US" dirty="0">
                <a:latin typeface="Bookman Old Style" panose="02050604050505020204" pitchFamily="18" charset="0"/>
              </a:rPr>
              <a:t>This type of regression is used when the dataset shows high multicollinearity or when you want to automate variable elimination and feature selection. </a:t>
            </a:r>
          </a:p>
          <a:p>
            <a:pPr marL="285750" indent="-285750">
              <a:buFont typeface="Wingdings" panose="05000000000000000000" pitchFamily="2" charset="2"/>
              <a:buChar char="Ø"/>
            </a:pPr>
            <a:r>
              <a:rPr lang="en-US" dirty="0">
                <a:latin typeface="Bookman Old Style" panose="02050604050505020204" pitchFamily="18" charset="0"/>
              </a:rPr>
              <a:t>We got score of 94.96 for R squared value.</a:t>
            </a:r>
            <a:endParaRPr lang="en-IN" dirty="0">
              <a:latin typeface="Bookman Old Style" panose="02050604050505020204" pitchFamily="18" charset="0"/>
            </a:endParaRPr>
          </a:p>
        </p:txBody>
      </p:sp>
      <p:pic>
        <p:nvPicPr>
          <p:cNvPr id="8" name="Picture 7">
            <a:extLst>
              <a:ext uri="{FF2B5EF4-FFF2-40B4-BE49-F238E27FC236}">
                <a16:creationId xmlns:a16="http://schemas.microsoft.com/office/drawing/2014/main" id="{0F4AE3BC-9BE6-D7B3-0BCD-11B8291D0A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41967" y="66770"/>
            <a:ext cx="547396" cy="493067"/>
          </a:xfrm>
          <a:prstGeom prst="rect">
            <a:avLst/>
          </a:prstGeom>
        </p:spPr>
      </p:pic>
    </p:spTree>
    <p:extLst>
      <p:ext uri="{BB962C8B-B14F-4D97-AF65-F5344CB8AC3E}">
        <p14:creationId xmlns:p14="http://schemas.microsoft.com/office/powerpoint/2010/main" val="1485640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2A5FA-4A51-F75B-A902-40258AE4AF1D}"/>
              </a:ext>
            </a:extLst>
          </p:cNvPr>
          <p:cNvSpPr>
            <a:spLocks noGrp="1"/>
          </p:cNvSpPr>
          <p:nvPr>
            <p:ph type="ctrTitle"/>
          </p:nvPr>
        </p:nvSpPr>
        <p:spPr>
          <a:xfrm>
            <a:off x="422789" y="167952"/>
            <a:ext cx="5230760" cy="998376"/>
          </a:xfrm>
        </p:spPr>
        <p:txBody>
          <a:bodyPr/>
          <a:lstStyle/>
          <a:p>
            <a:pPr algn="ctr"/>
            <a:r>
              <a:rPr lang="en-US" b="1" dirty="0">
                <a:solidFill>
                  <a:schemeClr val="bg2">
                    <a:lumMod val="50000"/>
                  </a:schemeClr>
                </a:solidFill>
                <a:latin typeface="Arial Black" panose="020B0A04020102020204" pitchFamily="34" charset="0"/>
              </a:rPr>
              <a:t>Contents</a:t>
            </a:r>
            <a:endParaRPr lang="en-IN" dirty="0"/>
          </a:p>
        </p:txBody>
      </p:sp>
      <p:sp>
        <p:nvSpPr>
          <p:cNvPr id="3" name="Subtitle 2">
            <a:extLst>
              <a:ext uri="{FF2B5EF4-FFF2-40B4-BE49-F238E27FC236}">
                <a16:creationId xmlns:a16="http://schemas.microsoft.com/office/drawing/2014/main" id="{D6A9F956-3603-DDF5-5858-BB6C52E66778}"/>
              </a:ext>
            </a:extLst>
          </p:cNvPr>
          <p:cNvSpPr>
            <a:spLocks noGrp="1"/>
          </p:cNvSpPr>
          <p:nvPr>
            <p:ph type="subTitle" idx="1"/>
          </p:nvPr>
        </p:nvSpPr>
        <p:spPr>
          <a:xfrm>
            <a:off x="422788" y="1352938"/>
            <a:ext cx="5230759" cy="5421487"/>
          </a:xfrm>
        </p:spPr>
        <p:txBody>
          <a:bodyPr/>
          <a:lstStyle/>
          <a:p>
            <a:pPr marL="457200" indent="-457200">
              <a:buFont typeface="+mj-lt"/>
              <a:buAutoNum type="arabicPeriod"/>
            </a:pPr>
            <a:r>
              <a:rPr lang="en-US" dirty="0">
                <a:solidFill>
                  <a:schemeClr val="tx1"/>
                </a:solidFill>
              </a:rPr>
              <a:t>Agenda </a:t>
            </a:r>
          </a:p>
          <a:p>
            <a:pPr marL="457200" indent="-457200">
              <a:buFont typeface="+mj-lt"/>
              <a:buAutoNum type="arabicPeriod"/>
            </a:pPr>
            <a:r>
              <a:rPr lang="en-US" dirty="0">
                <a:solidFill>
                  <a:schemeClr val="tx1"/>
                </a:solidFill>
              </a:rPr>
              <a:t>Problem Statement </a:t>
            </a:r>
          </a:p>
          <a:p>
            <a:pPr marL="457200" indent="-457200">
              <a:buFont typeface="+mj-lt"/>
              <a:buAutoNum type="arabicPeriod"/>
            </a:pPr>
            <a:r>
              <a:rPr lang="en-US" dirty="0">
                <a:solidFill>
                  <a:schemeClr val="tx1"/>
                </a:solidFill>
              </a:rPr>
              <a:t>Data Summary </a:t>
            </a:r>
          </a:p>
          <a:p>
            <a:pPr marL="457200" indent="-457200">
              <a:buFont typeface="+mj-lt"/>
              <a:buAutoNum type="arabicPeriod"/>
            </a:pPr>
            <a:r>
              <a:rPr lang="en-US" dirty="0">
                <a:solidFill>
                  <a:schemeClr val="tx1"/>
                </a:solidFill>
              </a:rPr>
              <a:t> Data </a:t>
            </a:r>
          </a:p>
          <a:p>
            <a:pPr marL="457200" indent="-457200">
              <a:buFont typeface="+mj-lt"/>
              <a:buAutoNum type="arabicPeriod"/>
            </a:pPr>
            <a:r>
              <a:rPr lang="en-US" dirty="0">
                <a:solidFill>
                  <a:schemeClr val="tx1"/>
                </a:solidFill>
              </a:rPr>
              <a:t>Checking  observations &amp; cleaning </a:t>
            </a:r>
          </a:p>
          <a:p>
            <a:pPr marL="457200" indent="-457200">
              <a:buFont typeface="+mj-lt"/>
              <a:buAutoNum type="arabicPeriod"/>
            </a:pPr>
            <a:r>
              <a:rPr lang="en-US" dirty="0">
                <a:solidFill>
                  <a:schemeClr val="tx1"/>
                </a:solidFill>
              </a:rPr>
              <a:t>EDA Multicollinearity </a:t>
            </a:r>
          </a:p>
          <a:p>
            <a:pPr marL="457200" indent="-457200">
              <a:buFont typeface="+mj-lt"/>
              <a:buAutoNum type="arabicPeriod"/>
            </a:pPr>
            <a:r>
              <a:rPr lang="en-US" dirty="0">
                <a:solidFill>
                  <a:schemeClr val="tx1"/>
                </a:solidFill>
              </a:rPr>
              <a:t>Data Modelling </a:t>
            </a:r>
          </a:p>
          <a:p>
            <a:pPr marL="457200" indent="-457200">
              <a:buFont typeface="+mj-lt"/>
              <a:buAutoNum type="arabicPeriod"/>
            </a:pPr>
            <a:r>
              <a:rPr lang="en-US" dirty="0">
                <a:solidFill>
                  <a:schemeClr val="tx1"/>
                </a:solidFill>
              </a:rPr>
              <a:t>Challenges </a:t>
            </a:r>
          </a:p>
          <a:p>
            <a:pPr marL="457200" indent="-457200">
              <a:buFont typeface="+mj-lt"/>
              <a:buAutoNum type="arabicPeriod"/>
            </a:pPr>
            <a:r>
              <a:rPr lang="en-US" dirty="0">
                <a:solidFill>
                  <a:schemeClr val="tx1"/>
                </a:solidFill>
              </a:rPr>
              <a:t>Conclusion</a:t>
            </a:r>
            <a:endParaRPr lang="en-IN" dirty="0">
              <a:solidFill>
                <a:schemeClr val="tx1"/>
              </a:solidFill>
            </a:endParaRPr>
          </a:p>
        </p:txBody>
      </p:sp>
      <p:pic>
        <p:nvPicPr>
          <p:cNvPr id="7" name="Picture 6">
            <a:extLst>
              <a:ext uri="{FF2B5EF4-FFF2-40B4-BE49-F238E27FC236}">
                <a16:creationId xmlns:a16="http://schemas.microsoft.com/office/drawing/2014/main" id="{9CFC95E2-424E-4A0F-40DC-8AEA8F08A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3548" y="98323"/>
            <a:ext cx="6469626" cy="6676103"/>
          </a:xfrm>
          <a:prstGeom prst="rect">
            <a:avLst/>
          </a:prstGeom>
        </p:spPr>
        <p:style>
          <a:lnRef idx="2">
            <a:schemeClr val="accent1"/>
          </a:lnRef>
          <a:fillRef idx="1">
            <a:schemeClr val="lt1"/>
          </a:fillRef>
          <a:effectRef idx="0">
            <a:schemeClr val="accent1"/>
          </a:effectRef>
          <a:fontRef idx="minor">
            <a:schemeClr val="dk1"/>
          </a:fontRef>
        </p:style>
      </p:pic>
      <p:pic>
        <p:nvPicPr>
          <p:cNvPr id="4" name="Picture 3">
            <a:extLst>
              <a:ext uri="{FF2B5EF4-FFF2-40B4-BE49-F238E27FC236}">
                <a16:creationId xmlns:a16="http://schemas.microsoft.com/office/drawing/2014/main" id="{BB1CE84D-D9AC-5F43-A8DD-BF267F8487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1967" y="66770"/>
            <a:ext cx="547396" cy="493067"/>
          </a:xfrm>
          <a:prstGeom prst="rect">
            <a:avLst/>
          </a:prstGeom>
        </p:spPr>
      </p:pic>
    </p:spTree>
    <p:extLst>
      <p:ext uri="{BB962C8B-B14F-4D97-AF65-F5344CB8AC3E}">
        <p14:creationId xmlns:p14="http://schemas.microsoft.com/office/powerpoint/2010/main" val="696647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51000-C6BD-B6B4-4553-654242ACA78A}"/>
              </a:ext>
            </a:extLst>
          </p:cNvPr>
          <p:cNvSpPr>
            <a:spLocks noGrp="1"/>
          </p:cNvSpPr>
          <p:nvPr>
            <p:ph type="title"/>
          </p:nvPr>
        </p:nvSpPr>
        <p:spPr>
          <a:xfrm>
            <a:off x="310986" y="0"/>
            <a:ext cx="11604205" cy="1507067"/>
          </a:xfrm>
        </p:spPr>
        <p:txBody>
          <a:bodyPr/>
          <a:lstStyle/>
          <a:p>
            <a:pPr algn="ctr"/>
            <a:r>
              <a:rPr lang="en-US" dirty="0">
                <a:solidFill>
                  <a:schemeClr val="bg2">
                    <a:lumMod val="50000"/>
                  </a:schemeClr>
                </a:solidFill>
                <a:latin typeface="Arial Black" panose="020B0A04020102020204" pitchFamily="34" charset="0"/>
              </a:rPr>
              <a:t>Cross </a:t>
            </a:r>
            <a:r>
              <a:rPr lang="en-US" dirty="0" err="1">
                <a:solidFill>
                  <a:schemeClr val="bg2">
                    <a:lumMod val="50000"/>
                  </a:schemeClr>
                </a:solidFill>
                <a:latin typeface="Arial Black" panose="020B0A04020102020204" pitchFamily="34" charset="0"/>
              </a:rPr>
              <a:t>ValIDation</a:t>
            </a:r>
            <a:r>
              <a:rPr lang="en-US" dirty="0">
                <a:solidFill>
                  <a:schemeClr val="bg2">
                    <a:lumMod val="50000"/>
                  </a:schemeClr>
                </a:solidFill>
                <a:latin typeface="Arial Black" panose="020B0A04020102020204" pitchFamily="34" charset="0"/>
              </a:rPr>
              <a:t> of Lasso Regression </a:t>
            </a:r>
            <a:endParaRPr lang="en-IN" dirty="0">
              <a:solidFill>
                <a:schemeClr val="bg2">
                  <a:lumMod val="50000"/>
                </a:schemeClr>
              </a:solidFill>
              <a:latin typeface="Arial Black" panose="020B0A04020102020204" pitchFamily="34" charset="0"/>
            </a:endParaRPr>
          </a:p>
        </p:txBody>
      </p:sp>
      <p:pic>
        <p:nvPicPr>
          <p:cNvPr id="4" name="Picture 3">
            <a:extLst>
              <a:ext uri="{FF2B5EF4-FFF2-40B4-BE49-F238E27FC236}">
                <a16:creationId xmlns:a16="http://schemas.microsoft.com/office/drawing/2014/main" id="{C0D89E14-D5CF-9F51-F688-C06007BCF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355" y="1114070"/>
            <a:ext cx="9299466" cy="53949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1C843239-045E-DAD3-3F53-A04736DD34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1967" y="66770"/>
            <a:ext cx="547396" cy="493067"/>
          </a:xfrm>
          <a:prstGeom prst="rect">
            <a:avLst/>
          </a:prstGeom>
        </p:spPr>
      </p:pic>
    </p:spTree>
    <p:extLst>
      <p:ext uri="{BB962C8B-B14F-4D97-AF65-F5344CB8AC3E}">
        <p14:creationId xmlns:p14="http://schemas.microsoft.com/office/powerpoint/2010/main" val="149374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1688C-D8F7-014A-5D2A-1E2414B6EB7C}"/>
              </a:ext>
            </a:extLst>
          </p:cNvPr>
          <p:cNvSpPr>
            <a:spLocks noGrp="1"/>
          </p:cNvSpPr>
          <p:nvPr>
            <p:ph type="title"/>
          </p:nvPr>
        </p:nvSpPr>
        <p:spPr>
          <a:xfrm>
            <a:off x="376301" y="139960"/>
            <a:ext cx="11501567" cy="1156996"/>
          </a:xfrm>
        </p:spPr>
        <p:txBody>
          <a:bodyPr/>
          <a:lstStyle/>
          <a:p>
            <a:pPr algn="ctr"/>
            <a:r>
              <a:rPr lang="en-IN" dirty="0">
                <a:solidFill>
                  <a:schemeClr val="bg2">
                    <a:lumMod val="50000"/>
                  </a:schemeClr>
                </a:solidFill>
                <a:latin typeface="Arial Black" panose="020B0A04020102020204" pitchFamily="34" charset="0"/>
              </a:rPr>
              <a:t>Ridge Regression</a:t>
            </a:r>
          </a:p>
        </p:txBody>
      </p:sp>
      <p:pic>
        <p:nvPicPr>
          <p:cNvPr id="4" name="Picture 3">
            <a:extLst>
              <a:ext uri="{FF2B5EF4-FFF2-40B4-BE49-F238E27FC236}">
                <a16:creationId xmlns:a16="http://schemas.microsoft.com/office/drawing/2014/main" id="{DEC628EB-B8E4-53FA-28C0-53AC4B25AE7C}"/>
              </a:ext>
            </a:extLst>
          </p:cNvPr>
          <p:cNvPicPr>
            <a:picLocks noChangeAspect="1"/>
          </p:cNvPicPr>
          <p:nvPr/>
        </p:nvPicPr>
        <p:blipFill>
          <a:blip r:embed="rId2"/>
          <a:stretch>
            <a:fillRect/>
          </a:stretch>
        </p:blipFill>
        <p:spPr>
          <a:xfrm>
            <a:off x="7352619" y="2369976"/>
            <a:ext cx="4310646" cy="1889545"/>
          </a:xfrm>
          <a:prstGeom prst="rect">
            <a:avLst/>
          </a:prstGeom>
        </p:spPr>
      </p:pic>
      <p:sp>
        <p:nvSpPr>
          <p:cNvPr id="5" name="TextBox 4">
            <a:extLst>
              <a:ext uri="{FF2B5EF4-FFF2-40B4-BE49-F238E27FC236}">
                <a16:creationId xmlns:a16="http://schemas.microsoft.com/office/drawing/2014/main" id="{A677E6FA-36EC-9D95-9F7E-F15A2CCB5AFF}"/>
              </a:ext>
            </a:extLst>
          </p:cNvPr>
          <p:cNvSpPr txBox="1"/>
          <p:nvPr/>
        </p:nvSpPr>
        <p:spPr>
          <a:xfrm>
            <a:off x="251927" y="1408922"/>
            <a:ext cx="7035281" cy="4401205"/>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Bookman Old Style" panose="02050604050505020204" pitchFamily="18" charset="0"/>
              </a:rPr>
              <a:t>Ridge regression is a regularized version of linear least squares regression. </a:t>
            </a:r>
          </a:p>
          <a:p>
            <a:pPr marL="342900" indent="-342900">
              <a:buFont typeface="Wingdings" panose="05000000000000000000" pitchFamily="2" charset="2"/>
              <a:buChar char="Ø"/>
            </a:pPr>
            <a:r>
              <a:rPr lang="en-US" sz="2000" dirty="0">
                <a:latin typeface="Bookman Old Style" panose="02050604050505020204" pitchFamily="18" charset="0"/>
              </a:rPr>
              <a:t>It works by shrinking the coefficients or weights of the regression model toward zero. </a:t>
            </a:r>
          </a:p>
          <a:p>
            <a:pPr marL="342900" indent="-342900">
              <a:buFont typeface="Wingdings" panose="05000000000000000000" pitchFamily="2" charset="2"/>
              <a:buChar char="Ø"/>
            </a:pPr>
            <a:r>
              <a:rPr lang="en-US" sz="2000" dirty="0">
                <a:latin typeface="Bookman Old Style" panose="02050604050505020204" pitchFamily="18" charset="0"/>
              </a:rPr>
              <a:t>This is achieved by imposing a squared penalty on their size. </a:t>
            </a:r>
          </a:p>
          <a:p>
            <a:pPr marL="342900" indent="-342900">
              <a:buFont typeface="Wingdings" panose="05000000000000000000" pitchFamily="2" charset="2"/>
              <a:buChar char="Ø"/>
            </a:pPr>
            <a:r>
              <a:rPr lang="en-US" sz="2000" dirty="0">
                <a:latin typeface="Bookman Old Style" panose="02050604050505020204" pitchFamily="18" charset="0"/>
              </a:rPr>
              <a:t>This is one of the methods of regularization techniques in which the data suffer from multicollinearity. </a:t>
            </a:r>
          </a:p>
          <a:p>
            <a:pPr marL="342900" indent="-342900">
              <a:buFont typeface="Wingdings" panose="05000000000000000000" pitchFamily="2" charset="2"/>
              <a:buChar char="Ø"/>
            </a:pPr>
            <a:r>
              <a:rPr lang="en-US" sz="2000" dirty="0">
                <a:latin typeface="Bookman Old Style" panose="02050604050505020204" pitchFamily="18" charset="0"/>
              </a:rPr>
              <a:t>In this multicollinearity, the least squares are unbiased and the variance is large and which deviates the predicted value from the actual value. Equations have an error term. </a:t>
            </a:r>
          </a:p>
          <a:p>
            <a:pPr marL="342900" indent="-342900">
              <a:buFont typeface="Wingdings" panose="05000000000000000000" pitchFamily="2" charset="2"/>
              <a:buChar char="Ø"/>
            </a:pPr>
            <a:r>
              <a:rPr lang="en-US" sz="2000" dirty="0">
                <a:latin typeface="Bookman Old Style" panose="02050604050505020204" pitchFamily="18" charset="0"/>
              </a:rPr>
              <a:t>We got a score of 94.97 as R squared value.</a:t>
            </a:r>
            <a:endParaRPr lang="en-IN" sz="2000" dirty="0">
              <a:latin typeface="Bookman Old Style" panose="02050604050505020204" pitchFamily="18" charset="0"/>
            </a:endParaRPr>
          </a:p>
        </p:txBody>
      </p:sp>
      <p:pic>
        <p:nvPicPr>
          <p:cNvPr id="6" name="Picture 5">
            <a:extLst>
              <a:ext uri="{FF2B5EF4-FFF2-40B4-BE49-F238E27FC236}">
                <a16:creationId xmlns:a16="http://schemas.microsoft.com/office/drawing/2014/main" id="{03D6AE67-D3D0-452A-ED94-AB54EBBF6C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1967" y="66770"/>
            <a:ext cx="547396" cy="493067"/>
          </a:xfrm>
          <a:prstGeom prst="rect">
            <a:avLst/>
          </a:prstGeom>
        </p:spPr>
      </p:pic>
    </p:spTree>
    <p:extLst>
      <p:ext uri="{BB962C8B-B14F-4D97-AF65-F5344CB8AC3E}">
        <p14:creationId xmlns:p14="http://schemas.microsoft.com/office/powerpoint/2010/main" val="156620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E2495-22BC-3B6D-BF63-7223EDD5D576}"/>
              </a:ext>
            </a:extLst>
          </p:cNvPr>
          <p:cNvSpPr>
            <a:spLocks noGrp="1"/>
          </p:cNvSpPr>
          <p:nvPr>
            <p:ph type="title"/>
          </p:nvPr>
        </p:nvSpPr>
        <p:spPr>
          <a:xfrm>
            <a:off x="317225" y="-153580"/>
            <a:ext cx="11028800" cy="1045722"/>
          </a:xfrm>
        </p:spPr>
        <p:txBody>
          <a:bodyPr>
            <a:normAutofit fontScale="90000"/>
          </a:bodyPr>
          <a:lstStyle/>
          <a:p>
            <a:pPr algn="ctr"/>
            <a:r>
              <a:rPr lang="en-US" dirty="0">
                <a:solidFill>
                  <a:schemeClr val="bg2">
                    <a:lumMod val="50000"/>
                  </a:schemeClr>
                </a:solidFill>
                <a:latin typeface="Arial Black" panose="020B0A04020102020204" pitchFamily="34" charset="0"/>
              </a:rPr>
              <a:t>Cross Validation of Ridge Regression</a:t>
            </a:r>
            <a:endParaRPr lang="en-IN" dirty="0">
              <a:solidFill>
                <a:schemeClr val="bg2">
                  <a:lumMod val="50000"/>
                </a:schemeClr>
              </a:solidFill>
              <a:latin typeface="Arial Black" panose="020B0A04020102020204" pitchFamily="34" charset="0"/>
            </a:endParaRPr>
          </a:p>
        </p:txBody>
      </p:sp>
      <p:pic>
        <p:nvPicPr>
          <p:cNvPr id="4" name="Picture 3">
            <a:extLst>
              <a:ext uri="{FF2B5EF4-FFF2-40B4-BE49-F238E27FC236}">
                <a16:creationId xmlns:a16="http://schemas.microsoft.com/office/drawing/2014/main" id="{0228C6AA-AB0D-FF30-DD16-EF4E696F29E8}"/>
              </a:ext>
            </a:extLst>
          </p:cNvPr>
          <p:cNvPicPr>
            <a:picLocks noChangeAspect="1"/>
          </p:cNvPicPr>
          <p:nvPr/>
        </p:nvPicPr>
        <p:blipFill>
          <a:blip r:embed="rId2"/>
          <a:stretch>
            <a:fillRect/>
          </a:stretch>
        </p:blipFill>
        <p:spPr>
          <a:xfrm>
            <a:off x="6484776" y="892142"/>
            <a:ext cx="5571346" cy="2261605"/>
          </a:xfrm>
          <a:prstGeom prst="rect">
            <a:avLst/>
          </a:prstGeom>
        </p:spPr>
      </p:pic>
      <p:pic>
        <p:nvPicPr>
          <p:cNvPr id="6" name="Picture 5">
            <a:extLst>
              <a:ext uri="{FF2B5EF4-FFF2-40B4-BE49-F238E27FC236}">
                <a16:creationId xmlns:a16="http://schemas.microsoft.com/office/drawing/2014/main" id="{FC830C39-215A-E5F0-9F82-31E785BFEA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78" y="3153747"/>
            <a:ext cx="6348898" cy="3462349"/>
          </a:xfrm>
          <a:prstGeom prst="rect">
            <a:avLst/>
          </a:prstGeom>
        </p:spPr>
      </p:pic>
      <p:pic>
        <p:nvPicPr>
          <p:cNvPr id="7" name="Picture 6">
            <a:extLst>
              <a:ext uri="{FF2B5EF4-FFF2-40B4-BE49-F238E27FC236}">
                <a16:creationId xmlns:a16="http://schemas.microsoft.com/office/drawing/2014/main" id="{A67B62DF-943A-0525-EF71-3122AECC52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41967" y="66770"/>
            <a:ext cx="547396" cy="493067"/>
          </a:xfrm>
          <a:prstGeom prst="rect">
            <a:avLst/>
          </a:prstGeom>
        </p:spPr>
      </p:pic>
    </p:spTree>
    <p:extLst>
      <p:ext uri="{BB962C8B-B14F-4D97-AF65-F5344CB8AC3E}">
        <p14:creationId xmlns:p14="http://schemas.microsoft.com/office/powerpoint/2010/main" val="2594609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FEDE2-0CAC-77BA-F46E-F6304E6D08AE}"/>
              </a:ext>
            </a:extLst>
          </p:cNvPr>
          <p:cNvSpPr>
            <a:spLocks noGrp="1"/>
          </p:cNvSpPr>
          <p:nvPr>
            <p:ph type="title"/>
          </p:nvPr>
        </p:nvSpPr>
        <p:spPr>
          <a:xfrm>
            <a:off x="292327" y="0"/>
            <a:ext cx="7209485" cy="1054359"/>
          </a:xfrm>
        </p:spPr>
        <p:txBody>
          <a:bodyPr>
            <a:normAutofit/>
          </a:bodyPr>
          <a:lstStyle/>
          <a:p>
            <a:r>
              <a:rPr lang="en-IN" dirty="0">
                <a:solidFill>
                  <a:schemeClr val="bg2">
                    <a:lumMod val="50000"/>
                  </a:schemeClr>
                </a:solidFill>
                <a:latin typeface="Arial Black" panose="020B0A04020102020204" pitchFamily="34" charset="0"/>
              </a:rPr>
              <a:t>Elastic Net Regression</a:t>
            </a:r>
          </a:p>
        </p:txBody>
      </p:sp>
      <p:pic>
        <p:nvPicPr>
          <p:cNvPr id="4" name="Picture 3">
            <a:extLst>
              <a:ext uri="{FF2B5EF4-FFF2-40B4-BE49-F238E27FC236}">
                <a16:creationId xmlns:a16="http://schemas.microsoft.com/office/drawing/2014/main" id="{6B6AE970-B849-3663-3AA6-CCD43517505C}"/>
              </a:ext>
            </a:extLst>
          </p:cNvPr>
          <p:cNvPicPr>
            <a:picLocks noChangeAspect="1"/>
          </p:cNvPicPr>
          <p:nvPr/>
        </p:nvPicPr>
        <p:blipFill>
          <a:blip r:embed="rId2"/>
          <a:stretch>
            <a:fillRect/>
          </a:stretch>
        </p:blipFill>
        <p:spPr>
          <a:xfrm>
            <a:off x="708380" y="2059052"/>
            <a:ext cx="3699977" cy="2262392"/>
          </a:xfrm>
          <a:prstGeom prst="rect">
            <a:avLst/>
          </a:prstGeom>
        </p:spPr>
      </p:pic>
      <p:sp>
        <p:nvSpPr>
          <p:cNvPr id="5" name="TextBox 4">
            <a:extLst>
              <a:ext uri="{FF2B5EF4-FFF2-40B4-BE49-F238E27FC236}">
                <a16:creationId xmlns:a16="http://schemas.microsoft.com/office/drawing/2014/main" id="{056B6EC6-8AC7-09D4-A31C-B3D327AB85AC}"/>
              </a:ext>
            </a:extLst>
          </p:cNvPr>
          <p:cNvSpPr txBox="1"/>
          <p:nvPr/>
        </p:nvSpPr>
        <p:spPr>
          <a:xfrm>
            <a:off x="4609322" y="1240971"/>
            <a:ext cx="7209485" cy="3170099"/>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Bookman Old Style" panose="02050604050505020204" pitchFamily="18" charset="0"/>
              </a:rPr>
              <a:t>Elastic Net Regression is the third type of Regularization technique. </a:t>
            </a:r>
          </a:p>
          <a:p>
            <a:pPr marL="285750" indent="-285750">
              <a:buFont typeface="Wingdings" panose="05000000000000000000" pitchFamily="2" charset="2"/>
              <a:buChar char="Ø"/>
            </a:pPr>
            <a:r>
              <a:rPr lang="en-US" sz="2000" dirty="0">
                <a:latin typeface="Bookman Old Style" panose="02050604050505020204" pitchFamily="18" charset="0"/>
              </a:rPr>
              <a:t>It came into existence due to the limitation of the Lasso regression. </a:t>
            </a:r>
          </a:p>
          <a:p>
            <a:pPr marL="285750" indent="-285750">
              <a:buFont typeface="Wingdings" panose="05000000000000000000" pitchFamily="2" charset="2"/>
              <a:buChar char="Ø"/>
            </a:pPr>
            <a:r>
              <a:rPr lang="en-US" sz="2000" dirty="0">
                <a:latin typeface="Bookman Old Style" panose="02050604050505020204" pitchFamily="18" charset="0"/>
              </a:rPr>
              <a:t>Lasso regression cannot take correct alpha and lambda values as per the requirement of the data. </a:t>
            </a:r>
          </a:p>
          <a:p>
            <a:pPr marL="285750" indent="-285750">
              <a:buFont typeface="Wingdings" panose="05000000000000000000" pitchFamily="2" charset="2"/>
              <a:buChar char="Ø"/>
            </a:pPr>
            <a:r>
              <a:rPr lang="en-US" sz="2000" dirty="0">
                <a:latin typeface="Bookman Old Style" panose="02050604050505020204" pitchFamily="18" charset="0"/>
              </a:rPr>
              <a:t>The solution for the problem is to combine the penalties of both ridge regression and lasso regression. </a:t>
            </a:r>
          </a:p>
          <a:p>
            <a:pPr marL="285750" indent="-285750">
              <a:buFont typeface="Wingdings" panose="05000000000000000000" pitchFamily="2" charset="2"/>
              <a:buChar char="Ø"/>
            </a:pPr>
            <a:r>
              <a:rPr lang="en-US" sz="2000" dirty="0">
                <a:latin typeface="Bookman Old Style" panose="02050604050505020204" pitchFamily="18" charset="0"/>
              </a:rPr>
              <a:t>We got a score of 83.75 as R squared value.</a:t>
            </a:r>
            <a:endParaRPr lang="en-IN" sz="2000" dirty="0">
              <a:latin typeface="Bookman Old Style" panose="02050604050505020204" pitchFamily="18" charset="0"/>
            </a:endParaRPr>
          </a:p>
        </p:txBody>
      </p:sp>
      <p:pic>
        <p:nvPicPr>
          <p:cNvPr id="7" name="Picture 6">
            <a:extLst>
              <a:ext uri="{FF2B5EF4-FFF2-40B4-BE49-F238E27FC236}">
                <a16:creationId xmlns:a16="http://schemas.microsoft.com/office/drawing/2014/main" id="{ABA10464-8672-0422-49E6-E6BD6CFDE8AC}"/>
              </a:ext>
            </a:extLst>
          </p:cNvPr>
          <p:cNvPicPr>
            <a:picLocks noChangeAspect="1"/>
          </p:cNvPicPr>
          <p:nvPr/>
        </p:nvPicPr>
        <p:blipFill rotWithShape="1">
          <a:blip r:embed="rId3"/>
          <a:srcRect t="7148"/>
          <a:stretch/>
        </p:blipFill>
        <p:spPr>
          <a:xfrm>
            <a:off x="4408357" y="4798948"/>
            <a:ext cx="7410450" cy="1636162"/>
          </a:xfrm>
          <a:prstGeom prst="rect">
            <a:avLst/>
          </a:prstGeom>
        </p:spPr>
      </p:pic>
      <p:pic>
        <p:nvPicPr>
          <p:cNvPr id="8" name="Picture 7">
            <a:extLst>
              <a:ext uri="{FF2B5EF4-FFF2-40B4-BE49-F238E27FC236}">
                <a16:creationId xmlns:a16="http://schemas.microsoft.com/office/drawing/2014/main" id="{91C0EA84-C5A2-293C-0CD6-B9242B0EC3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41967" y="66770"/>
            <a:ext cx="547396" cy="493067"/>
          </a:xfrm>
          <a:prstGeom prst="rect">
            <a:avLst/>
          </a:prstGeom>
        </p:spPr>
      </p:pic>
    </p:spTree>
    <p:extLst>
      <p:ext uri="{BB962C8B-B14F-4D97-AF65-F5344CB8AC3E}">
        <p14:creationId xmlns:p14="http://schemas.microsoft.com/office/powerpoint/2010/main" val="1514094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AA2A-1266-7A7F-27C8-D4110DFCE507}"/>
              </a:ext>
            </a:extLst>
          </p:cNvPr>
          <p:cNvSpPr>
            <a:spLocks noGrp="1"/>
          </p:cNvSpPr>
          <p:nvPr>
            <p:ph type="title"/>
          </p:nvPr>
        </p:nvSpPr>
        <p:spPr>
          <a:xfrm>
            <a:off x="376301" y="92614"/>
            <a:ext cx="11258972" cy="1027059"/>
          </a:xfrm>
        </p:spPr>
        <p:txBody>
          <a:bodyPr>
            <a:normAutofit/>
          </a:bodyPr>
          <a:lstStyle/>
          <a:p>
            <a:r>
              <a:rPr lang="en-US" sz="4000" dirty="0">
                <a:solidFill>
                  <a:schemeClr val="bg2">
                    <a:lumMod val="50000"/>
                  </a:schemeClr>
                </a:solidFill>
                <a:latin typeface="Arial Black" panose="020B0A04020102020204" pitchFamily="34" charset="0"/>
              </a:rPr>
              <a:t>Cross Validation of Elastic Net</a:t>
            </a:r>
            <a:endParaRPr lang="en-IN" sz="4000" dirty="0">
              <a:solidFill>
                <a:schemeClr val="bg2">
                  <a:lumMod val="50000"/>
                </a:schemeClr>
              </a:solidFill>
              <a:latin typeface="Arial Black" panose="020B0A04020102020204" pitchFamily="34" charset="0"/>
            </a:endParaRPr>
          </a:p>
        </p:txBody>
      </p:sp>
      <p:pic>
        <p:nvPicPr>
          <p:cNvPr id="4" name="Picture 3">
            <a:extLst>
              <a:ext uri="{FF2B5EF4-FFF2-40B4-BE49-F238E27FC236}">
                <a16:creationId xmlns:a16="http://schemas.microsoft.com/office/drawing/2014/main" id="{4A088593-EDB2-FE2D-AF72-5EA0FF36B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727" y="1068355"/>
            <a:ext cx="10220130" cy="53949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C3933F70-CBD9-B9A1-4A59-F4E2F39204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1967" y="66770"/>
            <a:ext cx="547396" cy="493067"/>
          </a:xfrm>
          <a:prstGeom prst="rect">
            <a:avLst/>
          </a:prstGeom>
        </p:spPr>
      </p:pic>
    </p:spTree>
    <p:extLst>
      <p:ext uri="{BB962C8B-B14F-4D97-AF65-F5344CB8AC3E}">
        <p14:creationId xmlns:p14="http://schemas.microsoft.com/office/powerpoint/2010/main" val="3479097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C6784-0580-44AC-BD42-CF8AA7C4CCC5}"/>
              </a:ext>
            </a:extLst>
          </p:cNvPr>
          <p:cNvSpPr>
            <a:spLocks noGrp="1"/>
          </p:cNvSpPr>
          <p:nvPr>
            <p:ph type="title"/>
          </p:nvPr>
        </p:nvSpPr>
        <p:spPr>
          <a:xfrm>
            <a:off x="786848" y="157928"/>
            <a:ext cx="10792441" cy="1195011"/>
          </a:xfrm>
        </p:spPr>
        <p:txBody>
          <a:bodyPr>
            <a:normAutofit/>
          </a:bodyPr>
          <a:lstStyle/>
          <a:p>
            <a:pPr algn="ctr"/>
            <a:r>
              <a:rPr lang="en-US" sz="4400" b="1" dirty="0">
                <a:solidFill>
                  <a:schemeClr val="bg2">
                    <a:lumMod val="50000"/>
                  </a:schemeClr>
                </a:solidFill>
                <a:latin typeface="Arial Black" panose="020B0A04020102020204" pitchFamily="34" charset="0"/>
              </a:rPr>
              <a:t>CHALLENGES</a:t>
            </a:r>
            <a:endParaRPr lang="en-IN" sz="4400" b="1" dirty="0">
              <a:solidFill>
                <a:schemeClr val="bg2">
                  <a:lumMod val="50000"/>
                </a:schemeClr>
              </a:solidFill>
              <a:latin typeface="Arial Black" panose="020B0A04020102020204" pitchFamily="34" charset="0"/>
            </a:endParaRPr>
          </a:p>
        </p:txBody>
      </p:sp>
      <p:pic>
        <p:nvPicPr>
          <p:cNvPr id="3" name="Picture 2">
            <a:extLst>
              <a:ext uri="{FF2B5EF4-FFF2-40B4-BE49-F238E27FC236}">
                <a16:creationId xmlns:a16="http://schemas.microsoft.com/office/drawing/2014/main" id="{65755E2D-0FA2-1143-37D7-EFCDEF9A7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34" y="1850705"/>
            <a:ext cx="4906041" cy="3303035"/>
          </a:xfrm>
          <a:prstGeom prst="rect">
            <a:avLst/>
          </a:prstGeom>
        </p:spPr>
      </p:pic>
      <p:sp>
        <p:nvSpPr>
          <p:cNvPr id="5" name="TextBox 4">
            <a:extLst>
              <a:ext uri="{FF2B5EF4-FFF2-40B4-BE49-F238E27FC236}">
                <a16:creationId xmlns:a16="http://schemas.microsoft.com/office/drawing/2014/main" id="{A3DCC197-6FA8-42C7-271A-CA433E15660B}"/>
              </a:ext>
            </a:extLst>
          </p:cNvPr>
          <p:cNvSpPr txBox="1"/>
          <p:nvPr/>
        </p:nvSpPr>
        <p:spPr>
          <a:xfrm>
            <a:off x="5607698" y="1250302"/>
            <a:ext cx="6251510" cy="4093428"/>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Bookman Old Style" panose="02050604050505020204" pitchFamily="18" charset="0"/>
              </a:rPr>
              <a:t>While deciding on the independent variables we faced difficulty as there were very limited parameters and they were having very high collinearity with the dependent variable. </a:t>
            </a:r>
          </a:p>
          <a:p>
            <a:pPr marL="285750" indent="-285750">
              <a:buFont typeface="Wingdings" panose="05000000000000000000" pitchFamily="2" charset="2"/>
              <a:buChar char="Ø"/>
            </a:pPr>
            <a:r>
              <a:rPr lang="en-US" sz="2000" dirty="0">
                <a:latin typeface="Bookman Old Style" panose="02050604050505020204" pitchFamily="18" charset="0"/>
              </a:rPr>
              <a:t>The disadvantage of Linear regression while predicting stock prices is that it is highly limited in its scope. </a:t>
            </a:r>
          </a:p>
          <a:p>
            <a:pPr marL="285750" indent="-285750">
              <a:buFont typeface="Wingdings" panose="05000000000000000000" pitchFamily="2" charset="2"/>
              <a:buChar char="Ø"/>
            </a:pPr>
            <a:r>
              <a:rPr lang="en-US" sz="2000" dirty="0">
                <a:latin typeface="Bookman Old Style" panose="02050604050505020204" pitchFamily="18" charset="0"/>
              </a:rPr>
              <a:t>Many predictors cannot be used, which is required to solve the stock price prediction problem. </a:t>
            </a:r>
          </a:p>
          <a:p>
            <a:pPr marL="285750" indent="-285750">
              <a:buFont typeface="Wingdings" panose="05000000000000000000" pitchFamily="2" charset="2"/>
              <a:buChar char="Ø"/>
            </a:pPr>
            <a:r>
              <a:rPr lang="en-US" sz="2000" dirty="0">
                <a:latin typeface="Bookman Old Style" panose="02050604050505020204" pitchFamily="18" charset="0"/>
              </a:rPr>
              <a:t>According to our observation we concluded that such problems can be better handled by using time series forecasting using </a:t>
            </a:r>
            <a:r>
              <a:rPr lang="en-US" sz="2000" dirty="0" err="1">
                <a:latin typeface="Bookman Old Style" panose="02050604050505020204" pitchFamily="18" charset="0"/>
              </a:rPr>
              <a:t>FbProphet</a:t>
            </a:r>
            <a:r>
              <a:rPr lang="en-US" sz="2000" dirty="0">
                <a:latin typeface="Bookman Old Style" panose="02050604050505020204" pitchFamily="18" charset="0"/>
              </a:rPr>
              <a:t>.</a:t>
            </a:r>
            <a:endParaRPr lang="en-IN" sz="2000" dirty="0">
              <a:latin typeface="Bookman Old Style" panose="02050604050505020204" pitchFamily="18" charset="0"/>
            </a:endParaRPr>
          </a:p>
        </p:txBody>
      </p:sp>
      <p:pic>
        <p:nvPicPr>
          <p:cNvPr id="6" name="Picture 5">
            <a:extLst>
              <a:ext uri="{FF2B5EF4-FFF2-40B4-BE49-F238E27FC236}">
                <a16:creationId xmlns:a16="http://schemas.microsoft.com/office/drawing/2014/main" id="{F12D69EC-D488-D7F9-2DE7-7E602DC6F2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1967" y="66770"/>
            <a:ext cx="547396" cy="493067"/>
          </a:xfrm>
          <a:prstGeom prst="rect">
            <a:avLst/>
          </a:prstGeom>
        </p:spPr>
      </p:pic>
    </p:spTree>
    <p:extLst>
      <p:ext uri="{BB962C8B-B14F-4D97-AF65-F5344CB8AC3E}">
        <p14:creationId xmlns:p14="http://schemas.microsoft.com/office/powerpoint/2010/main" val="721187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88EFF-3B28-71D8-4EEA-DC776FDD5DF9}"/>
              </a:ext>
            </a:extLst>
          </p:cNvPr>
          <p:cNvSpPr>
            <a:spLocks noGrp="1"/>
          </p:cNvSpPr>
          <p:nvPr>
            <p:ph type="title"/>
          </p:nvPr>
        </p:nvSpPr>
        <p:spPr>
          <a:xfrm>
            <a:off x="208350" y="83284"/>
            <a:ext cx="11706841" cy="943084"/>
          </a:xfrm>
        </p:spPr>
        <p:txBody>
          <a:bodyPr>
            <a:normAutofit/>
          </a:bodyPr>
          <a:lstStyle/>
          <a:p>
            <a:pPr algn="ctr"/>
            <a:r>
              <a:rPr lang="en-US" sz="4000" dirty="0">
                <a:solidFill>
                  <a:schemeClr val="bg2">
                    <a:lumMod val="50000"/>
                  </a:schemeClr>
                </a:solidFill>
                <a:latin typeface="Arial Black" panose="020B0A04020102020204" pitchFamily="34" charset="0"/>
              </a:rPr>
              <a:t>CONCLUSION</a:t>
            </a:r>
            <a:endParaRPr lang="en-IN" sz="4000" dirty="0">
              <a:solidFill>
                <a:schemeClr val="bg2">
                  <a:lumMod val="50000"/>
                </a:schemeClr>
              </a:solidFill>
              <a:latin typeface="Arial Black" panose="020B0A04020102020204" pitchFamily="34" charset="0"/>
            </a:endParaRPr>
          </a:p>
        </p:txBody>
      </p:sp>
      <p:sp>
        <p:nvSpPr>
          <p:cNvPr id="3" name="TextBox 2">
            <a:extLst>
              <a:ext uri="{FF2B5EF4-FFF2-40B4-BE49-F238E27FC236}">
                <a16:creationId xmlns:a16="http://schemas.microsoft.com/office/drawing/2014/main" id="{E90F0A48-3009-67F5-9534-9E13480C86A7}"/>
              </a:ext>
            </a:extLst>
          </p:cNvPr>
          <p:cNvSpPr txBox="1"/>
          <p:nvPr/>
        </p:nvSpPr>
        <p:spPr>
          <a:xfrm>
            <a:off x="208351" y="1371600"/>
            <a:ext cx="7676016" cy="5047536"/>
          </a:xfrm>
          <a:prstGeom prst="rect">
            <a:avLst/>
          </a:prstGeom>
          <a:noFill/>
        </p:spPr>
        <p:txBody>
          <a:bodyPr wrap="square" rtlCol="0">
            <a:spAutoFit/>
          </a:bodyPr>
          <a:lstStyle/>
          <a:p>
            <a:pPr marL="342900" indent="-342900">
              <a:buAutoNum type="arabicPeriod"/>
            </a:pPr>
            <a:r>
              <a:rPr lang="en-US" dirty="0">
                <a:latin typeface="Bookman Old Style" panose="02050604050505020204" pitchFamily="18" charset="0"/>
              </a:rPr>
              <a:t>There is increase in trend of Yes Bank's stock Close, Open. </a:t>
            </a:r>
          </a:p>
          <a:p>
            <a:pPr marL="342900" indent="-342900">
              <a:buAutoNum type="arabicPeriod"/>
            </a:pPr>
            <a:r>
              <a:rPr lang="en-US" dirty="0">
                <a:latin typeface="Bookman Old Style" panose="02050604050505020204" pitchFamily="18" charset="0"/>
              </a:rPr>
              <a:t>High, Low price till 2018 and then sudden decrease. </a:t>
            </a:r>
          </a:p>
          <a:p>
            <a:r>
              <a:rPr lang="en-US" dirty="0">
                <a:latin typeface="Bookman Old Style" panose="02050604050505020204" pitchFamily="18" charset="0"/>
              </a:rPr>
              <a:t>3.  We observed that open vs close price graph concluded that after 2018 yes bank's stock </a:t>
            </a:r>
            <a:r>
              <a:rPr lang="en-US" dirty="0" err="1">
                <a:latin typeface="Bookman Old Style" panose="02050604050505020204" pitchFamily="18" charset="0"/>
              </a:rPr>
              <a:t>hitted</a:t>
            </a:r>
            <a:r>
              <a:rPr lang="en-US" dirty="0">
                <a:latin typeface="Bookman Old Style" panose="02050604050505020204" pitchFamily="18" charset="0"/>
              </a:rPr>
              <a:t> drastically. </a:t>
            </a:r>
          </a:p>
          <a:p>
            <a:r>
              <a:rPr lang="en-US" dirty="0">
                <a:latin typeface="Bookman Old Style" panose="02050604050505020204" pitchFamily="18" charset="0"/>
              </a:rPr>
              <a:t>4. We saw Linear relation between the dependent and independent value. </a:t>
            </a:r>
          </a:p>
          <a:p>
            <a:r>
              <a:rPr lang="en-US" dirty="0">
                <a:latin typeface="Bookman Old Style" panose="02050604050505020204" pitchFamily="18" charset="0"/>
              </a:rPr>
              <a:t>5. There was a lot of multicollinearity present in data. </a:t>
            </a:r>
          </a:p>
          <a:p>
            <a:r>
              <a:rPr lang="en-US" dirty="0">
                <a:latin typeface="Bookman Old Style" panose="02050604050505020204" pitchFamily="18" charset="0"/>
              </a:rPr>
              <a:t>6. The target variable is highly dependent on input variables. </a:t>
            </a:r>
          </a:p>
          <a:p>
            <a:endParaRPr lang="en-US" dirty="0"/>
          </a:p>
          <a:p>
            <a:pPr marL="342900" indent="-342900">
              <a:buFont typeface="+mj-lt"/>
              <a:buAutoNum type="alphaLcParenR"/>
            </a:pPr>
            <a:r>
              <a:rPr lang="en-US" sz="2000" dirty="0">
                <a:latin typeface="Bookman Old Style" panose="02050604050505020204" pitchFamily="18" charset="0"/>
              </a:rPr>
              <a:t>Ridge and </a:t>
            </a:r>
            <a:r>
              <a:rPr lang="en-US" sz="2000" dirty="0" err="1">
                <a:latin typeface="Bookman Old Style" panose="02050604050505020204" pitchFamily="18" charset="0"/>
              </a:rPr>
              <a:t>ElasticNet</a:t>
            </a:r>
            <a:r>
              <a:rPr lang="en-US" sz="2000" dirty="0">
                <a:latin typeface="Bookman Old Style" panose="02050604050505020204" pitchFamily="18" charset="0"/>
              </a:rPr>
              <a:t> Regression has given the best results with the lowest MSE, RMSE scores evaluation metrics.</a:t>
            </a:r>
          </a:p>
          <a:p>
            <a:pPr marL="342900" indent="-342900">
              <a:buFont typeface="+mj-lt"/>
              <a:buAutoNum type="alphaUcPeriod"/>
            </a:pPr>
            <a:r>
              <a:rPr lang="en-US" sz="2000" dirty="0">
                <a:latin typeface="Bookman Old Style" panose="02050604050505020204" pitchFamily="18" charset="0"/>
              </a:rPr>
              <a:t>Lasso regression did feature selection and ended up giving up worse results than ridge which again reflects the fact that each feature is important (as previously discussed). </a:t>
            </a:r>
          </a:p>
          <a:p>
            <a:pPr marL="342900" indent="-342900">
              <a:buFont typeface="+mj-lt"/>
              <a:buAutoNum type="alphaUcPeriod"/>
            </a:pPr>
            <a:r>
              <a:rPr lang="en-US" sz="2000" dirty="0">
                <a:latin typeface="Bookman Old Style" panose="02050604050505020204" pitchFamily="18" charset="0"/>
              </a:rPr>
              <a:t>There is increase in trend of Yes Bank's stock .</a:t>
            </a:r>
            <a:endParaRPr lang="en-IN" sz="2000" dirty="0">
              <a:latin typeface="Bookman Old Style" panose="02050604050505020204" pitchFamily="18" charset="0"/>
            </a:endParaRPr>
          </a:p>
        </p:txBody>
      </p:sp>
      <p:pic>
        <p:nvPicPr>
          <p:cNvPr id="4" name="Picture 3">
            <a:extLst>
              <a:ext uri="{FF2B5EF4-FFF2-40B4-BE49-F238E27FC236}">
                <a16:creationId xmlns:a16="http://schemas.microsoft.com/office/drawing/2014/main" id="{67F86E56-A845-055E-2B23-7AB253877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1967" y="66770"/>
            <a:ext cx="547396" cy="493067"/>
          </a:xfrm>
          <a:prstGeom prst="rect">
            <a:avLst/>
          </a:prstGeom>
        </p:spPr>
      </p:pic>
      <p:pic>
        <p:nvPicPr>
          <p:cNvPr id="8" name="Picture 7">
            <a:extLst>
              <a:ext uri="{FF2B5EF4-FFF2-40B4-BE49-F238E27FC236}">
                <a16:creationId xmlns:a16="http://schemas.microsoft.com/office/drawing/2014/main" id="{578534CB-719D-3376-C6CA-C3B9682CF4EF}"/>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7744408" y="2851280"/>
            <a:ext cx="4170783" cy="1752600"/>
          </a:xfrm>
          <a:prstGeom prst="rect">
            <a:avLst/>
          </a:prstGeom>
        </p:spPr>
      </p:pic>
    </p:spTree>
    <p:extLst>
      <p:ext uri="{BB962C8B-B14F-4D97-AF65-F5344CB8AC3E}">
        <p14:creationId xmlns:p14="http://schemas.microsoft.com/office/powerpoint/2010/main" val="2353205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6855-427F-51AF-31B4-32F3B44EA285}"/>
              </a:ext>
            </a:extLst>
          </p:cNvPr>
          <p:cNvSpPr>
            <a:spLocks noGrp="1"/>
          </p:cNvSpPr>
          <p:nvPr>
            <p:ph type="title"/>
          </p:nvPr>
        </p:nvSpPr>
        <p:spPr>
          <a:xfrm>
            <a:off x="450946" y="129936"/>
            <a:ext cx="11193657" cy="1507067"/>
          </a:xfrm>
        </p:spPr>
        <p:txBody>
          <a:bodyPr>
            <a:normAutofit/>
          </a:bodyPr>
          <a:lstStyle/>
          <a:p>
            <a:pPr algn="ctr"/>
            <a:r>
              <a:rPr lang="en-IN" sz="4000" dirty="0">
                <a:solidFill>
                  <a:schemeClr val="bg2">
                    <a:lumMod val="50000"/>
                  </a:schemeClr>
                </a:solidFill>
                <a:latin typeface="Arial Black" panose="020B0A04020102020204" pitchFamily="34" charset="0"/>
              </a:rPr>
              <a:t>References</a:t>
            </a:r>
          </a:p>
        </p:txBody>
      </p:sp>
      <p:sp>
        <p:nvSpPr>
          <p:cNvPr id="4" name="Scroll: Horizontal 3">
            <a:extLst>
              <a:ext uri="{FF2B5EF4-FFF2-40B4-BE49-F238E27FC236}">
                <a16:creationId xmlns:a16="http://schemas.microsoft.com/office/drawing/2014/main" id="{836165EF-C167-F3C8-8ECD-701888BD89F5}"/>
              </a:ext>
            </a:extLst>
          </p:cNvPr>
          <p:cNvSpPr/>
          <p:nvPr/>
        </p:nvSpPr>
        <p:spPr>
          <a:xfrm>
            <a:off x="2724539" y="1092224"/>
            <a:ext cx="6307494" cy="4879910"/>
          </a:xfrm>
          <a:prstGeom prst="horizontalScroll">
            <a:avLst/>
          </a:prstGeom>
        </p:spPr>
        <p:style>
          <a:lnRef idx="0">
            <a:schemeClr val="accent1"/>
          </a:lnRef>
          <a:fillRef idx="3">
            <a:schemeClr val="accent1"/>
          </a:fillRef>
          <a:effectRef idx="3">
            <a:schemeClr val="accent1"/>
          </a:effectRef>
          <a:fontRef idx="minor">
            <a:schemeClr val="lt1"/>
          </a:fontRef>
        </p:style>
        <p:txBody>
          <a:bodyPr rtlCol="0" anchor="ctr"/>
          <a:lstStyle/>
          <a:p>
            <a:pPr marL="400050" indent="-400050" algn="ctr">
              <a:buFont typeface="+mj-lt"/>
              <a:buAutoNum type="romanUcPeriod"/>
            </a:pPr>
            <a:r>
              <a:rPr lang="en-IN" sz="2400" dirty="0">
                <a:latin typeface="Bookman Old Style" panose="02050604050505020204" pitchFamily="18" charset="0"/>
              </a:rPr>
              <a:t>Stack overflow </a:t>
            </a:r>
          </a:p>
          <a:p>
            <a:pPr algn="ctr"/>
            <a:r>
              <a:rPr lang="en-IN" sz="2400" dirty="0">
                <a:latin typeface="Bookman Old Style" panose="02050604050505020204" pitchFamily="18" charset="0"/>
              </a:rPr>
              <a:t>II. </a:t>
            </a:r>
            <a:r>
              <a:rPr lang="en-IN" sz="2400" dirty="0" err="1">
                <a:latin typeface="Bookman Old Style" panose="02050604050505020204" pitchFamily="18" charset="0"/>
              </a:rPr>
              <a:t>GeeksforGeeks</a:t>
            </a:r>
            <a:r>
              <a:rPr lang="en-IN" sz="2400" dirty="0">
                <a:latin typeface="Bookman Old Style" panose="02050604050505020204" pitchFamily="18" charset="0"/>
              </a:rPr>
              <a:t> </a:t>
            </a:r>
          </a:p>
          <a:p>
            <a:pPr algn="ctr"/>
            <a:r>
              <a:rPr lang="en-IN" sz="2400" dirty="0">
                <a:latin typeface="Bookman Old Style" panose="02050604050505020204" pitchFamily="18" charset="0"/>
              </a:rPr>
              <a:t>III. Analytics Vidhya </a:t>
            </a:r>
          </a:p>
          <a:p>
            <a:pPr algn="ctr"/>
            <a:r>
              <a:rPr lang="en-IN" sz="2400" dirty="0">
                <a:latin typeface="Bookman Old Style" panose="02050604050505020204" pitchFamily="18" charset="0"/>
              </a:rPr>
              <a:t>IV. </a:t>
            </a:r>
            <a:r>
              <a:rPr lang="en-IN" sz="2400" dirty="0" err="1">
                <a:latin typeface="Bookman Old Style" panose="02050604050505020204" pitchFamily="18" charset="0"/>
              </a:rPr>
              <a:t>Almabetter</a:t>
            </a:r>
            <a:r>
              <a:rPr lang="en-IN" sz="2400" dirty="0">
                <a:latin typeface="Bookman Old Style" panose="02050604050505020204" pitchFamily="18" charset="0"/>
              </a:rPr>
              <a:t> </a:t>
            </a:r>
          </a:p>
          <a:p>
            <a:pPr algn="ctr"/>
            <a:r>
              <a:rPr lang="en-IN" sz="2400" dirty="0">
                <a:latin typeface="Bookman Old Style" panose="02050604050505020204" pitchFamily="18" charset="0"/>
              </a:rPr>
              <a:t>V. </a:t>
            </a:r>
            <a:r>
              <a:rPr lang="en-IN" sz="2400" dirty="0" err="1">
                <a:latin typeface="Bookman Old Style" panose="02050604050505020204" pitchFamily="18" charset="0"/>
              </a:rPr>
              <a:t>github</a:t>
            </a:r>
            <a:r>
              <a:rPr lang="en-IN" sz="2400" dirty="0">
                <a:latin typeface="Bookman Old Style" panose="02050604050505020204" pitchFamily="18" charset="0"/>
              </a:rPr>
              <a:t> </a:t>
            </a:r>
          </a:p>
          <a:p>
            <a:pPr algn="ctr"/>
            <a:r>
              <a:rPr lang="en-IN" sz="2400" dirty="0">
                <a:latin typeface="Bookman Old Style" panose="02050604050505020204" pitchFamily="18" charset="0"/>
              </a:rPr>
              <a:t>VI. Towards data science</a:t>
            </a:r>
          </a:p>
        </p:txBody>
      </p:sp>
      <p:pic>
        <p:nvPicPr>
          <p:cNvPr id="5" name="Picture 4">
            <a:extLst>
              <a:ext uri="{FF2B5EF4-FFF2-40B4-BE49-F238E27FC236}">
                <a16:creationId xmlns:a16="http://schemas.microsoft.com/office/drawing/2014/main" id="{F8761551-72C8-0BC6-8557-03BE1ACFD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1967" y="66770"/>
            <a:ext cx="547396" cy="493067"/>
          </a:xfrm>
          <a:prstGeom prst="rect">
            <a:avLst/>
          </a:prstGeom>
        </p:spPr>
      </p:pic>
    </p:spTree>
    <p:extLst>
      <p:ext uri="{BB962C8B-B14F-4D97-AF65-F5344CB8AC3E}">
        <p14:creationId xmlns:p14="http://schemas.microsoft.com/office/powerpoint/2010/main" val="2625537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does a stock market work? - Online Demat, Trading, and Mutual Fund  Investment in India - Fisdom">
            <a:extLst>
              <a:ext uri="{FF2B5EF4-FFF2-40B4-BE49-F238E27FC236}">
                <a16:creationId xmlns:a16="http://schemas.microsoft.com/office/drawing/2014/main" id="{D4FCB534-6351-CB5D-5FF1-29D40E78A8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16" y="228778"/>
            <a:ext cx="6578082" cy="438305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ow does a stock market work? - Online Demat, Trading, and Mutual Fund  Investment in India - Fisdom">
            <a:extLst>
              <a:ext uri="{FF2B5EF4-FFF2-40B4-BE49-F238E27FC236}">
                <a16:creationId xmlns:a16="http://schemas.microsoft.com/office/drawing/2014/main" id="{E4571195-F8F8-BA6A-EED1-FD1D84ED0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3918" y="0"/>
            <a:ext cx="6578082" cy="438305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ow does a stock market work? - Online Demat, Trading, and Mutual Fund  Investment in India - Fisdom">
            <a:extLst>
              <a:ext uri="{FF2B5EF4-FFF2-40B4-BE49-F238E27FC236}">
                <a16:creationId xmlns:a16="http://schemas.microsoft.com/office/drawing/2014/main" id="{680B8036-B16B-2531-C608-5A74D81128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83054"/>
            <a:ext cx="6578082" cy="247494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How does a stock market work? - Online Demat, Trading, and Mutual Fund  Investment in India - Fisdom">
            <a:extLst>
              <a:ext uri="{FF2B5EF4-FFF2-40B4-BE49-F238E27FC236}">
                <a16:creationId xmlns:a16="http://schemas.microsoft.com/office/drawing/2014/main" id="{50CB38F1-C3EE-DD6D-0ACB-AB35A2D808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3918" y="4383054"/>
            <a:ext cx="6578082" cy="247494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ow does a stock market work? - Online Demat, Trading, and Mutual Fund  Investment in India - Fisdom">
            <a:extLst>
              <a:ext uri="{FF2B5EF4-FFF2-40B4-BE49-F238E27FC236}">
                <a16:creationId xmlns:a16="http://schemas.microsoft.com/office/drawing/2014/main" id="{A25BFA5A-370A-1859-C852-90659B3E3B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16" y="2696695"/>
            <a:ext cx="6578082" cy="24749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ow does a stock market work? - Online Demat, Trading, and Mutual Fund  Investment in India - Fisdom">
            <a:extLst>
              <a:ext uri="{FF2B5EF4-FFF2-40B4-BE49-F238E27FC236}">
                <a16:creationId xmlns:a16="http://schemas.microsoft.com/office/drawing/2014/main" id="{1374D2B1-3391-5FA9-900E-93CA361E7D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3918" y="2883935"/>
            <a:ext cx="6578082" cy="24749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How does a stock market work? - Online Demat, Trading, and Mutual Fund  Investment in India - Fisdom">
            <a:extLst>
              <a:ext uri="{FF2B5EF4-FFF2-40B4-BE49-F238E27FC236}">
                <a16:creationId xmlns:a16="http://schemas.microsoft.com/office/drawing/2014/main" id="{85981F37-6E5E-3992-81D2-44D3455075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51" y="-314911"/>
            <a:ext cx="6578082" cy="24749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ow does a stock market work? - Online Demat, Trading, and Mutual Fund  Investment in India - Fisdom">
            <a:extLst>
              <a:ext uri="{FF2B5EF4-FFF2-40B4-BE49-F238E27FC236}">
                <a16:creationId xmlns:a16="http://schemas.microsoft.com/office/drawing/2014/main" id="{05722D74-66CB-FDCC-F60A-DFB9F87292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3918" y="-314912"/>
            <a:ext cx="6578082" cy="247494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B2C6AFF2-9539-276F-17BA-DFE336ED24C2}"/>
              </a:ext>
            </a:extLst>
          </p:cNvPr>
          <p:cNvSpPr/>
          <p:nvPr/>
        </p:nvSpPr>
        <p:spPr>
          <a:xfrm>
            <a:off x="1348154" y="1348154"/>
            <a:ext cx="10081846" cy="401072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Rectangle 12">
            <a:extLst>
              <a:ext uri="{FF2B5EF4-FFF2-40B4-BE49-F238E27FC236}">
                <a16:creationId xmlns:a16="http://schemas.microsoft.com/office/drawing/2014/main" id="{4A7D8ABA-94FF-AE71-A27E-2E678E4D5029}"/>
              </a:ext>
            </a:extLst>
          </p:cNvPr>
          <p:cNvSpPr/>
          <p:nvPr/>
        </p:nvSpPr>
        <p:spPr>
          <a:xfrm>
            <a:off x="1688123" y="1840523"/>
            <a:ext cx="9495692" cy="3079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600" b="1" dirty="0">
                <a:solidFill>
                  <a:schemeClr val="bg2">
                    <a:lumMod val="50000"/>
                  </a:schemeClr>
                </a:solidFill>
                <a:latin typeface="Arial Black" panose="020B0A04020102020204" pitchFamily="34" charset="0"/>
              </a:rPr>
              <a:t>THANKYOU</a:t>
            </a:r>
            <a:endParaRPr lang="en-IN" sz="9600" b="1" dirty="0">
              <a:solidFill>
                <a:schemeClr val="bg2">
                  <a:lumMod val="50000"/>
                </a:schemeClr>
              </a:solidFill>
              <a:latin typeface="Arial Black" panose="020B0A04020102020204" pitchFamily="34" charset="0"/>
            </a:endParaRPr>
          </a:p>
        </p:txBody>
      </p:sp>
      <p:pic>
        <p:nvPicPr>
          <p:cNvPr id="14" name="Picture 13">
            <a:extLst>
              <a:ext uri="{FF2B5EF4-FFF2-40B4-BE49-F238E27FC236}">
                <a16:creationId xmlns:a16="http://schemas.microsoft.com/office/drawing/2014/main" id="{6900CD21-0598-3D1C-E956-EC55A2B43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3069" y="-246534"/>
            <a:ext cx="547396" cy="493067"/>
          </a:xfrm>
          <a:prstGeom prst="rect">
            <a:avLst/>
          </a:prstGeom>
        </p:spPr>
      </p:pic>
    </p:spTree>
    <p:extLst>
      <p:ext uri="{BB962C8B-B14F-4D97-AF65-F5344CB8AC3E}">
        <p14:creationId xmlns:p14="http://schemas.microsoft.com/office/powerpoint/2010/main" val="1234222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33472-CE98-76A5-96B0-3B3E00C11910}"/>
              </a:ext>
            </a:extLst>
          </p:cNvPr>
          <p:cNvSpPr>
            <a:spLocks noGrp="1"/>
          </p:cNvSpPr>
          <p:nvPr>
            <p:ph type="ctrTitle"/>
          </p:nvPr>
        </p:nvSpPr>
        <p:spPr>
          <a:xfrm>
            <a:off x="684212" y="226143"/>
            <a:ext cx="6621156" cy="1002889"/>
          </a:xfrm>
        </p:spPr>
        <p:txBody>
          <a:bodyPr/>
          <a:lstStyle/>
          <a:p>
            <a:pPr algn="ctr"/>
            <a:r>
              <a:rPr lang="en-US" b="1" dirty="0">
                <a:solidFill>
                  <a:schemeClr val="bg2">
                    <a:lumMod val="50000"/>
                  </a:schemeClr>
                </a:solidFill>
                <a:latin typeface="Arial Black" panose="020B0A04020102020204" pitchFamily="34" charset="0"/>
              </a:rPr>
              <a:t>Team mates</a:t>
            </a:r>
            <a:endParaRPr lang="en-IN" b="1" dirty="0">
              <a:solidFill>
                <a:schemeClr val="bg2">
                  <a:lumMod val="50000"/>
                </a:schemeClr>
              </a:solidFill>
              <a:latin typeface="Arial Black" panose="020B0A04020102020204" pitchFamily="34" charset="0"/>
            </a:endParaRPr>
          </a:p>
        </p:txBody>
      </p:sp>
      <p:sp>
        <p:nvSpPr>
          <p:cNvPr id="3" name="Subtitle 2">
            <a:extLst>
              <a:ext uri="{FF2B5EF4-FFF2-40B4-BE49-F238E27FC236}">
                <a16:creationId xmlns:a16="http://schemas.microsoft.com/office/drawing/2014/main" id="{3E5DED52-F832-ACB6-6FB9-FA689CFDE228}"/>
              </a:ext>
            </a:extLst>
          </p:cNvPr>
          <p:cNvSpPr>
            <a:spLocks noGrp="1"/>
          </p:cNvSpPr>
          <p:nvPr>
            <p:ph type="subTitle" idx="1"/>
          </p:nvPr>
        </p:nvSpPr>
        <p:spPr>
          <a:xfrm>
            <a:off x="684212" y="1661653"/>
            <a:ext cx="6400800" cy="4100052"/>
          </a:xfrm>
        </p:spPr>
        <p:txBody>
          <a:bodyPr/>
          <a:lstStyle/>
          <a:p>
            <a:r>
              <a:rPr lang="en-US" dirty="0"/>
              <a:t>.</a:t>
            </a:r>
            <a:endParaRPr lang="en-IN" dirty="0"/>
          </a:p>
        </p:txBody>
      </p:sp>
      <mc:AlternateContent xmlns:mc="http://schemas.openxmlformats.org/markup-compatibility/2006">
        <mc:Choice xmlns:am3d="http://schemas.microsoft.com/office/drawing/2017/model3d" Requires="am3d">
          <p:graphicFrame>
            <p:nvGraphicFramePr>
              <p:cNvPr id="10" name="3D Model 9" descr="Upward Trend">
                <a:extLst>
                  <a:ext uri="{FF2B5EF4-FFF2-40B4-BE49-F238E27FC236}">
                    <a16:creationId xmlns:a16="http://schemas.microsoft.com/office/drawing/2014/main" id="{E70ACB11-055B-5A23-6AA8-516C1BCABDE4}"/>
                  </a:ext>
                </a:extLst>
              </p:cNvPr>
              <p:cNvGraphicFramePr>
                <a:graphicFrameLocks noChangeAspect="1"/>
              </p:cNvGraphicFramePr>
              <p:nvPr>
                <p:extLst>
                  <p:ext uri="{D42A27DB-BD31-4B8C-83A1-F6EECF244321}">
                    <p14:modId xmlns:p14="http://schemas.microsoft.com/office/powerpoint/2010/main" val="316338054"/>
                  </p:ext>
                </p:extLst>
              </p:nvPr>
            </p:nvGraphicFramePr>
            <p:xfrm>
              <a:off x="7453223" y="2058821"/>
              <a:ext cx="3951819" cy="3605588"/>
            </p:xfrm>
            <a:graphic>
              <a:graphicData uri="http://schemas.microsoft.com/office/drawing/2017/model3d">
                <am3d:model3d r:embed="rId2">
                  <am3d:spPr>
                    <a:xfrm>
                      <a:off x="0" y="0"/>
                      <a:ext cx="3951819" cy="3605588"/>
                    </a:xfrm>
                    <a:prstGeom prst="rect">
                      <a:avLst/>
                    </a:prstGeom>
                  </am3d:spPr>
                  <am3d:camera>
                    <am3d:pos x="0" y="0" z="65012918"/>
                    <am3d:up dx="0" dy="36000000" dz="0"/>
                    <am3d:lookAt x="0" y="0" z="0"/>
                    <am3d:perspective fov="2700000"/>
                  </am3d:camera>
                  <am3d:trans>
                    <am3d:meterPerModelUnit n="101711" d="1000000"/>
                    <am3d:preTrans dx="0" dy="-16609428" dz="0"/>
                    <am3d:scale>
                      <am3d:sx n="1000000" d="1000000"/>
                      <am3d:sy n="1000000" d="1000000"/>
                      <am3d:sz n="1000000" d="1000000"/>
                    </am3d:scale>
                    <am3d:rot ax="-203914" ay="109561" az="-6510"/>
                    <am3d:postTrans dx="0" dy="0" dz="0"/>
                  </am3d:trans>
                  <am3d:raster rName="Office3DRenderer" rVer="16.0.8326">
                    <am3d:blip r:embed="rId3"/>
                  </am3d:raster>
                  <am3d:objViewport viewportSz="541866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0" name="3D Model 9" descr="Upward Trend">
                <a:extLst>
                  <a:ext uri="{FF2B5EF4-FFF2-40B4-BE49-F238E27FC236}">
                    <a16:creationId xmlns:a16="http://schemas.microsoft.com/office/drawing/2014/main" id="{E70ACB11-055B-5A23-6AA8-516C1BCABDE4}"/>
                  </a:ext>
                </a:extLst>
              </p:cNvPr>
              <p:cNvPicPr>
                <a:picLocks noGrp="1" noRot="1" noChangeAspect="1" noMove="1" noResize="1" noEditPoints="1" noAdjustHandles="1" noChangeArrowheads="1" noChangeShapeType="1" noCrop="1"/>
              </p:cNvPicPr>
              <p:nvPr/>
            </p:nvPicPr>
            <p:blipFill>
              <a:blip r:embed="rId3"/>
              <a:stretch>
                <a:fillRect/>
              </a:stretch>
            </p:blipFill>
            <p:spPr>
              <a:xfrm>
                <a:off x="7453223" y="2058821"/>
                <a:ext cx="3951819" cy="3605588"/>
              </a:xfrm>
              <a:prstGeom prst="rect">
                <a:avLst/>
              </a:prstGeom>
            </p:spPr>
          </p:pic>
        </mc:Fallback>
      </mc:AlternateContent>
      <p:sp>
        <p:nvSpPr>
          <p:cNvPr id="12" name="Flowchart: Card 11">
            <a:extLst>
              <a:ext uri="{FF2B5EF4-FFF2-40B4-BE49-F238E27FC236}">
                <a16:creationId xmlns:a16="http://schemas.microsoft.com/office/drawing/2014/main" id="{7C83100D-A62E-BBD0-3719-D9A455982BD1}"/>
              </a:ext>
            </a:extLst>
          </p:cNvPr>
          <p:cNvSpPr/>
          <p:nvPr/>
        </p:nvSpPr>
        <p:spPr>
          <a:xfrm>
            <a:off x="2157312" y="2399072"/>
            <a:ext cx="1474838" cy="1779638"/>
          </a:xfrm>
          <a:prstGeom prst="flowChartPunchedCard">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latin typeface="Bookman Old Style" panose="02050604050505020204" pitchFamily="18" charset="0"/>
              </a:rPr>
              <a:t>NEHA</a:t>
            </a:r>
          </a:p>
          <a:p>
            <a:pPr algn="ctr"/>
            <a:r>
              <a:rPr lang="en-IN" b="1" dirty="0">
                <a:latin typeface="Bookman Old Style" panose="02050604050505020204" pitchFamily="18" charset="0"/>
              </a:rPr>
              <a:t>JADHAV</a:t>
            </a:r>
            <a:endParaRPr lang="en-US" b="1" dirty="0">
              <a:latin typeface="Bookman Old Style" panose="02050604050505020204" pitchFamily="18" charset="0"/>
            </a:endParaRPr>
          </a:p>
        </p:txBody>
      </p:sp>
      <p:sp>
        <p:nvSpPr>
          <p:cNvPr id="14" name="Flowchart: Card 13">
            <a:extLst>
              <a:ext uri="{FF2B5EF4-FFF2-40B4-BE49-F238E27FC236}">
                <a16:creationId xmlns:a16="http://schemas.microsoft.com/office/drawing/2014/main" id="{4D255383-700E-E1AF-0143-1FC1E8B391F5}"/>
              </a:ext>
            </a:extLst>
          </p:cNvPr>
          <p:cNvSpPr/>
          <p:nvPr/>
        </p:nvSpPr>
        <p:spPr>
          <a:xfrm>
            <a:off x="4686477" y="2354826"/>
            <a:ext cx="1546372" cy="1868129"/>
          </a:xfrm>
          <a:prstGeom prst="flowChartPunchedCar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latin typeface="Bookman Old Style" panose="02050604050505020204" pitchFamily="18" charset="0"/>
              </a:rPr>
              <a:t>AKANKSHA JADHAV</a:t>
            </a:r>
            <a:endParaRPr lang="en-IN" sz="1600" b="1" dirty="0">
              <a:latin typeface="Bookman Old Style" panose="02050604050505020204" pitchFamily="18" charset="0"/>
            </a:endParaRPr>
          </a:p>
        </p:txBody>
      </p:sp>
      <p:pic>
        <p:nvPicPr>
          <p:cNvPr id="4" name="Picture 3">
            <a:extLst>
              <a:ext uri="{FF2B5EF4-FFF2-40B4-BE49-F238E27FC236}">
                <a16:creationId xmlns:a16="http://schemas.microsoft.com/office/drawing/2014/main" id="{26ED45D7-2D25-9399-45CA-3D1EB12229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41967" y="66770"/>
            <a:ext cx="547396" cy="493067"/>
          </a:xfrm>
          <a:prstGeom prst="rect">
            <a:avLst/>
          </a:prstGeom>
        </p:spPr>
      </p:pic>
    </p:spTree>
    <p:extLst>
      <p:ext uri="{BB962C8B-B14F-4D97-AF65-F5344CB8AC3E}">
        <p14:creationId xmlns:p14="http://schemas.microsoft.com/office/powerpoint/2010/main" val="630024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2F40B-E8B0-E3DE-6D62-6ED06956E582}"/>
              </a:ext>
            </a:extLst>
          </p:cNvPr>
          <p:cNvSpPr>
            <a:spLocks noGrp="1"/>
          </p:cNvSpPr>
          <p:nvPr>
            <p:ph type="ctrTitle"/>
          </p:nvPr>
        </p:nvSpPr>
        <p:spPr>
          <a:xfrm>
            <a:off x="910354" y="208934"/>
            <a:ext cx="8001000" cy="857866"/>
          </a:xfrm>
        </p:spPr>
        <p:txBody>
          <a:bodyPr/>
          <a:lstStyle/>
          <a:p>
            <a:r>
              <a:rPr lang="en-US" b="1" dirty="0">
                <a:solidFill>
                  <a:schemeClr val="bg2">
                    <a:lumMod val="50000"/>
                  </a:schemeClr>
                </a:solidFill>
                <a:latin typeface="Arial Black" panose="020B0A04020102020204" pitchFamily="34" charset="0"/>
              </a:rPr>
              <a:t>AGENDA</a:t>
            </a:r>
            <a:endParaRPr lang="en-IN" b="1" dirty="0">
              <a:solidFill>
                <a:schemeClr val="bg2">
                  <a:lumMod val="50000"/>
                </a:schemeClr>
              </a:solidFill>
              <a:latin typeface="Arial Black" panose="020B0A04020102020204" pitchFamily="34" charset="0"/>
            </a:endParaRPr>
          </a:p>
        </p:txBody>
      </p:sp>
      <p:sp>
        <p:nvSpPr>
          <p:cNvPr id="3" name="Subtitle 2">
            <a:extLst>
              <a:ext uri="{FF2B5EF4-FFF2-40B4-BE49-F238E27FC236}">
                <a16:creationId xmlns:a16="http://schemas.microsoft.com/office/drawing/2014/main" id="{3A23488B-3EB1-B9A7-5A9B-BAAAE53CDD9C}"/>
              </a:ext>
            </a:extLst>
          </p:cNvPr>
          <p:cNvSpPr>
            <a:spLocks noGrp="1"/>
          </p:cNvSpPr>
          <p:nvPr>
            <p:ph type="subTitle" idx="1"/>
          </p:nvPr>
        </p:nvSpPr>
        <p:spPr>
          <a:xfrm>
            <a:off x="167148" y="1066800"/>
            <a:ext cx="5486399" cy="5582266"/>
          </a:xfrm>
        </p:spPr>
        <p:txBody>
          <a:bodyPr/>
          <a:lstStyle/>
          <a:p>
            <a:pPr marL="342900" indent="-342900">
              <a:buFont typeface="Wingdings" panose="05000000000000000000" pitchFamily="2" charset="2"/>
              <a:buChar char="Ø"/>
            </a:pPr>
            <a:r>
              <a:rPr lang="en-US" dirty="0">
                <a:solidFill>
                  <a:schemeClr val="tx1"/>
                </a:solidFill>
              </a:rPr>
              <a:t>We are having a dataset with the monthly stock price details for Yes Bank. The objective of this project has been to apply different models to check whether the prices/movement of the stock can be predicted using features and past performance by using Linear Regression.</a:t>
            </a:r>
          </a:p>
          <a:p>
            <a:pPr marL="342900" indent="-342900">
              <a:buFont typeface="Wingdings" panose="05000000000000000000" pitchFamily="2" charset="2"/>
              <a:buChar char="Ø"/>
            </a:pPr>
            <a:r>
              <a:rPr lang="en-US" dirty="0">
                <a:solidFill>
                  <a:schemeClr val="tx1"/>
                </a:solidFill>
              </a:rPr>
              <a:t>Looking at the various features of the dataset, we can understand the relationships between them and accordingly pass the required parameters in the model to train it and ultimately predict the closing price.</a:t>
            </a:r>
            <a:endParaRPr lang="en-IN" dirty="0">
              <a:solidFill>
                <a:schemeClr val="tx1"/>
              </a:solidFill>
            </a:endParaRPr>
          </a:p>
        </p:txBody>
      </p:sp>
      <p:pic>
        <p:nvPicPr>
          <p:cNvPr id="5" name="Picture 4">
            <a:extLst>
              <a:ext uri="{FF2B5EF4-FFF2-40B4-BE49-F238E27FC236}">
                <a16:creationId xmlns:a16="http://schemas.microsoft.com/office/drawing/2014/main" id="{94D1BD26-1488-8245-BDE4-C1FAB5C26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3547" y="76199"/>
            <a:ext cx="6469626" cy="6705601"/>
          </a:xfrm>
          <a:prstGeom prst="rect">
            <a:avLst/>
          </a:prstGeom>
        </p:spPr>
      </p:pic>
      <p:pic>
        <p:nvPicPr>
          <p:cNvPr id="4" name="Picture 3">
            <a:extLst>
              <a:ext uri="{FF2B5EF4-FFF2-40B4-BE49-F238E27FC236}">
                <a16:creationId xmlns:a16="http://schemas.microsoft.com/office/drawing/2014/main" id="{DE275220-E901-2D69-4AA1-DB67F3ADA0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1967" y="66770"/>
            <a:ext cx="547396" cy="493067"/>
          </a:xfrm>
          <a:prstGeom prst="rect">
            <a:avLst/>
          </a:prstGeom>
        </p:spPr>
      </p:pic>
      <p:pic>
        <p:nvPicPr>
          <p:cNvPr id="8" name="Picture 7">
            <a:extLst>
              <a:ext uri="{FF2B5EF4-FFF2-40B4-BE49-F238E27FC236}">
                <a16:creationId xmlns:a16="http://schemas.microsoft.com/office/drawing/2014/main" id="{D0BA6909-E5F6-6713-49D9-4325CB7651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9452" y="208934"/>
            <a:ext cx="1454312" cy="725132"/>
          </a:xfrm>
          <a:prstGeom prst="rect">
            <a:avLst/>
          </a:prstGeom>
        </p:spPr>
      </p:pic>
    </p:spTree>
    <p:extLst>
      <p:ext uri="{BB962C8B-B14F-4D97-AF65-F5344CB8AC3E}">
        <p14:creationId xmlns:p14="http://schemas.microsoft.com/office/powerpoint/2010/main" val="3994127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2FDD9-0F4F-9ABB-81DB-8511413CB792}"/>
              </a:ext>
            </a:extLst>
          </p:cNvPr>
          <p:cNvSpPr>
            <a:spLocks noGrp="1"/>
          </p:cNvSpPr>
          <p:nvPr>
            <p:ph type="ctrTitle"/>
          </p:nvPr>
        </p:nvSpPr>
        <p:spPr>
          <a:xfrm>
            <a:off x="825910" y="213851"/>
            <a:ext cx="8282089" cy="936523"/>
          </a:xfrm>
        </p:spPr>
        <p:txBody>
          <a:bodyPr>
            <a:normAutofit/>
          </a:bodyPr>
          <a:lstStyle/>
          <a:p>
            <a:pPr algn="ctr"/>
            <a:r>
              <a:rPr lang="en-US" b="1" dirty="0">
                <a:solidFill>
                  <a:schemeClr val="bg2">
                    <a:lumMod val="50000"/>
                  </a:schemeClr>
                </a:solidFill>
                <a:latin typeface="Arial Black" panose="020B0A04020102020204" pitchFamily="34" charset="0"/>
              </a:rPr>
              <a:t>PROBLEM STATEMENT</a:t>
            </a:r>
            <a:endParaRPr lang="en-IN" b="1" dirty="0">
              <a:solidFill>
                <a:schemeClr val="bg2">
                  <a:lumMod val="50000"/>
                </a:schemeClr>
              </a:solidFill>
              <a:latin typeface="Arial Black" panose="020B0A04020102020204" pitchFamily="34" charset="0"/>
            </a:endParaRPr>
          </a:p>
        </p:txBody>
      </p:sp>
      <p:sp>
        <p:nvSpPr>
          <p:cNvPr id="3" name="Subtitle 2">
            <a:extLst>
              <a:ext uri="{FF2B5EF4-FFF2-40B4-BE49-F238E27FC236}">
                <a16:creationId xmlns:a16="http://schemas.microsoft.com/office/drawing/2014/main" id="{8C8CB797-9CC4-4097-F66F-6780C189E4E1}"/>
              </a:ext>
            </a:extLst>
          </p:cNvPr>
          <p:cNvSpPr>
            <a:spLocks noGrp="1"/>
          </p:cNvSpPr>
          <p:nvPr>
            <p:ph type="subTitle" idx="1"/>
          </p:nvPr>
        </p:nvSpPr>
        <p:spPr>
          <a:xfrm>
            <a:off x="902981" y="1150374"/>
            <a:ext cx="8001000" cy="5493775"/>
          </a:xfrm>
        </p:spPr>
        <p:txBody>
          <a:bodyPr>
            <a:normAutofit/>
          </a:bodyPr>
          <a:lstStyle/>
          <a:p>
            <a:pPr marL="342900" indent="-342900">
              <a:buFont typeface="Wingdings" panose="05000000000000000000" pitchFamily="2" charset="2"/>
              <a:buChar char="v"/>
            </a:pPr>
            <a:r>
              <a:rPr lang="en-US" dirty="0">
                <a:solidFill>
                  <a:schemeClr val="tx1"/>
                </a:solidFill>
              </a:rPr>
              <a:t>Yes Bank Limited is an Indian private sector bank headquartered in Mumbai, India, and was founded by Rana Kapoor and Ashok Kapoor in 2004. </a:t>
            </a:r>
          </a:p>
          <a:p>
            <a:pPr marL="342900" indent="-342900">
              <a:buFont typeface="Wingdings" panose="05000000000000000000" pitchFamily="2" charset="2"/>
              <a:buChar char="v"/>
            </a:pPr>
            <a:r>
              <a:rPr lang="en-US" dirty="0">
                <a:solidFill>
                  <a:schemeClr val="tx1"/>
                </a:solidFill>
              </a:rPr>
              <a:t> It offers a wide range of differentiated products for corporate and retail customers through retail banking and asset management services. </a:t>
            </a:r>
          </a:p>
          <a:p>
            <a:pPr marL="342900" indent="-342900">
              <a:buFont typeface="Wingdings" panose="05000000000000000000" pitchFamily="2" charset="2"/>
              <a:buChar char="v"/>
            </a:pPr>
            <a:r>
              <a:rPr lang="en-US" dirty="0">
                <a:solidFill>
                  <a:schemeClr val="tx1"/>
                </a:solidFill>
              </a:rPr>
              <a:t> On 5 March 2020, in an attempt to avoid the collapse of the bank, which had an excessive amount of bad loans, the Reserve Bank of India (RBI) took control of it. </a:t>
            </a:r>
          </a:p>
          <a:p>
            <a:pPr marL="342900" indent="-342900">
              <a:buFont typeface="Wingdings" panose="05000000000000000000" pitchFamily="2" charset="2"/>
              <a:buChar char="v"/>
            </a:pPr>
            <a:r>
              <a:rPr lang="en-US" dirty="0">
                <a:solidFill>
                  <a:schemeClr val="tx1"/>
                </a:solidFill>
              </a:rPr>
              <a:t> Since 2018, it has been in the news because of the fraud case involving Rana Kapoor. </a:t>
            </a:r>
          </a:p>
          <a:p>
            <a:pPr marL="342900" indent="-342900">
              <a:buFont typeface="Wingdings" panose="05000000000000000000" pitchFamily="2" charset="2"/>
              <a:buChar char="v"/>
            </a:pPr>
            <a:r>
              <a:rPr lang="en-US" dirty="0">
                <a:solidFill>
                  <a:schemeClr val="tx1"/>
                </a:solidFill>
              </a:rPr>
              <a:t>Owing to this fact, it was interesting to see how that impacted the stock prices of the company and whether linear regression models or any other predictive models can do justice to such situations.</a:t>
            </a:r>
            <a:endParaRPr lang="en-IN" dirty="0">
              <a:solidFill>
                <a:schemeClr val="tx1"/>
              </a:solidFill>
            </a:endParaRPr>
          </a:p>
        </p:txBody>
      </p:sp>
      <p:pic>
        <p:nvPicPr>
          <p:cNvPr id="7" name="Graphic 6" descr="Magnifying glass with solid fill">
            <a:extLst>
              <a:ext uri="{FF2B5EF4-FFF2-40B4-BE49-F238E27FC236}">
                <a16:creationId xmlns:a16="http://schemas.microsoft.com/office/drawing/2014/main" id="{B7C8D1DC-4F28-B95F-772F-25244117EF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03981" y="340441"/>
            <a:ext cx="914400" cy="808704"/>
          </a:xfrm>
          <a:prstGeom prst="rect">
            <a:avLst/>
          </a:prstGeom>
        </p:spPr>
      </p:pic>
      <p:pic>
        <p:nvPicPr>
          <p:cNvPr id="4" name="Picture 3">
            <a:extLst>
              <a:ext uri="{FF2B5EF4-FFF2-40B4-BE49-F238E27FC236}">
                <a16:creationId xmlns:a16="http://schemas.microsoft.com/office/drawing/2014/main" id="{89CA8BE6-452B-536C-87A2-803D83C93D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41967" y="66770"/>
            <a:ext cx="547396" cy="493067"/>
          </a:xfrm>
          <a:prstGeom prst="rect">
            <a:avLst/>
          </a:prstGeom>
        </p:spPr>
      </p:pic>
    </p:spTree>
    <p:extLst>
      <p:ext uri="{BB962C8B-B14F-4D97-AF65-F5344CB8AC3E}">
        <p14:creationId xmlns:p14="http://schemas.microsoft.com/office/powerpoint/2010/main" val="333099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8391F676-7397-AFA8-054F-CF23FB019CE3}"/>
              </a:ext>
            </a:extLst>
          </p:cNvPr>
          <p:cNvGraphicFramePr/>
          <p:nvPr>
            <p:extLst>
              <p:ext uri="{D42A27DB-BD31-4B8C-83A1-F6EECF244321}">
                <p14:modId xmlns:p14="http://schemas.microsoft.com/office/powerpoint/2010/main" val="2167735164"/>
              </p:ext>
            </p:extLst>
          </p:nvPr>
        </p:nvGraphicFramePr>
        <p:xfrm>
          <a:off x="2976466" y="65314"/>
          <a:ext cx="9367933" cy="4478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EE81E7A3-C5BD-BC1B-ED17-455AF58CEF4A}"/>
              </a:ext>
            </a:extLst>
          </p:cNvPr>
          <p:cNvGraphicFramePr/>
          <p:nvPr>
            <p:extLst>
              <p:ext uri="{D42A27DB-BD31-4B8C-83A1-F6EECF244321}">
                <p14:modId xmlns:p14="http://schemas.microsoft.com/office/powerpoint/2010/main" val="3916042057"/>
              </p:ext>
            </p:extLst>
          </p:nvPr>
        </p:nvGraphicFramePr>
        <p:xfrm>
          <a:off x="3786153" y="3429000"/>
          <a:ext cx="8128000" cy="36715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Arrow: Pentagon 5">
            <a:extLst>
              <a:ext uri="{FF2B5EF4-FFF2-40B4-BE49-F238E27FC236}">
                <a16:creationId xmlns:a16="http://schemas.microsoft.com/office/drawing/2014/main" id="{E4A97113-6E70-978C-29D9-207D70278C57}"/>
              </a:ext>
            </a:extLst>
          </p:cNvPr>
          <p:cNvSpPr/>
          <p:nvPr/>
        </p:nvSpPr>
        <p:spPr>
          <a:xfrm>
            <a:off x="612707" y="1903446"/>
            <a:ext cx="2743200" cy="1670179"/>
          </a:xfrm>
          <a:prstGeom prst="homePlate">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3200" b="1" dirty="0">
                <a:solidFill>
                  <a:schemeClr val="bg2">
                    <a:lumMod val="50000"/>
                  </a:schemeClr>
                </a:solidFill>
                <a:latin typeface="Arial Black" panose="020B0A04020102020204" pitchFamily="34" charset="0"/>
              </a:rPr>
              <a:t>DATASET VALUES</a:t>
            </a:r>
            <a:endParaRPr lang="en-IN" sz="3200" b="1" dirty="0">
              <a:solidFill>
                <a:schemeClr val="bg2">
                  <a:lumMod val="50000"/>
                </a:schemeClr>
              </a:solidFill>
              <a:latin typeface="Arial Black" panose="020B0A04020102020204" pitchFamily="34" charset="0"/>
            </a:endParaRPr>
          </a:p>
        </p:txBody>
      </p:sp>
      <p:pic>
        <p:nvPicPr>
          <p:cNvPr id="4" name="Picture 3">
            <a:extLst>
              <a:ext uri="{FF2B5EF4-FFF2-40B4-BE49-F238E27FC236}">
                <a16:creationId xmlns:a16="http://schemas.microsoft.com/office/drawing/2014/main" id="{9F9640AE-E313-8659-8880-529652AF446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541967" y="66770"/>
            <a:ext cx="547396" cy="493067"/>
          </a:xfrm>
          <a:prstGeom prst="rect">
            <a:avLst/>
          </a:prstGeom>
        </p:spPr>
      </p:pic>
    </p:spTree>
    <p:extLst>
      <p:ext uri="{BB962C8B-B14F-4D97-AF65-F5344CB8AC3E}">
        <p14:creationId xmlns:p14="http://schemas.microsoft.com/office/powerpoint/2010/main" val="3465046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8AFC4-0949-0CCB-D2A8-C5A04B141113}"/>
              </a:ext>
            </a:extLst>
          </p:cNvPr>
          <p:cNvSpPr>
            <a:spLocks noGrp="1"/>
          </p:cNvSpPr>
          <p:nvPr>
            <p:ph type="title"/>
          </p:nvPr>
        </p:nvSpPr>
        <p:spPr>
          <a:xfrm>
            <a:off x="422954" y="177800"/>
            <a:ext cx="4914155" cy="1371600"/>
          </a:xfrm>
        </p:spPr>
        <p:txBody>
          <a:bodyPr>
            <a:normAutofit/>
          </a:bodyPr>
          <a:lstStyle/>
          <a:p>
            <a:pPr algn="ctr"/>
            <a:r>
              <a:rPr lang="en-US" sz="2800" dirty="0">
                <a:solidFill>
                  <a:schemeClr val="bg2">
                    <a:lumMod val="50000"/>
                  </a:schemeClr>
                </a:solidFill>
                <a:latin typeface="Arial Black" panose="020B0A04020102020204" pitchFamily="34" charset="0"/>
              </a:rPr>
              <a:t>DATA OBSERVATIONS AND</a:t>
            </a:r>
            <a:br>
              <a:rPr lang="en-US" sz="2800" dirty="0">
                <a:solidFill>
                  <a:schemeClr val="bg2">
                    <a:lumMod val="50000"/>
                  </a:schemeClr>
                </a:solidFill>
                <a:latin typeface="Arial Black" panose="020B0A04020102020204" pitchFamily="34" charset="0"/>
              </a:rPr>
            </a:br>
            <a:r>
              <a:rPr lang="en-US" sz="2800" dirty="0">
                <a:solidFill>
                  <a:schemeClr val="bg2">
                    <a:lumMod val="50000"/>
                  </a:schemeClr>
                </a:solidFill>
                <a:latin typeface="Arial Black" panose="020B0A04020102020204" pitchFamily="34" charset="0"/>
              </a:rPr>
              <a:t>CLEANING</a:t>
            </a:r>
            <a:endParaRPr lang="en-IN" sz="2800" dirty="0">
              <a:solidFill>
                <a:schemeClr val="bg2">
                  <a:lumMod val="50000"/>
                </a:schemeClr>
              </a:solidFill>
              <a:latin typeface="Arial Black" panose="020B0A04020102020204" pitchFamily="34" charset="0"/>
            </a:endParaRPr>
          </a:p>
        </p:txBody>
      </p:sp>
      <p:pic>
        <p:nvPicPr>
          <p:cNvPr id="6" name="Content Placeholder 5">
            <a:extLst>
              <a:ext uri="{FF2B5EF4-FFF2-40B4-BE49-F238E27FC236}">
                <a16:creationId xmlns:a16="http://schemas.microsoft.com/office/drawing/2014/main" id="{2130B9D2-58A6-F649-3D34-5357807188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0334" y="102637"/>
            <a:ext cx="5184658" cy="19127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 Placeholder 3">
            <a:extLst>
              <a:ext uri="{FF2B5EF4-FFF2-40B4-BE49-F238E27FC236}">
                <a16:creationId xmlns:a16="http://schemas.microsoft.com/office/drawing/2014/main" id="{E3103735-31A2-35F7-1FE9-A2EF87A1C982}"/>
              </a:ext>
            </a:extLst>
          </p:cNvPr>
          <p:cNvSpPr>
            <a:spLocks noGrp="1"/>
          </p:cNvSpPr>
          <p:nvPr>
            <p:ph type="body" sz="half" idx="2"/>
          </p:nvPr>
        </p:nvSpPr>
        <p:spPr>
          <a:xfrm>
            <a:off x="407370" y="1549400"/>
            <a:ext cx="5013715" cy="5130800"/>
          </a:xfrm>
        </p:spPr>
        <p:txBody>
          <a:bodyPr/>
          <a:lstStyle/>
          <a:p>
            <a:pPr marL="342900" indent="-342900">
              <a:buAutoNum type="arabicParenR"/>
            </a:pPr>
            <a:r>
              <a:rPr lang="en-US" dirty="0">
                <a:solidFill>
                  <a:schemeClr val="tx1"/>
                </a:solidFill>
                <a:latin typeface="Bookman Old Style" panose="02050604050505020204" pitchFamily="18" charset="0"/>
              </a:rPr>
              <a:t>The shape of our dataset is 185 rows and 5 columns. </a:t>
            </a:r>
          </a:p>
          <a:p>
            <a:pPr marL="342900" indent="-342900">
              <a:buAutoNum type="arabicParenR"/>
            </a:pPr>
            <a:r>
              <a:rPr lang="en-US" dirty="0">
                <a:solidFill>
                  <a:schemeClr val="tx1"/>
                </a:solidFill>
                <a:latin typeface="Bookman Old Style" panose="02050604050505020204" pitchFamily="18" charset="0"/>
              </a:rPr>
              <a:t>Datatype of Date is given as object which we need to change that to Date Time. </a:t>
            </a:r>
          </a:p>
          <a:p>
            <a:pPr marL="342900" indent="-342900">
              <a:buAutoNum type="arabicParenR"/>
            </a:pPr>
            <a:r>
              <a:rPr lang="en-US" dirty="0">
                <a:solidFill>
                  <a:schemeClr val="tx1"/>
                </a:solidFill>
                <a:latin typeface="Bookman Old Style" panose="02050604050505020204" pitchFamily="18" charset="0"/>
              </a:rPr>
              <a:t>Yes bank stock listed on the month of July 2005. We have data available from July 2005 to November 2020.</a:t>
            </a:r>
          </a:p>
          <a:p>
            <a:pPr marL="342900" indent="-342900">
              <a:buAutoNum type="arabicParenR"/>
            </a:pPr>
            <a:r>
              <a:rPr lang="en-US" dirty="0">
                <a:solidFill>
                  <a:schemeClr val="tx1"/>
                </a:solidFill>
                <a:latin typeface="Bookman Old Style" panose="02050604050505020204" pitchFamily="18" charset="0"/>
              </a:rPr>
              <a:t>From the statistical information we can see that it is not a normal distribution as mean and 50% values are having a lot of difference. </a:t>
            </a:r>
          </a:p>
          <a:p>
            <a:pPr marL="342900" indent="-342900">
              <a:buAutoNum type="arabicParenR"/>
            </a:pPr>
            <a:r>
              <a:rPr lang="en-US" dirty="0">
                <a:solidFill>
                  <a:schemeClr val="tx1"/>
                </a:solidFill>
                <a:latin typeface="Bookman Old Style" panose="02050604050505020204" pitchFamily="18" charset="0"/>
              </a:rPr>
              <a:t>There are no duplicates present.</a:t>
            </a:r>
          </a:p>
          <a:p>
            <a:pPr marL="342900" indent="-342900">
              <a:buAutoNum type="arabicParenR"/>
            </a:pPr>
            <a:r>
              <a:rPr lang="en-US" dirty="0">
                <a:solidFill>
                  <a:schemeClr val="tx1"/>
                </a:solidFill>
                <a:latin typeface="Bookman Old Style" panose="02050604050505020204" pitchFamily="18" charset="0"/>
              </a:rPr>
              <a:t>There are no null values present.</a:t>
            </a:r>
            <a:endParaRPr lang="en-IN" dirty="0">
              <a:solidFill>
                <a:schemeClr val="tx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AB6218EF-C62E-79CB-38FF-8460817E6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0334" y="2229430"/>
            <a:ext cx="5184658" cy="21746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D8D01A02-9483-715E-9953-12F146CEE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8325" y="4618135"/>
            <a:ext cx="5184658" cy="20620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E6E25C17-4EB8-015D-06BB-77FBF2F34A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41967" y="66770"/>
            <a:ext cx="547396" cy="493067"/>
          </a:xfrm>
          <a:prstGeom prst="rect">
            <a:avLst/>
          </a:prstGeom>
        </p:spPr>
      </p:pic>
    </p:spTree>
    <p:extLst>
      <p:ext uri="{BB962C8B-B14F-4D97-AF65-F5344CB8AC3E}">
        <p14:creationId xmlns:p14="http://schemas.microsoft.com/office/powerpoint/2010/main" val="1981519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614D2-BFD9-6225-1A70-EABE196D6B2B}"/>
              </a:ext>
            </a:extLst>
          </p:cNvPr>
          <p:cNvSpPr>
            <a:spLocks noGrp="1"/>
          </p:cNvSpPr>
          <p:nvPr>
            <p:ph type="title"/>
          </p:nvPr>
        </p:nvSpPr>
        <p:spPr>
          <a:xfrm>
            <a:off x="1828800" y="0"/>
            <a:ext cx="8534400" cy="1507067"/>
          </a:xfrm>
        </p:spPr>
        <p:txBody>
          <a:bodyPr>
            <a:normAutofit/>
          </a:bodyPr>
          <a:lstStyle/>
          <a:p>
            <a:pPr algn="ctr"/>
            <a:r>
              <a:rPr lang="en-US" sz="3200" b="1" dirty="0">
                <a:solidFill>
                  <a:schemeClr val="bg2">
                    <a:lumMod val="50000"/>
                  </a:schemeClr>
                </a:solidFill>
                <a:latin typeface="Arial Black" panose="020B0A04020102020204" pitchFamily="34" charset="0"/>
              </a:rPr>
              <a:t>TREND OF YES BANK WITH CLOSING PRICE</a:t>
            </a:r>
            <a:endParaRPr lang="en-IN" sz="3200" b="1" dirty="0">
              <a:solidFill>
                <a:schemeClr val="bg2">
                  <a:lumMod val="50000"/>
                </a:schemeClr>
              </a:solidFill>
              <a:latin typeface="Arial Black" panose="020B0A04020102020204" pitchFamily="34" charset="0"/>
            </a:endParaRPr>
          </a:p>
        </p:txBody>
      </p:sp>
      <p:pic>
        <p:nvPicPr>
          <p:cNvPr id="4" name="Picture 3">
            <a:extLst>
              <a:ext uri="{FF2B5EF4-FFF2-40B4-BE49-F238E27FC236}">
                <a16:creationId xmlns:a16="http://schemas.microsoft.com/office/drawing/2014/main" id="{F3FF2962-1912-BCF9-C4E8-1B6AF48A6B5A}"/>
              </a:ext>
            </a:extLst>
          </p:cNvPr>
          <p:cNvPicPr>
            <a:picLocks noChangeAspect="1"/>
          </p:cNvPicPr>
          <p:nvPr/>
        </p:nvPicPr>
        <p:blipFill rotWithShape="1">
          <a:blip r:embed="rId2">
            <a:extLst>
              <a:ext uri="{28A0092B-C50C-407E-A947-70E740481C1C}">
                <a14:useLocalDpi xmlns:a14="http://schemas.microsoft.com/office/drawing/2010/main" val="0"/>
              </a:ext>
            </a:extLst>
          </a:blip>
          <a:srcRect t="4370"/>
          <a:stretch/>
        </p:blipFill>
        <p:spPr>
          <a:xfrm>
            <a:off x="83808" y="1203649"/>
            <a:ext cx="12024384" cy="4814596"/>
          </a:xfrm>
          <a:prstGeom prst="rect">
            <a:avLst/>
          </a:prstGeom>
          <a:ln>
            <a:noFill/>
          </a:ln>
          <a:effectLst>
            <a:softEdge rad="112500"/>
          </a:effectLst>
        </p:spPr>
      </p:pic>
      <p:sp>
        <p:nvSpPr>
          <p:cNvPr id="5" name="TextBox 4">
            <a:extLst>
              <a:ext uri="{FF2B5EF4-FFF2-40B4-BE49-F238E27FC236}">
                <a16:creationId xmlns:a16="http://schemas.microsoft.com/office/drawing/2014/main" id="{CAAA676B-9F51-CC25-5664-D799A9123A97}"/>
              </a:ext>
            </a:extLst>
          </p:cNvPr>
          <p:cNvSpPr txBox="1"/>
          <p:nvPr/>
        </p:nvSpPr>
        <p:spPr>
          <a:xfrm>
            <a:off x="183502" y="6036905"/>
            <a:ext cx="11775233" cy="646331"/>
          </a:xfrm>
          <a:prstGeom prst="rect">
            <a:avLst/>
          </a:prstGeom>
          <a:noFill/>
        </p:spPr>
        <p:txBody>
          <a:bodyPr wrap="square" rtlCol="0">
            <a:spAutoFit/>
          </a:bodyPr>
          <a:lstStyle/>
          <a:p>
            <a:r>
              <a:rPr lang="en-US" dirty="0">
                <a:latin typeface="Bookman Old Style" panose="02050604050505020204" pitchFamily="18" charset="0"/>
              </a:rPr>
              <a:t>HERE WE CAN SEE THAT THE PRICES WERE HIGH BETWEEN 2017 AND 2018, BUT THE PRICES DROPPED AFTER THE FRAUD CASE INCLUDING RANA KAPOOR.</a:t>
            </a:r>
            <a:endParaRPr lang="en-IN" dirty="0">
              <a:latin typeface="Bookman Old Style" panose="02050604050505020204" pitchFamily="18" charset="0"/>
            </a:endParaRPr>
          </a:p>
        </p:txBody>
      </p:sp>
      <p:pic>
        <p:nvPicPr>
          <p:cNvPr id="3" name="Picture 2">
            <a:extLst>
              <a:ext uri="{FF2B5EF4-FFF2-40B4-BE49-F238E27FC236}">
                <a16:creationId xmlns:a16="http://schemas.microsoft.com/office/drawing/2014/main" id="{A1C57F3A-56A4-0291-4A92-036A9A855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1967" y="66770"/>
            <a:ext cx="547396" cy="493067"/>
          </a:xfrm>
          <a:prstGeom prst="rect">
            <a:avLst/>
          </a:prstGeom>
        </p:spPr>
      </p:pic>
    </p:spTree>
    <p:extLst>
      <p:ext uri="{BB962C8B-B14F-4D97-AF65-F5344CB8AC3E}">
        <p14:creationId xmlns:p14="http://schemas.microsoft.com/office/powerpoint/2010/main" val="3238767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CC54E-54BC-DE43-CFD5-55F3A017EAE4}"/>
              </a:ext>
            </a:extLst>
          </p:cNvPr>
          <p:cNvSpPr>
            <a:spLocks noGrp="1"/>
          </p:cNvSpPr>
          <p:nvPr>
            <p:ph type="title"/>
          </p:nvPr>
        </p:nvSpPr>
        <p:spPr>
          <a:xfrm>
            <a:off x="2295331" y="167950"/>
            <a:ext cx="7626187" cy="1203649"/>
          </a:xfrm>
        </p:spPr>
        <p:txBody>
          <a:bodyPr>
            <a:normAutofit/>
          </a:bodyPr>
          <a:lstStyle/>
          <a:p>
            <a:pPr algn="ctr"/>
            <a:r>
              <a:rPr lang="en-US" dirty="0">
                <a:solidFill>
                  <a:schemeClr val="bg2">
                    <a:lumMod val="50000"/>
                  </a:schemeClr>
                </a:solidFill>
                <a:latin typeface="Arial Black" panose="020B0A04020102020204" pitchFamily="34" charset="0"/>
              </a:rPr>
              <a:t>DENSITY Distribution of dependent variable (Close Price of stock).</a:t>
            </a:r>
            <a:endParaRPr lang="en-IN" dirty="0">
              <a:solidFill>
                <a:schemeClr val="bg2">
                  <a:lumMod val="50000"/>
                </a:schemeClr>
              </a:solidFill>
              <a:latin typeface="Arial Black" panose="020B0A04020102020204" pitchFamily="34" charset="0"/>
            </a:endParaRPr>
          </a:p>
        </p:txBody>
      </p:sp>
      <p:pic>
        <p:nvPicPr>
          <p:cNvPr id="6" name="Content Placeholder 5">
            <a:extLst>
              <a:ext uri="{FF2B5EF4-FFF2-40B4-BE49-F238E27FC236}">
                <a16:creationId xmlns:a16="http://schemas.microsoft.com/office/drawing/2014/main" id="{04716627-E49F-D025-2B04-A21370BD03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388" y="1670180"/>
            <a:ext cx="5943600" cy="41377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77EF8192-A6D4-E3D7-C2AB-EBFFE3C664BE}"/>
              </a:ext>
            </a:extLst>
          </p:cNvPr>
          <p:cNvSpPr>
            <a:spLocks noGrp="1"/>
          </p:cNvSpPr>
          <p:nvPr>
            <p:ph type="body" sz="half" idx="2"/>
          </p:nvPr>
        </p:nvSpPr>
        <p:spPr>
          <a:xfrm>
            <a:off x="6861078" y="2872273"/>
            <a:ext cx="3657600" cy="2091267"/>
          </a:xfrm>
        </p:spPr>
        <p:txBody>
          <a:bodyPr>
            <a:normAutofit/>
          </a:bodyPr>
          <a:lstStyle/>
          <a:p>
            <a:pPr marL="285750" indent="-285750">
              <a:buFont typeface="Wingdings" panose="05000000000000000000" pitchFamily="2" charset="2"/>
              <a:buChar char="v"/>
            </a:pPr>
            <a:r>
              <a:rPr lang="en-US" sz="2000" dirty="0">
                <a:solidFill>
                  <a:schemeClr val="tx1"/>
                </a:solidFill>
                <a:latin typeface="Bookman Old Style" panose="02050604050505020204" pitchFamily="18" charset="0"/>
              </a:rPr>
              <a:t>It is a rightly skewed distribution. </a:t>
            </a:r>
          </a:p>
          <a:p>
            <a:pPr marL="285750" indent="-285750">
              <a:buFont typeface="Wingdings" panose="05000000000000000000" pitchFamily="2" charset="2"/>
              <a:buChar char="v"/>
            </a:pPr>
            <a:r>
              <a:rPr lang="en-US" sz="2000" dirty="0">
                <a:solidFill>
                  <a:schemeClr val="tx1"/>
                </a:solidFill>
                <a:latin typeface="Bookman Old Style" panose="02050604050505020204" pitchFamily="18" charset="0"/>
              </a:rPr>
              <a:t>We need to do log transformation to make it normal distribution.</a:t>
            </a:r>
            <a:endParaRPr lang="en-IN" sz="2000" dirty="0">
              <a:solidFill>
                <a:schemeClr val="tx1"/>
              </a:solidFill>
              <a:latin typeface="Bookman Old Style" panose="02050604050505020204" pitchFamily="18" charset="0"/>
            </a:endParaRPr>
          </a:p>
        </p:txBody>
      </p:sp>
      <p:pic>
        <p:nvPicPr>
          <p:cNvPr id="7" name="Picture 6">
            <a:extLst>
              <a:ext uri="{FF2B5EF4-FFF2-40B4-BE49-F238E27FC236}">
                <a16:creationId xmlns:a16="http://schemas.microsoft.com/office/drawing/2014/main" id="{E2192253-C6E6-6444-0030-90D3C0C411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1967" y="66770"/>
            <a:ext cx="547396" cy="493067"/>
          </a:xfrm>
          <a:prstGeom prst="rect">
            <a:avLst/>
          </a:prstGeom>
        </p:spPr>
      </p:pic>
    </p:spTree>
    <p:extLst>
      <p:ext uri="{BB962C8B-B14F-4D97-AF65-F5344CB8AC3E}">
        <p14:creationId xmlns:p14="http://schemas.microsoft.com/office/powerpoint/2010/main" val="385811721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383</TotalTime>
  <Words>1766</Words>
  <Application>Microsoft Office PowerPoint</Application>
  <PresentationFormat>Widescreen</PresentationFormat>
  <Paragraphs>147</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 Black</vt:lpstr>
      <vt:lpstr>Bookman Old Style</vt:lpstr>
      <vt:lpstr>Century Gothic</vt:lpstr>
      <vt:lpstr>Wingdings</vt:lpstr>
      <vt:lpstr>Wingdings 3</vt:lpstr>
      <vt:lpstr>Slice</vt:lpstr>
      <vt:lpstr>REGRESSION CAPSTONE PROJECT - II</vt:lpstr>
      <vt:lpstr>Contents</vt:lpstr>
      <vt:lpstr>Team mates</vt:lpstr>
      <vt:lpstr>AGENDA</vt:lpstr>
      <vt:lpstr>PROBLEM STATEMENT</vt:lpstr>
      <vt:lpstr>PowerPoint Presentation</vt:lpstr>
      <vt:lpstr>DATA OBSERVATIONS AND CLEANING</vt:lpstr>
      <vt:lpstr>TREND OF YES BANK WITH CLOSING PRICE</vt:lpstr>
      <vt:lpstr>DENSITY Distribution of dependent variable (Close Price of stock).</vt:lpstr>
      <vt:lpstr>TRANSFORMATIONS</vt:lpstr>
      <vt:lpstr>DENSITY Distribution of dependent variable (Close Price of stock After Transformation).</vt:lpstr>
      <vt:lpstr>DENSITY DISTRIBUTION OF INDEPENDENT VARIABLES (HIGH,LOW,OPEN)</vt:lpstr>
      <vt:lpstr>DENSITY DISTRIBUTION OF INDEPENDENT VARIABLES (HIGH,LOW,OPEN AFTER TRANSFORMATION)</vt:lpstr>
      <vt:lpstr>Scatter plot with best fit line </vt:lpstr>
      <vt:lpstr>HEATMAP TO SEE THE CORRELATION</vt:lpstr>
      <vt:lpstr>VIF (VARIANCE INFLATION FACTOR)</vt:lpstr>
      <vt:lpstr>DATA MODELLING</vt:lpstr>
      <vt:lpstr>Linear regression</vt:lpstr>
      <vt:lpstr>LASSO REGRESSION</vt:lpstr>
      <vt:lpstr>Cross ValIDation of Lasso Regression </vt:lpstr>
      <vt:lpstr>Ridge Regression</vt:lpstr>
      <vt:lpstr>Cross Validation of Ridge Regression</vt:lpstr>
      <vt:lpstr>Elastic Net Regression</vt:lpstr>
      <vt:lpstr>Cross Validation of Elastic Net</vt:lpstr>
      <vt:lpstr>CHALLENGES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CAPSTONE PROJECT - II</dc:title>
  <dc:creator>Neha Jadhav</dc:creator>
  <cp:lastModifiedBy>Neha Jadhav</cp:lastModifiedBy>
  <cp:revision>6</cp:revision>
  <dcterms:created xsi:type="dcterms:W3CDTF">2023-04-15T09:54:37Z</dcterms:created>
  <dcterms:modified xsi:type="dcterms:W3CDTF">2023-04-22T11:15:31Z</dcterms:modified>
</cp:coreProperties>
</file>