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257" r:id="rId3"/>
    <p:sldId id="311" r:id="rId4"/>
    <p:sldId id="258" r:id="rId5"/>
    <p:sldId id="260" r:id="rId6"/>
    <p:sldId id="259" r:id="rId7"/>
    <p:sldId id="283" r:id="rId8"/>
    <p:sldId id="284" r:id="rId9"/>
    <p:sldId id="261" r:id="rId10"/>
    <p:sldId id="262" r:id="rId11"/>
    <p:sldId id="263" r:id="rId12"/>
    <p:sldId id="290" r:id="rId13"/>
    <p:sldId id="291" r:id="rId14"/>
    <p:sldId id="292" r:id="rId15"/>
    <p:sldId id="293" r:id="rId16"/>
    <p:sldId id="264" r:id="rId17"/>
    <p:sldId id="294" r:id="rId18"/>
    <p:sldId id="295" r:id="rId19"/>
    <p:sldId id="296" r:id="rId20"/>
    <p:sldId id="297" r:id="rId21"/>
    <p:sldId id="289" r:id="rId22"/>
    <p:sldId id="298" r:id="rId23"/>
    <p:sldId id="299" r:id="rId24"/>
    <p:sldId id="301" r:id="rId25"/>
    <p:sldId id="302" r:id="rId26"/>
    <p:sldId id="303" r:id="rId27"/>
    <p:sldId id="304" r:id="rId28"/>
    <p:sldId id="305" r:id="rId29"/>
    <p:sldId id="309" r:id="rId30"/>
    <p:sldId id="306" r:id="rId31"/>
    <p:sldId id="307" r:id="rId32"/>
    <p:sldId id="287" r:id="rId33"/>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86387" autoAdjust="0"/>
  </p:normalViewPr>
  <p:slideViewPr>
    <p:cSldViewPr>
      <p:cViewPr>
        <p:scale>
          <a:sx n="91" d="100"/>
          <a:sy n="91" d="100"/>
        </p:scale>
        <p:origin x="629" y="115"/>
      </p:cViewPr>
      <p:guideLst>
        <p:guide orient="horz" pos="2880"/>
        <p:guide pos="2160"/>
      </p:guideLst>
    </p:cSldViewPr>
  </p:slideViewPr>
  <p:outlineViewPr>
    <p:cViewPr>
      <p:scale>
        <a:sx n="33" d="100"/>
        <a:sy n="33" d="100"/>
      </p:scale>
      <p:origin x="240" y="10959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4BB8E1-8AB7-4E40-BE54-5C77EBD25ECC}"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43C3ECEB-0F66-424A-A7A7-C4B6D1D3CCC8}">
      <dgm:prSet/>
      <dgm:spPr>
        <a:solidFill>
          <a:schemeClr val="accent1">
            <a:lumMod val="50000"/>
          </a:schemeClr>
        </a:solidFill>
        <a:ln>
          <a:solidFill>
            <a:schemeClr val="tx1"/>
          </a:solidFill>
        </a:ln>
      </dgm:spPr>
      <dgm:t>
        <a:bodyPr/>
        <a:lstStyle/>
        <a:p>
          <a:pPr rtl="0"/>
          <a:r>
            <a:rPr lang="en-US" b="0" dirty="0"/>
            <a:t>Understand the structure of the dataset and clean data before analysis</a:t>
          </a:r>
        </a:p>
      </dgm:t>
    </dgm:pt>
    <dgm:pt modelId="{D9188AED-C692-4DF0-8D17-2F150157B347}" type="parTrans" cxnId="{A365B553-8587-4EDE-83D0-61031008D9E8}">
      <dgm:prSet/>
      <dgm:spPr/>
      <dgm:t>
        <a:bodyPr/>
        <a:lstStyle/>
        <a:p>
          <a:endParaRPr lang="en-US"/>
        </a:p>
      </dgm:t>
    </dgm:pt>
    <dgm:pt modelId="{74119C13-92E5-457F-9E8F-89EAE944BCF1}" type="sibTrans" cxnId="{A365B553-8587-4EDE-83D0-61031008D9E8}">
      <dgm:prSet/>
      <dgm:spPr>
        <a:solidFill>
          <a:srgbClr val="C00000"/>
        </a:solidFill>
      </dgm:spPr>
      <dgm:t>
        <a:bodyPr/>
        <a:lstStyle/>
        <a:p>
          <a:endParaRPr lang="en-US"/>
        </a:p>
      </dgm:t>
    </dgm:pt>
    <dgm:pt modelId="{5D571B7F-2D16-4059-A5A7-662C7F6905E0}">
      <dgm:prSet/>
      <dgm:spPr>
        <a:solidFill>
          <a:schemeClr val="accent1">
            <a:lumMod val="50000"/>
          </a:schemeClr>
        </a:solidFill>
        <a:ln>
          <a:solidFill>
            <a:schemeClr val="tx1"/>
          </a:solidFill>
        </a:ln>
      </dgm:spPr>
      <dgm:t>
        <a:bodyPr/>
        <a:lstStyle/>
        <a:p>
          <a:pPr rtl="0"/>
          <a:r>
            <a:rPr lang="en-US" dirty="0"/>
            <a:t>Removing extraneous data</a:t>
          </a:r>
        </a:p>
      </dgm:t>
    </dgm:pt>
    <dgm:pt modelId="{78429ACB-C330-4E95-B8FB-AA093AD171EA}" type="parTrans" cxnId="{41892F44-B0F1-4D60-8495-8BCB58EEAD5A}">
      <dgm:prSet/>
      <dgm:spPr/>
      <dgm:t>
        <a:bodyPr/>
        <a:lstStyle/>
        <a:p>
          <a:endParaRPr lang="en-US"/>
        </a:p>
      </dgm:t>
    </dgm:pt>
    <dgm:pt modelId="{6BC03BD9-D150-45F4-B7C5-2EC13E1709D6}" type="sibTrans" cxnId="{41892F44-B0F1-4D60-8495-8BCB58EEAD5A}">
      <dgm:prSet/>
      <dgm:spPr>
        <a:solidFill>
          <a:srgbClr val="C00000"/>
        </a:solidFill>
      </dgm:spPr>
      <dgm:t>
        <a:bodyPr/>
        <a:lstStyle/>
        <a:p>
          <a:endParaRPr lang="en-US"/>
        </a:p>
      </dgm:t>
    </dgm:pt>
    <dgm:pt modelId="{0588F85F-3779-4208-9C4E-6EF0A719EBF1}">
      <dgm:prSet custT="1"/>
      <dgm:spPr>
        <a:solidFill>
          <a:schemeClr val="accent1">
            <a:lumMod val="50000"/>
          </a:schemeClr>
        </a:solidFill>
        <a:ln>
          <a:solidFill>
            <a:schemeClr val="tx2">
              <a:lumMod val="50000"/>
            </a:schemeClr>
          </a:solidFill>
        </a:ln>
      </dgm:spPr>
      <dgm:t>
        <a:bodyPr/>
        <a:lstStyle/>
        <a:p>
          <a:pPr rtl="0"/>
          <a:r>
            <a:rPr lang="en-US" sz="1400" dirty="0"/>
            <a:t>   Finding Missing value in dataset</a:t>
          </a:r>
          <a:r>
            <a:rPr lang="en-US" sz="1200" dirty="0"/>
            <a:t>.</a:t>
          </a:r>
        </a:p>
      </dgm:t>
    </dgm:pt>
    <dgm:pt modelId="{3FFB8923-4AA8-425B-B172-F7E678294A58}" type="parTrans" cxnId="{0EB8C8D6-FCBD-4BE8-86A4-BBE92D2529F7}">
      <dgm:prSet/>
      <dgm:spPr/>
      <dgm:t>
        <a:bodyPr/>
        <a:lstStyle/>
        <a:p>
          <a:endParaRPr lang="en-US"/>
        </a:p>
      </dgm:t>
    </dgm:pt>
    <dgm:pt modelId="{EFC44D1A-C49D-470D-A1A3-B7B82F501475}" type="sibTrans" cxnId="{0EB8C8D6-FCBD-4BE8-86A4-BBE92D2529F7}">
      <dgm:prSet/>
      <dgm:spPr/>
      <dgm:t>
        <a:bodyPr/>
        <a:lstStyle/>
        <a:p>
          <a:endParaRPr lang="en-US"/>
        </a:p>
      </dgm:t>
    </dgm:pt>
    <dgm:pt modelId="{0771DF5D-EB54-4D47-B9B7-1FEE131B38BB}">
      <dgm:prSet/>
      <dgm:spPr>
        <a:solidFill>
          <a:schemeClr val="accent1">
            <a:lumMod val="50000"/>
          </a:schemeClr>
        </a:solidFill>
        <a:ln>
          <a:solidFill>
            <a:schemeClr val="tx2">
              <a:lumMod val="50000"/>
            </a:schemeClr>
          </a:solidFill>
        </a:ln>
      </dgm:spPr>
      <dgm:t>
        <a:bodyPr/>
        <a:lstStyle/>
        <a:p>
          <a:pPr rtl="0"/>
          <a:r>
            <a:rPr lang="en-US" sz="1400" dirty="0"/>
            <a:t>Correct data type(INT, FLOAT, DATE).</a:t>
          </a:r>
        </a:p>
      </dgm:t>
    </dgm:pt>
    <dgm:pt modelId="{47A7025A-368B-44CE-998A-2EE55BEF5230}" type="parTrans" cxnId="{4326FCA2-7447-4631-89DE-AAE55E808176}">
      <dgm:prSet/>
      <dgm:spPr/>
      <dgm:t>
        <a:bodyPr/>
        <a:lstStyle/>
        <a:p>
          <a:endParaRPr lang="en-US"/>
        </a:p>
      </dgm:t>
    </dgm:pt>
    <dgm:pt modelId="{1100B6CD-0EC1-4179-A471-AB409B2DA1A2}" type="sibTrans" cxnId="{4326FCA2-7447-4631-89DE-AAE55E808176}">
      <dgm:prSet/>
      <dgm:spPr/>
      <dgm:t>
        <a:bodyPr/>
        <a:lstStyle/>
        <a:p>
          <a:endParaRPr lang="en-US"/>
        </a:p>
      </dgm:t>
    </dgm:pt>
    <dgm:pt modelId="{9E3CD798-2FC2-4173-951C-A3341234E968}">
      <dgm:prSet/>
      <dgm:spPr>
        <a:solidFill>
          <a:schemeClr val="accent1">
            <a:lumMod val="50000"/>
          </a:schemeClr>
        </a:solidFill>
        <a:ln>
          <a:solidFill>
            <a:schemeClr val="tx2">
              <a:lumMod val="50000"/>
            </a:schemeClr>
          </a:solidFill>
        </a:ln>
      </dgm:spPr>
      <dgm:t>
        <a:bodyPr/>
        <a:lstStyle/>
        <a:p>
          <a:pPr rtl="0"/>
          <a:r>
            <a:rPr lang="en-US" sz="1400" dirty="0"/>
            <a:t>Replace null value with aggregate function (mean, mode , median).</a:t>
          </a:r>
        </a:p>
      </dgm:t>
    </dgm:pt>
    <dgm:pt modelId="{1CED24DE-B3E6-47F2-B038-A3B7EB3474CC}" type="parTrans" cxnId="{45B84FF6-26AC-4E52-874C-BEC9982931BD}">
      <dgm:prSet/>
      <dgm:spPr/>
      <dgm:t>
        <a:bodyPr/>
        <a:lstStyle/>
        <a:p>
          <a:endParaRPr lang="en-US"/>
        </a:p>
      </dgm:t>
    </dgm:pt>
    <dgm:pt modelId="{70C7BC18-8750-4571-88DE-D64EFD0E6E92}" type="sibTrans" cxnId="{45B84FF6-26AC-4E52-874C-BEC9982931BD}">
      <dgm:prSet/>
      <dgm:spPr/>
      <dgm:t>
        <a:bodyPr/>
        <a:lstStyle/>
        <a:p>
          <a:endParaRPr lang="en-US"/>
        </a:p>
      </dgm:t>
    </dgm:pt>
    <dgm:pt modelId="{056599EC-0700-4D71-AE2E-2B16083520CE}">
      <dgm:prSet/>
      <dgm:spPr>
        <a:solidFill>
          <a:schemeClr val="accent1">
            <a:lumMod val="50000"/>
          </a:schemeClr>
        </a:solidFill>
        <a:ln>
          <a:solidFill>
            <a:schemeClr val="tx2">
              <a:lumMod val="50000"/>
            </a:schemeClr>
          </a:solidFill>
        </a:ln>
      </dgm:spPr>
      <dgm:t>
        <a:bodyPr/>
        <a:lstStyle/>
        <a:p>
          <a:pPr rtl="0"/>
          <a:r>
            <a:rPr lang="en-US" sz="1400" dirty="0"/>
            <a:t>Checking outliers.</a:t>
          </a:r>
        </a:p>
      </dgm:t>
    </dgm:pt>
    <dgm:pt modelId="{F9EDEDE1-2262-4A68-B297-F6E8C87E2531}" type="parTrans" cxnId="{25B3CD6F-CCCD-4BC5-AD68-1B2F22BA50F7}">
      <dgm:prSet/>
      <dgm:spPr/>
      <dgm:t>
        <a:bodyPr/>
        <a:lstStyle/>
        <a:p>
          <a:endParaRPr lang="en-US"/>
        </a:p>
      </dgm:t>
    </dgm:pt>
    <dgm:pt modelId="{4E1B2A4D-152F-4DED-B252-6894FF00A6BB}" type="sibTrans" cxnId="{25B3CD6F-CCCD-4BC5-AD68-1B2F22BA50F7}">
      <dgm:prSet/>
      <dgm:spPr/>
      <dgm:t>
        <a:bodyPr/>
        <a:lstStyle/>
        <a:p>
          <a:endParaRPr lang="en-US"/>
        </a:p>
      </dgm:t>
    </dgm:pt>
    <dgm:pt modelId="{840E17BB-3E0A-4B7D-9DA3-7A8C1D6263A9}">
      <dgm:prSet/>
      <dgm:spPr>
        <a:solidFill>
          <a:schemeClr val="accent1">
            <a:lumMod val="50000"/>
          </a:schemeClr>
        </a:solidFill>
        <a:ln>
          <a:solidFill>
            <a:schemeClr val="tx2">
              <a:lumMod val="50000"/>
            </a:schemeClr>
          </a:solidFill>
        </a:ln>
      </dgm:spPr>
      <dgm:t>
        <a:bodyPr/>
        <a:lstStyle/>
        <a:p>
          <a:pPr rtl="0"/>
          <a:r>
            <a:rPr lang="en-US" sz="1400" dirty="0"/>
            <a:t>Conforming data to a standardized pattern.</a:t>
          </a:r>
        </a:p>
      </dgm:t>
    </dgm:pt>
    <dgm:pt modelId="{103BF711-3608-4E96-83C1-03B80CF5DAC7}" type="parTrans" cxnId="{92133B68-E0BF-436A-B39A-490C5D0D160C}">
      <dgm:prSet/>
      <dgm:spPr/>
      <dgm:t>
        <a:bodyPr/>
        <a:lstStyle/>
        <a:p>
          <a:endParaRPr lang="en-US"/>
        </a:p>
      </dgm:t>
    </dgm:pt>
    <dgm:pt modelId="{77278B08-372D-4F5A-9DEF-1986F8E64C55}" type="sibTrans" cxnId="{92133B68-E0BF-436A-B39A-490C5D0D160C}">
      <dgm:prSet/>
      <dgm:spPr/>
      <dgm:t>
        <a:bodyPr/>
        <a:lstStyle/>
        <a:p>
          <a:endParaRPr lang="en-US"/>
        </a:p>
      </dgm:t>
    </dgm:pt>
    <dgm:pt modelId="{48B0E9F7-F7C9-43E5-952C-B366AED7E206}">
      <dgm:prSet/>
      <dgm:spPr>
        <a:solidFill>
          <a:schemeClr val="accent1">
            <a:lumMod val="50000"/>
          </a:schemeClr>
        </a:solidFill>
        <a:ln>
          <a:solidFill>
            <a:schemeClr val="tx2">
              <a:lumMod val="50000"/>
            </a:schemeClr>
          </a:solidFill>
        </a:ln>
      </dgm:spPr>
      <dgm:t>
        <a:bodyPr/>
        <a:lstStyle/>
        <a:p>
          <a:pPr rtl="0"/>
          <a:endParaRPr lang="en-US" sz="1400" dirty="0"/>
        </a:p>
      </dgm:t>
    </dgm:pt>
    <dgm:pt modelId="{93EE59E4-CFA2-45F5-AF34-78CDDD5D0BFE}" type="parTrans" cxnId="{4683C9EF-B617-4EE7-A485-AC14BFCE1E47}">
      <dgm:prSet/>
      <dgm:spPr/>
      <dgm:t>
        <a:bodyPr/>
        <a:lstStyle/>
        <a:p>
          <a:endParaRPr lang="en-US"/>
        </a:p>
      </dgm:t>
    </dgm:pt>
    <dgm:pt modelId="{957F21E9-EDFE-45F9-9138-3B52B0BE0E50}" type="sibTrans" cxnId="{4683C9EF-B617-4EE7-A485-AC14BFCE1E47}">
      <dgm:prSet/>
      <dgm:spPr/>
      <dgm:t>
        <a:bodyPr/>
        <a:lstStyle/>
        <a:p>
          <a:endParaRPr lang="en-US"/>
        </a:p>
      </dgm:t>
    </dgm:pt>
    <dgm:pt modelId="{52D95ADB-1A72-4036-9869-FA7D98915ECD}" type="pres">
      <dgm:prSet presAssocID="{6B4BB8E1-8AB7-4E40-BE54-5C77EBD25ECC}" presName="Name0" presStyleCnt="0">
        <dgm:presLayoutVars>
          <dgm:dir/>
          <dgm:resizeHandles val="exact"/>
        </dgm:presLayoutVars>
      </dgm:prSet>
      <dgm:spPr/>
    </dgm:pt>
    <dgm:pt modelId="{758C29AE-C96E-4A21-8098-74426AD792CE}" type="pres">
      <dgm:prSet presAssocID="{43C3ECEB-0F66-424A-A7A7-C4B6D1D3CCC8}" presName="node" presStyleLbl="node1" presStyleIdx="0" presStyleCnt="3">
        <dgm:presLayoutVars>
          <dgm:bulletEnabled val="1"/>
        </dgm:presLayoutVars>
      </dgm:prSet>
      <dgm:spPr/>
    </dgm:pt>
    <dgm:pt modelId="{923DF206-6E67-4745-A248-0B0156232DFC}" type="pres">
      <dgm:prSet presAssocID="{74119C13-92E5-457F-9E8F-89EAE944BCF1}" presName="sibTrans" presStyleLbl="sibTrans2D1" presStyleIdx="0" presStyleCnt="2"/>
      <dgm:spPr/>
    </dgm:pt>
    <dgm:pt modelId="{82C6A913-344A-47CF-ABC3-D6DCFE6CC43B}" type="pres">
      <dgm:prSet presAssocID="{74119C13-92E5-457F-9E8F-89EAE944BCF1}" presName="connectorText" presStyleLbl="sibTrans2D1" presStyleIdx="0" presStyleCnt="2"/>
      <dgm:spPr/>
    </dgm:pt>
    <dgm:pt modelId="{4EC2B0FB-B9AB-4229-B1D5-D9F678CB8049}" type="pres">
      <dgm:prSet presAssocID="{5D571B7F-2D16-4059-A5A7-662C7F6905E0}" presName="node" presStyleLbl="node1" presStyleIdx="1" presStyleCnt="3" custLinFactNeighborX="15192" custLinFactNeighborY="489">
        <dgm:presLayoutVars>
          <dgm:bulletEnabled val="1"/>
        </dgm:presLayoutVars>
      </dgm:prSet>
      <dgm:spPr/>
    </dgm:pt>
    <dgm:pt modelId="{5B47E6A3-0332-497D-9B33-65E416D4C37A}" type="pres">
      <dgm:prSet presAssocID="{6BC03BD9-D150-45F4-B7C5-2EC13E1709D6}" presName="sibTrans" presStyleLbl="sibTrans2D1" presStyleIdx="1" presStyleCnt="2" custScaleX="126142"/>
      <dgm:spPr/>
    </dgm:pt>
    <dgm:pt modelId="{32307808-E88D-425F-83E5-838A60FFA6B5}" type="pres">
      <dgm:prSet presAssocID="{6BC03BD9-D150-45F4-B7C5-2EC13E1709D6}" presName="connectorText" presStyleLbl="sibTrans2D1" presStyleIdx="1" presStyleCnt="2"/>
      <dgm:spPr/>
    </dgm:pt>
    <dgm:pt modelId="{5349C461-97A6-436C-840A-B3C6B7A7946B}" type="pres">
      <dgm:prSet presAssocID="{0588F85F-3779-4208-9C4E-6EF0A719EBF1}" presName="node" presStyleLbl="node1" presStyleIdx="2" presStyleCnt="3">
        <dgm:presLayoutVars>
          <dgm:bulletEnabled val="1"/>
        </dgm:presLayoutVars>
      </dgm:prSet>
      <dgm:spPr/>
    </dgm:pt>
  </dgm:ptLst>
  <dgm:cxnLst>
    <dgm:cxn modelId="{D285351F-81BD-443B-8E89-A57BA46EB75E}" type="presOf" srcId="{9E3CD798-2FC2-4173-951C-A3341234E968}" destId="{5349C461-97A6-436C-840A-B3C6B7A7946B}" srcOrd="0" destOrd="2" presId="urn:microsoft.com/office/officeart/2005/8/layout/process1"/>
    <dgm:cxn modelId="{808DAB37-D741-43B8-8EF0-2020013CE15D}" type="presOf" srcId="{43C3ECEB-0F66-424A-A7A7-C4B6D1D3CCC8}" destId="{758C29AE-C96E-4A21-8098-74426AD792CE}" srcOrd="0" destOrd="0" presId="urn:microsoft.com/office/officeart/2005/8/layout/process1"/>
    <dgm:cxn modelId="{4C16BC5F-5575-4979-B2CE-9B99C881553B}" type="presOf" srcId="{5D571B7F-2D16-4059-A5A7-662C7F6905E0}" destId="{4EC2B0FB-B9AB-4229-B1D5-D9F678CB8049}" srcOrd="0" destOrd="0" presId="urn:microsoft.com/office/officeart/2005/8/layout/process1"/>
    <dgm:cxn modelId="{8E340643-B991-4E8E-BE01-CD61CCC6C7DB}" type="presOf" srcId="{74119C13-92E5-457F-9E8F-89EAE944BCF1}" destId="{923DF206-6E67-4745-A248-0B0156232DFC}" srcOrd="0" destOrd="0" presId="urn:microsoft.com/office/officeart/2005/8/layout/process1"/>
    <dgm:cxn modelId="{41892F44-B0F1-4D60-8495-8BCB58EEAD5A}" srcId="{6B4BB8E1-8AB7-4E40-BE54-5C77EBD25ECC}" destId="{5D571B7F-2D16-4059-A5A7-662C7F6905E0}" srcOrd="1" destOrd="0" parTransId="{78429ACB-C330-4E95-B8FB-AA093AD171EA}" sibTransId="{6BC03BD9-D150-45F4-B7C5-2EC13E1709D6}"/>
    <dgm:cxn modelId="{92133B68-E0BF-436A-B39A-490C5D0D160C}" srcId="{0588F85F-3779-4208-9C4E-6EF0A719EBF1}" destId="{840E17BB-3E0A-4B7D-9DA3-7A8C1D6263A9}" srcOrd="3" destOrd="0" parTransId="{103BF711-3608-4E96-83C1-03B80CF5DAC7}" sibTransId="{77278B08-372D-4F5A-9DEF-1986F8E64C55}"/>
    <dgm:cxn modelId="{2FD37668-15C7-48B4-9A20-1814872CF57A}" type="presOf" srcId="{0588F85F-3779-4208-9C4E-6EF0A719EBF1}" destId="{5349C461-97A6-436C-840A-B3C6B7A7946B}" srcOrd="0" destOrd="0" presId="urn:microsoft.com/office/officeart/2005/8/layout/process1"/>
    <dgm:cxn modelId="{25B3CD6F-CCCD-4BC5-AD68-1B2F22BA50F7}" srcId="{0588F85F-3779-4208-9C4E-6EF0A719EBF1}" destId="{056599EC-0700-4D71-AE2E-2B16083520CE}" srcOrd="2" destOrd="0" parTransId="{F9EDEDE1-2262-4A68-B297-F6E8C87E2531}" sibTransId="{4E1B2A4D-152F-4DED-B252-6894FF00A6BB}"/>
    <dgm:cxn modelId="{320E6072-45CD-4C9C-A176-52F199BD3A2F}" type="presOf" srcId="{056599EC-0700-4D71-AE2E-2B16083520CE}" destId="{5349C461-97A6-436C-840A-B3C6B7A7946B}" srcOrd="0" destOrd="3" presId="urn:microsoft.com/office/officeart/2005/8/layout/process1"/>
    <dgm:cxn modelId="{A365B553-8587-4EDE-83D0-61031008D9E8}" srcId="{6B4BB8E1-8AB7-4E40-BE54-5C77EBD25ECC}" destId="{43C3ECEB-0F66-424A-A7A7-C4B6D1D3CCC8}" srcOrd="0" destOrd="0" parTransId="{D9188AED-C692-4DF0-8D17-2F150157B347}" sibTransId="{74119C13-92E5-457F-9E8F-89EAE944BCF1}"/>
    <dgm:cxn modelId="{54D64977-7153-40F3-8B6F-D20F7AFD9EF1}" type="presOf" srcId="{74119C13-92E5-457F-9E8F-89EAE944BCF1}" destId="{82C6A913-344A-47CF-ABC3-D6DCFE6CC43B}" srcOrd="1" destOrd="0" presId="urn:microsoft.com/office/officeart/2005/8/layout/process1"/>
    <dgm:cxn modelId="{C4089E9A-D587-4550-B4B1-5E92F0BDAF81}" type="presOf" srcId="{6BC03BD9-D150-45F4-B7C5-2EC13E1709D6}" destId="{32307808-E88D-425F-83E5-838A60FFA6B5}" srcOrd="1" destOrd="0" presId="urn:microsoft.com/office/officeart/2005/8/layout/process1"/>
    <dgm:cxn modelId="{4326FCA2-7447-4631-89DE-AAE55E808176}" srcId="{0588F85F-3779-4208-9C4E-6EF0A719EBF1}" destId="{0771DF5D-EB54-4D47-B9B7-1FEE131B38BB}" srcOrd="0" destOrd="0" parTransId="{47A7025A-368B-44CE-998A-2EE55BEF5230}" sibTransId="{1100B6CD-0EC1-4179-A471-AB409B2DA1A2}"/>
    <dgm:cxn modelId="{F10D76BB-E560-4BB1-8D6E-9BD4976669E8}" type="presOf" srcId="{6B4BB8E1-8AB7-4E40-BE54-5C77EBD25ECC}" destId="{52D95ADB-1A72-4036-9869-FA7D98915ECD}" srcOrd="0" destOrd="0" presId="urn:microsoft.com/office/officeart/2005/8/layout/process1"/>
    <dgm:cxn modelId="{CE19CBC7-0AF0-4A59-B8A2-5977C2A00443}" type="presOf" srcId="{48B0E9F7-F7C9-43E5-952C-B366AED7E206}" destId="{5349C461-97A6-436C-840A-B3C6B7A7946B}" srcOrd="0" destOrd="5" presId="urn:microsoft.com/office/officeart/2005/8/layout/process1"/>
    <dgm:cxn modelId="{D54F6ED3-1CC4-4673-A94E-EE17A3D3793A}" type="presOf" srcId="{0771DF5D-EB54-4D47-B9B7-1FEE131B38BB}" destId="{5349C461-97A6-436C-840A-B3C6B7A7946B}" srcOrd="0" destOrd="1" presId="urn:microsoft.com/office/officeart/2005/8/layout/process1"/>
    <dgm:cxn modelId="{0EB8C8D6-FCBD-4BE8-86A4-BBE92D2529F7}" srcId="{6B4BB8E1-8AB7-4E40-BE54-5C77EBD25ECC}" destId="{0588F85F-3779-4208-9C4E-6EF0A719EBF1}" srcOrd="2" destOrd="0" parTransId="{3FFB8923-4AA8-425B-B172-F7E678294A58}" sibTransId="{EFC44D1A-C49D-470D-A1A3-B7B82F501475}"/>
    <dgm:cxn modelId="{47968BE2-9F80-4D2D-9395-B48A85168909}" type="presOf" srcId="{6BC03BD9-D150-45F4-B7C5-2EC13E1709D6}" destId="{5B47E6A3-0332-497D-9B33-65E416D4C37A}" srcOrd="0" destOrd="0" presId="urn:microsoft.com/office/officeart/2005/8/layout/process1"/>
    <dgm:cxn modelId="{4683C9EF-B617-4EE7-A485-AC14BFCE1E47}" srcId="{0588F85F-3779-4208-9C4E-6EF0A719EBF1}" destId="{48B0E9F7-F7C9-43E5-952C-B366AED7E206}" srcOrd="4" destOrd="0" parTransId="{93EE59E4-CFA2-45F5-AF34-78CDDD5D0BFE}" sibTransId="{957F21E9-EDFE-45F9-9138-3B52B0BE0E50}"/>
    <dgm:cxn modelId="{BEBC63F1-9A17-42C4-B4F1-FA370A7DB27B}" type="presOf" srcId="{840E17BB-3E0A-4B7D-9DA3-7A8C1D6263A9}" destId="{5349C461-97A6-436C-840A-B3C6B7A7946B}" srcOrd="0" destOrd="4" presId="urn:microsoft.com/office/officeart/2005/8/layout/process1"/>
    <dgm:cxn modelId="{45B84FF6-26AC-4E52-874C-BEC9982931BD}" srcId="{0588F85F-3779-4208-9C4E-6EF0A719EBF1}" destId="{9E3CD798-2FC2-4173-951C-A3341234E968}" srcOrd="1" destOrd="0" parTransId="{1CED24DE-B3E6-47F2-B038-A3B7EB3474CC}" sibTransId="{70C7BC18-8750-4571-88DE-D64EFD0E6E92}"/>
    <dgm:cxn modelId="{7CF58ED0-C1C4-4BE9-B019-F8D8F4F592F2}" type="presParOf" srcId="{52D95ADB-1A72-4036-9869-FA7D98915ECD}" destId="{758C29AE-C96E-4A21-8098-74426AD792CE}" srcOrd="0" destOrd="0" presId="urn:microsoft.com/office/officeart/2005/8/layout/process1"/>
    <dgm:cxn modelId="{B5A03542-DBAA-4131-A873-F27D736E05BE}" type="presParOf" srcId="{52D95ADB-1A72-4036-9869-FA7D98915ECD}" destId="{923DF206-6E67-4745-A248-0B0156232DFC}" srcOrd="1" destOrd="0" presId="urn:microsoft.com/office/officeart/2005/8/layout/process1"/>
    <dgm:cxn modelId="{6D3EE47B-2A5B-42A9-8CC1-1CF2066C2923}" type="presParOf" srcId="{923DF206-6E67-4745-A248-0B0156232DFC}" destId="{82C6A913-344A-47CF-ABC3-D6DCFE6CC43B}" srcOrd="0" destOrd="0" presId="urn:microsoft.com/office/officeart/2005/8/layout/process1"/>
    <dgm:cxn modelId="{D9C0A39D-C93C-4E82-B844-451868BF91AC}" type="presParOf" srcId="{52D95ADB-1A72-4036-9869-FA7D98915ECD}" destId="{4EC2B0FB-B9AB-4229-B1D5-D9F678CB8049}" srcOrd="2" destOrd="0" presId="urn:microsoft.com/office/officeart/2005/8/layout/process1"/>
    <dgm:cxn modelId="{31465828-7CFB-4AFF-B65D-740FF949DFE2}" type="presParOf" srcId="{52D95ADB-1A72-4036-9869-FA7D98915ECD}" destId="{5B47E6A3-0332-497D-9B33-65E416D4C37A}" srcOrd="3" destOrd="0" presId="urn:microsoft.com/office/officeart/2005/8/layout/process1"/>
    <dgm:cxn modelId="{EFC5DDFA-B114-454A-894C-2BCCF62B5AC1}" type="presParOf" srcId="{5B47E6A3-0332-497D-9B33-65E416D4C37A}" destId="{32307808-E88D-425F-83E5-838A60FFA6B5}" srcOrd="0" destOrd="0" presId="urn:microsoft.com/office/officeart/2005/8/layout/process1"/>
    <dgm:cxn modelId="{9A4ABA30-AA19-403C-877D-EBFFB64B139B}" type="presParOf" srcId="{52D95ADB-1A72-4036-9869-FA7D98915ECD}" destId="{5349C461-97A6-436C-840A-B3C6B7A7946B}"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8C29AE-C96E-4A21-8098-74426AD792CE}">
      <dsp:nvSpPr>
        <dsp:cNvPr id="0" name=""/>
        <dsp:cNvSpPr/>
      </dsp:nvSpPr>
      <dsp:spPr>
        <a:xfrm>
          <a:off x="6965" y="139695"/>
          <a:ext cx="2081807" cy="2595754"/>
        </a:xfrm>
        <a:prstGeom prst="roundRect">
          <a:avLst>
            <a:gd name="adj" fmla="val 10000"/>
          </a:avLst>
        </a:prstGeom>
        <a:solidFill>
          <a:schemeClr val="accent1">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0" kern="1200" dirty="0"/>
            <a:t>Understand the structure of the dataset and clean data before analysis</a:t>
          </a:r>
        </a:p>
      </dsp:txBody>
      <dsp:txXfrm>
        <a:off x="67939" y="200669"/>
        <a:ext cx="1959859" cy="2473806"/>
      </dsp:txXfrm>
    </dsp:sp>
    <dsp:sp modelId="{923DF206-6E67-4745-A248-0B0156232DFC}">
      <dsp:nvSpPr>
        <dsp:cNvPr id="0" name=""/>
        <dsp:cNvSpPr/>
      </dsp:nvSpPr>
      <dsp:spPr>
        <a:xfrm rot="14474">
          <a:off x="2322023" y="1185834"/>
          <a:ext cx="494501" cy="516288"/>
        </a:xfrm>
        <a:prstGeom prst="rightArrow">
          <a:avLst>
            <a:gd name="adj1" fmla="val 60000"/>
            <a:gd name="adj2" fmla="val 50000"/>
          </a:avLst>
        </a:prstGeom>
        <a:solidFill>
          <a:srgbClr val="C0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322024" y="1288780"/>
        <a:ext cx="346151" cy="309772"/>
      </dsp:txXfrm>
    </dsp:sp>
    <dsp:sp modelId="{4EC2B0FB-B9AB-4229-B1D5-D9F678CB8049}">
      <dsp:nvSpPr>
        <dsp:cNvPr id="0" name=""/>
        <dsp:cNvSpPr/>
      </dsp:nvSpPr>
      <dsp:spPr>
        <a:xfrm>
          <a:off x="3021785" y="152389"/>
          <a:ext cx="2081807" cy="2595754"/>
        </a:xfrm>
        <a:prstGeom prst="roundRect">
          <a:avLst>
            <a:gd name="adj" fmla="val 10000"/>
          </a:avLst>
        </a:prstGeom>
        <a:solidFill>
          <a:schemeClr val="accent1">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Removing extraneous data</a:t>
          </a:r>
        </a:p>
      </dsp:txBody>
      <dsp:txXfrm>
        <a:off x="3082759" y="213363"/>
        <a:ext cx="1959859" cy="2473806"/>
      </dsp:txXfrm>
    </dsp:sp>
    <dsp:sp modelId="{5B47E6A3-0332-497D-9B33-65E416D4C37A}">
      <dsp:nvSpPr>
        <dsp:cNvPr id="0" name=""/>
        <dsp:cNvSpPr/>
      </dsp:nvSpPr>
      <dsp:spPr>
        <a:xfrm rot="21584495">
          <a:off x="5235959" y="1185725"/>
          <a:ext cx="489675" cy="516288"/>
        </a:xfrm>
        <a:prstGeom prst="rightArrow">
          <a:avLst>
            <a:gd name="adj1" fmla="val 60000"/>
            <a:gd name="adj2" fmla="val 50000"/>
          </a:avLst>
        </a:prstGeom>
        <a:solidFill>
          <a:srgbClr val="C0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235960" y="1289314"/>
        <a:ext cx="342773" cy="309772"/>
      </dsp:txXfrm>
    </dsp:sp>
    <dsp:sp modelId="{5349C461-97A6-436C-840A-B3C6B7A7946B}">
      <dsp:nvSpPr>
        <dsp:cNvPr id="0" name=""/>
        <dsp:cNvSpPr/>
      </dsp:nvSpPr>
      <dsp:spPr>
        <a:xfrm>
          <a:off x="5836027" y="139695"/>
          <a:ext cx="2081807" cy="2595754"/>
        </a:xfrm>
        <a:prstGeom prst="roundRect">
          <a:avLst>
            <a:gd name="adj" fmla="val 10000"/>
          </a:avLst>
        </a:prstGeom>
        <a:solidFill>
          <a:schemeClr val="accent1">
            <a:lumMod val="50000"/>
          </a:schemeClr>
        </a:solidFill>
        <a:ln w="25400"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US" sz="1400" kern="1200" dirty="0"/>
            <a:t>   Finding Missing value in dataset</a:t>
          </a:r>
          <a:r>
            <a:rPr lang="en-US" sz="1200" kern="1200" dirty="0"/>
            <a:t>.</a:t>
          </a:r>
        </a:p>
        <a:p>
          <a:pPr marL="114300" lvl="1" indent="-114300" algn="l" defTabSz="622300" rtl="0">
            <a:lnSpc>
              <a:spcPct val="90000"/>
            </a:lnSpc>
            <a:spcBef>
              <a:spcPct val="0"/>
            </a:spcBef>
            <a:spcAft>
              <a:spcPct val="15000"/>
            </a:spcAft>
            <a:buChar char="•"/>
          </a:pPr>
          <a:r>
            <a:rPr lang="en-US" sz="1400" kern="1200" dirty="0"/>
            <a:t>Correct data type(INT, FLOAT, DATE).</a:t>
          </a:r>
        </a:p>
        <a:p>
          <a:pPr marL="114300" lvl="1" indent="-114300" algn="l" defTabSz="622300" rtl="0">
            <a:lnSpc>
              <a:spcPct val="90000"/>
            </a:lnSpc>
            <a:spcBef>
              <a:spcPct val="0"/>
            </a:spcBef>
            <a:spcAft>
              <a:spcPct val="15000"/>
            </a:spcAft>
            <a:buChar char="•"/>
          </a:pPr>
          <a:r>
            <a:rPr lang="en-US" sz="1400" kern="1200" dirty="0"/>
            <a:t>Replace null value with aggregate function (mean, mode , median).</a:t>
          </a:r>
        </a:p>
        <a:p>
          <a:pPr marL="114300" lvl="1" indent="-114300" algn="l" defTabSz="622300" rtl="0">
            <a:lnSpc>
              <a:spcPct val="90000"/>
            </a:lnSpc>
            <a:spcBef>
              <a:spcPct val="0"/>
            </a:spcBef>
            <a:spcAft>
              <a:spcPct val="15000"/>
            </a:spcAft>
            <a:buChar char="•"/>
          </a:pPr>
          <a:r>
            <a:rPr lang="en-US" sz="1400" kern="1200" dirty="0"/>
            <a:t>Checking outliers.</a:t>
          </a:r>
        </a:p>
        <a:p>
          <a:pPr marL="114300" lvl="1" indent="-114300" algn="l" defTabSz="622300" rtl="0">
            <a:lnSpc>
              <a:spcPct val="90000"/>
            </a:lnSpc>
            <a:spcBef>
              <a:spcPct val="0"/>
            </a:spcBef>
            <a:spcAft>
              <a:spcPct val="15000"/>
            </a:spcAft>
            <a:buChar char="•"/>
          </a:pPr>
          <a:r>
            <a:rPr lang="en-US" sz="1400" kern="1200" dirty="0"/>
            <a:t>Conforming data to a standardized pattern.</a:t>
          </a:r>
        </a:p>
        <a:p>
          <a:pPr marL="114300" lvl="1" indent="-114300" algn="l" defTabSz="622300" rtl="0">
            <a:lnSpc>
              <a:spcPct val="90000"/>
            </a:lnSpc>
            <a:spcBef>
              <a:spcPct val="0"/>
            </a:spcBef>
            <a:spcAft>
              <a:spcPct val="15000"/>
            </a:spcAft>
            <a:buChar char="•"/>
          </a:pPr>
          <a:endParaRPr lang="en-US" sz="1400" kern="1200" dirty="0"/>
        </a:p>
      </dsp:txBody>
      <dsp:txXfrm>
        <a:off x="5897001" y="200669"/>
        <a:ext cx="1959859" cy="247380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8BC6F718-4A4F-473D-9287-28439F292BD1}" type="datetimeFigureOut">
              <a:rPr lang="en-US" smtClean="0"/>
              <a:pPr/>
              <a:t>11/27/2022</a:t>
            </a:fld>
            <a:endParaRPr lang="en-US"/>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E090A3C7-8196-4F2D-A375-F6B4429A0E8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90A3C7-8196-4F2D-A375-F6B4429A0E8F}"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lvl="0"/>
            <a:r>
              <a:rPr lang="en-US" dirty="0"/>
              <a:t>Today’s Content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endParaRPr lang="en-IN" dirty="0"/>
          </a:p>
          <a:p>
            <a:endParaRPr lang="en-IN" dirty="0"/>
          </a:p>
        </p:txBody>
      </p:sp>
      <p:sp>
        <p:nvSpPr>
          <p:cNvPr id="4" name="Slide Number Placeholder 3"/>
          <p:cNvSpPr>
            <a:spLocks noGrp="1"/>
          </p:cNvSpPr>
          <p:nvPr>
            <p:ph type="sldNum" sz="quarter" idx="5"/>
          </p:nvPr>
        </p:nvSpPr>
        <p:spPr/>
        <p:txBody>
          <a:bodyPr/>
          <a:lstStyle/>
          <a:p>
            <a:fld id="{E090A3C7-8196-4F2D-A375-F6B4429A0E8F}" type="slidenum">
              <a:rPr lang="en-US" smtClean="0"/>
              <a:pPr/>
              <a:t>2</a:t>
            </a:fld>
            <a:endParaRPr lang="en-US"/>
          </a:p>
        </p:txBody>
      </p:sp>
    </p:spTree>
    <p:extLst>
      <p:ext uri="{BB962C8B-B14F-4D97-AF65-F5344CB8AC3E}">
        <p14:creationId xmlns:p14="http://schemas.microsoft.com/office/powerpoint/2010/main" val="2043957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0"/>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90A3C7-8196-4F2D-A375-F6B4429A0E8F}" type="slidenum">
              <a:rPr lang="en-US" smtClean="0"/>
              <a:pPr/>
              <a:t>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cap="none" dirty="0">
                <a:solidFill>
                  <a:srgbClr val="000000"/>
                </a:solidFill>
                <a:latin typeface="Arial"/>
                <a:ea typeface="Arial"/>
                <a:cs typeface="Arial"/>
                <a:sym typeface="Arial"/>
              </a:rPr>
              <a:t>How every feature has a unique impact on the story</a:t>
            </a:r>
          </a:p>
          <a:p>
            <a:r>
              <a:rPr lang="en-US" sz="1200" b="0" i="0" u="none" strike="noStrike" cap="none" dirty="0">
                <a:solidFill>
                  <a:srgbClr val="000000"/>
                </a:solidFill>
                <a:latin typeface="Arial"/>
                <a:ea typeface="Arial"/>
                <a:cs typeface="Arial"/>
                <a:sym typeface="Arial"/>
              </a:rPr>
              <a:t>Why exploring data is important before starting to build ML models</a:t>
            </a:r>
          </a:p>
          <a:p>
            <a:r>
              <a:rPr lang="en-US" sz="1200" b="0" i="0" u="none" strike="noStrike" cap="none" dirty="0">
                <a:solidFill>
                  <a:srgbClr val="000000"/>
                </a:solidFill>
                <a:latin typeface="Arial"/>
                <a:ea typeface="Arial"/>
                <a:cs typeface="Arial"/>
                <a:sym typeface="Arial"/>
              </a:rPr>
              <a:t>How visualizations make anything interesting.</a:t>
            </a:r>
          </a:p>
          <a:p>
            <a:r>
              <a:rPr lang="en-US" sz="1200" b="0" i="0" u="none" strike="noStrike" cap="none" dirty="0">
                <a:solidFill>
                  <a:srgbClr val="000000"/>
                </a:solidFill>
                <a:latin typeface="Arial"/>
                <a:ea typeface="Arial"/>
                <a:cs typeface="Arial"/>
                <a:sym typeface="Arial"/>
              </a:rPr>
              <a:t>There's a hell lot of competition in Android market.</a:t>
            </a:r>
          </a:p>
          <a:p>
            <a:r>
              <a:rPr lang="en-US" sz="1200" b="0" i="1" u="none" strike="noStrike" cap="none" dirty="0">
                <a:solidFill>
                  <a:srgbClr val="000000"/>
                </a:solidFill>
                <a:latin typeface="Arial"/>
                <a:ea typeface="Arial"/>
                <a:cs typeface="Arial"/>
                <a:sym typeface="Arial"/>
              </a:rPr>
              <a:t>Thank You !!!!</a:t>
            </a:r>
            <a:endParaRPr lang="en-US" sz="1200" b="0" i="0" u="none" strike="noStrike" cap="none" dirty="0">
              <a:solidFill>
                <a:srgbClr val="000000"/>
              </a:solidFill>
              <a:latin typeface="Arial"/>
              <a:ea typeface="Arial"/>
              <a:cs typeface="Arial"/>
              <a:sym typeface="Arial"/>
            </a:endParaRPr>
          </a:p>
          <a:p>
            <a:endParaRPr lang="en-IN" dirty="0"/>
          </a:p>
        </p:txBody>
      </p:sp>
      <p:sp>
        <p:nvSpPr>
          <p:cNvPr id="4" name="Slide Number Placeholder 3"/>
          <p:cNvSpPr>
            <a:spLocks noGrp="1"/>
          </p:cNvSpPr>
          <p:nvPr>
            <p:ph type="sldNum" sz="quarter" idx="5"/>
          </p:nvPr>
        </p:nvSpPr>
        <p:spPr/>
        <p:txBody>
          <a:bodyPr/>
          <a:lstStyle/>
          <a:p>
            <a:fld id="{E090A3C7-8196-4F2D-A375-F6B4429A0E8F}" type="slidenum">
              <a:rPr lang="en-US" smtClean="0"/>
              <a:pPr/>
              <a:t>30</a:t>
            </a:fld>
            <a:endParaRPr lang="en-US"/>
          </a:p>
        </p:txBody>
      </p:sp>
    </p:spTree>
    <p:extLst>
      <p:ext uri="{BB962C8B-B14F-4D97-AF65-F5344CB8AC3E}">
        <p14:creationId xmlns:p14="http://schemas.microsoft.com/office/powerpoint/2010/main" val="1683384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Thank you very much for listening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90550" y="504189"/>
            <a:ext cx="8362899" cy="51371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053709" y="1522603"/>
            <a:ext cx="2134870" cy="3084829"/>
          </a:xfrm>
          <a:prstGeom prst="rect">
            <a:avLst/>
          </a:prstGeom>
        </p:spPr>
        <p:txBody>
          <a:bodyPr wrap="square" lIns="0" tIns="0" rIns="0" bIns="0">
            <a:spAutoFit/>
          </a:bodyPr>
          <a:lstStyle>
            <a:lvl1pPr>
              <a:defRPr sz="1800" b="0" i="0">
                <a:solidFill>
                  <a:schemeClr val="tx1"/>
                </a:solidFill>
                <a:latin typeface="Arial MT"/>
                <a:cs typeface="Arial MT"/>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11/27/2022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11/27/2022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11/27/2022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1_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extLst>
      <p:ext uri="{BB962C8B-B14F-4D97-AF65-F5344CB8AC3E}">
        <p14:creationId xmlns:p14="http://schemas.microsoft.com/office/powerpoint/2010/main" val="2852967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extLst>
      <p:ext uri="{BB962C8B-B14F-4D97-AF65-F5344CB8AC3E}">
        <p14:creationId xmlns:p14="http://schemas.microsoft.com/office/powerpoint/2010/main" val="228305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FFF0F0"/>
          </a:solidFill>
        </p:spPr>
        <p:txBody>
          <a:bodyPr wrap="square" lIns="0" tIns="0" rIns="0" bIns="0" rtlCol="0"/>
          <a:lstStyle/>
          <a:p>
            <a:endParaRPr/>
          </a:p>
        </p:txBody>
      </p:sp>
      <p:pic>
        <p:nvPicPr>
          <p:cNvPr id="17" name="bg object 17"/>
          <p:cNvPicPr/>
          <p:nvPr/>
        </p:nvPicPr>
        <p:blipFill>
          <a:blip r:embed="rId9" cstate="print"/>
          <a:stretch>
            <a:fillRect/>
          </a:stretch>
        </p:blipFill>
        <p:spPr>
          <a:xfrm>
            <a:off x="8602980" y="67056"/>
            <a:ext cx="348996" cy="358139"/>
          </a:xfrm>
          <a:prstGeom prst="rect">
            <a:avLst/>
          </a:prstGeom>
        </p:spPr>
      </p:pic>
      <p:sp>
        <p:nvSpPr>
          <p:cNvPr id="2" name="Holder 2"/>
          <p:cNvSpPr>
            <a:spLocks noGrp="1"/>
          </p:cNvSpPr>
          <p:nvPr>
            <p:ph type="title"/>
          </p:nvPr>
        </p:nvSpPr>
        <p:spPr>
          <a:xfrm>
            <a:off x="3107562" y="504189"/>
            <a:ext cx="2928874" cy="513715"/>
          </a:xfrm>
          <a:prstGeom prst="rect">
            <a:avLst/>
          </a:prstGeom>
        </p:spPr>
        <p:txBody>
          <a:bodyPr wrap="square" lIns="0" tIns="0" rIns="0" bIns="0">
            <a:spAutoFit/>
          </a:bodyPr>
          <a:lstStyle>
            <a:lvl1pPr>
              <a:defRPr sz="3200" b="1" i="0">
                <a:solidFill>
                  <a:srgbClr val="FF0000"/>
                </a:solidFill>
                <a:latin typeface="Verdana"/>
                <a:cs typeface="Verdana"/>
              </a:defRPr>
            </a:lvl1pPr>
          </a:lstStyle>
          <a:p>
            <a:endParaRPr/>
          </a:p>
        </p:txBody>
      </p:sp>
      <p:sp>
        <p:nvSpPr>
          <p:cNvPr id="3" name="Holder 3"/>
          <p:cNvSpPr>
            <a:spLocks noGrp="1"/>
          </p:cNvSpPr>
          <p:nvPr>
            <p:ph type="body" idx="1"/>
          </p:nvPr>
        </p:nvSpPr>
        <p:spPr>
          <a:xfrm>
            <a:off x="629666" y="1650949"/>
            <a:ext cx="7884667" cy="2708275"/>
          </a:xfrm>
          <a:prstGeom prst="rect">
            <a:avLst/>
          </a:prstGeom>
        </p:spPr>
        <p:txBody>
          <a:bodyPr wrap="square" lIns="0" tIns="0" rIns="0" bIns="0">
            <a:spAutoFit/>
          </a:bodyPr>
          <a:lstStyle>
            <a:lvl1pPr>
              <a:defRPr sz="16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11/27/2022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329565"/>
            <a:ext cx="8839199" cy="2505814"/>
          </a:xfrm>
          <a:prstGeom prst="rect">
            <a:avLst/>
          </a:prstGeom>
        </p:spPr>
        <p:txBody>
          <a:bodyPr vert="horz" wrap="square" lIns="0" tIns="12700" rIns="0" bIns="0" rtlCol="0">
            <a:spAutoFit/>
          </a:bodyPr>
          <a:lstStyle/>
          <a:p>
            <a:pPr marL="172720" algn="ctr">
              <a:lnSpc>
                <a:spcPct val="100000"/>
              </a:lnSpc>
              <a:spcBef>
                <a:spcPts val="100"/>
              </a:spcBef>
            </a:pPr>
            <a:r>
              <a:rPr lang="en-US" sz="4200" spc="-125" dirty="0">
                <a:solidFill>
                  <a:srgbClr val="CC0000"/>
                </a:solidFill>
                <a:latin typeface="Arial Black" panose="020B0A04020102020204" pitchFamily="34" charset="0"/>
              </a:rPr>
              <a:t>EXPLORATORY DATA ANALYSIS</a:t>
            </a:r>
            <a:br>
              <a:rPr lang="en-US" sz="4200" spc="-125" dirty="0">
                <a:solidFill>
                  <a:srgbClr val="CC0000"/>
                </a:solidFill>
              </a:rPr>
            </a:br>
            <a:r>
              <a:rPr sz="4200" spc="-125" dirty="0">
                <a:solidFill>
                  <a:srgbClr val="CC0000"/>
                </a:solidFill>
                <a:latin typeface="Arial Black" panose="020B0A04020102020204" pitchFamily="34" charset="0"/>
              </a:rPr>
              <a:t>Cap</a:t>
            </a:r>
            <a:r>
              <a:rPr sz="4200" spc="-100" dirty="0">
                <a:solidFill>
                  <a:srgbClr val="CC0000"/>
                </a:solidFill>
                <a:latin typeface="Arial Black" panose="020B0A04020102020204" pitchFamily="34" charset="0"/>
              </a:rPr>
              <a:t>s</a:t>
            </a:r>
            <a:r>
              <a:rPr sz="4200" spc="-114" dirty="0">
                <a:solidFill>
                  <a:srgbClr val="CC0000"/>
                </a:solidFill>
                <a:latin typeface="Arial Black" panose="020B0A04020102020204" pitchFamily="34" charset="0"/>
              </a:rPr>
              <a:t>tone</a:t>
            </a:r>
            <a:r>
              <a:rPr sz="4200" spc="-285" dirty="0">
                <a:solidFill>
                  <a:srgbClr val="CC0000"/>
                </a:solidFill>
                <a:latin typeface="Arial Black" panose="020B0A04020102020204" pitchFamily="34" charset="0"/>
              </a:rPr>
              <a:t> </a:t>
            </a:r>
            <a:r>
              <a:rPr sz="4200" spc="-150" dirty="0">
                <a:solidFill>
                  <a:srgbClr val="CC0000"/>
                </a:solidFill>
                <a:latin typeface="Arial Black" panose="020B0A04020102020204" pitchFamily="34" charset="0"/>
              </a:rPr>
              <a:t>Project</a:t>
            </a:r>
            <a:r>
              <a:rPr sz="4200" spc="-250" dirty="0">
                <a:solidFill>
                  <a:srgbClr val="CC0000"/>
                </a:solidFill>
                <a:latin typeface="Arial Black" panose="020B0A04020102020204" pitchFamily="34" charset="0"/>
              </a:rPr>
              <a:t> </a:t>
            </a:r>
            <a:r>
              <a:rPr lang="en-US" sz="4200" spc="-250" dirty="0">
                <a:solidFill>
                  <a:srgbClr val="CC0000"/>
                </a:solidFill>
                <a:latin typeface="Arial Black" panose="020B0A04020102020204" pitchFamily="34" charset="0"/>
              </a:rPr>
              <a:t>0</a:t>
            </a:r>
            <a:r>
              <a:rPr sz="4200" spc="-1340" dirty="0">
                <a:solidFill>
                  <a:srgbClr val="CC0000"/>
                </a:solidFill>
                <a:latin typeface="Arial Black" panose="020B0A04020102020204" pitchFamily="34" charset="0"/>
              </a:rPr>
              <a:t>1</a:t>
            </a:r>
            <a:endParaRPr sz="4200" dirty="0">
              <a:latin typeface="Arial Black" panose="020B0A04020102020204" pitchFamily="34" charset="0"/>
            </a:endParaRPr>
          </a:p>
          <a:p>
            <a:pPr algn="ctr">
              <a:lnSpc>
                <a:spcPct val="100000"/>
              </a:lnSpc>
              <a:spcBef>
                <a:spcPts val="20"/>
              </a:spcBef>
            </a:pPr>
            <a:r>
              <a:rPr sz="3600" spc="-130" dirty="0">
                <a:solidFill>
                  <a:srgbClr val="124F5C"/>
                </a:solidFill>
              </a:rPr>
              <a:t>Play</a:t>
            </a:r>
            <a:r>
              <a:rPr sz="3600" spc="-215" dirty="0">
                <a:solidFill>
                  <a:srgbClr val="124F5C"/>
                </a:solidFill>
              </a:rPr>
              <a:t> </a:t>
            </a:r>
            <a:r>
              <a:rPr sz="3600" spc="-155" dirty="0">
                <a:solidFill>
                  <a:srgbClr val="124F5C"/>
                </a:solidFill>
              </a:rPr>
              <a:t>store</a:t>
            </a:r>
            <a:r>
              <a:rPr sz="3600" spc="-204" dirty="0">
                <a:solidFill>
                  <a:srgbClr val="124F5C"/>
                </a:solidFill>
              </a:rPr>
              <a:t> </a:t>
            </a:r>
            <a:r>
              <a:rPr sz="3600" spc="-85" dirty="0">
                <a:solidFill>
                  <a:srgbClr val="124F5C"/>
                </a:solidFill>
              </a:rPr>
              <a:t>app</a:t>
            </a:r>
            <a:r>
              <a:rPr sz="3600" spc="-215" dirty="0">
                <a:solidFill>
                  <a:srgbClr val="124F5C"/>
                </a:solidFill>
              </a:rPr>
              <a:t> </a:t>
            </a:r>
            <a:r>
              <a:rPr sz="3600" spc="-195" dirty="0">
                <a:solidFill>
                  <a:srgbClr val="124F5C"/>
                </a:solidFill>
              </a:rPr>
              <a:t>rev</a:t>
            </a:r>
            <a:r>
              <a:rPr sz="3600" spc="-125" dirty="0">
                <a:solidFill>
                  <a:srgbClr val="124F5C"/>
                </a:solidFill>
              </a:rPr>
              <a:t>i</a:t>
            </a:r>
            <a:r>
              <a:rPr sz="3600" spc="-135" dirty="0">
                <a:solidFill>
                  <a:srgbClr val="124F5C"/>
                </a:solidFill>
              </a:rPr>
              <a:t>ew</a:t>
            </a:r>
            <a:r>
              <a:rPr sz="3600" spc="-190" dirty="0">
                <a:solidFill>
                  <a:srgbClr val="124F5C"/>
                </a:solidFill>
              </a:rPr>
              <a:t> </a:t>
            </a:r>
            <a:r>
              <a:rPr sz="3600" spc="-170" dirty="0">
                <a:solidFill>
                  <a:srgbClr val="124F5C"/>
                </a:solidFill>
              </a:rPr>
              <a:t>ana</a:t>
            </a:r>
            <a:r>
              <a:rPr sz="3600" spc="-100" dirty="0">
                <a:solidFill>
                  <a:srgbClr val="124F5C"/>
                </a:solidFill>
              </a:rPr>
              <a:t>l</a:t>
            </a:r>
            <a:r>
              <a:rPr sz="3600" spc="-220" dirty="0">
                <a:solidFill>
                  <a:srgbClr val="124F5C"/>
                </a:solidFill>
              </a:rPr>
              <a:t>y</a:t>
            </a:r>
            <a:r>
              <a:rPr sz="3600" spc="-215" dirty="0">
                <a:solidFill>
                  <a:srgbClr val="124F5C"/>
                </a:solidFill>
              </a:rPr>
              <a:t>s</a:t>
            </a:r>
            <a:r>
              <a:rPr sz="3600" spc="-185" dirty="0">
                <a:solidFill>
                  <a:srgbClr val="124F5C"/>
                </a:solidFill>
              </a:rPr>
              <a:t>is</a:t>
            </a:r>
            <a:endParaRPr sz="3600" dirty="0"/>
          </a:p>
        </p:txBody>
      </p:sp>
      <p:grpSp>
        <p:nvGrpSpPr>
          <p:cNvPr id="4" name="object 4"/>
          <p:cNvGrpSpPr/>
          <p:nvPr/>
        </p:nvGrpSpPr>
        <p:grpSpPr>
          <a:xfrm>
            <a:off x="3962400" y="3105150"/>
            <a:ext cx="2032000" cy="1209040"/>
            <a:chOff x="3779520" y="1664207"/>
            <a:chExt cx="1651000" cy="1209040"/>
          </a:xfrm>
        </p:grpSpPr>
        <p:pic>
          <p:nvPicPr>
            <p:cNvPr id="5" name="object 5"/>
            <p:cNvPicPr/>
            <p:nvPr/>
          </p:nvPicPr>
          <p:blipFill>
            <a:blip r:embed="rId3" cstate="print"/>
            <a:stretch>
              <a:fillRect/>
            </a:stretch>
          </p:blipFill>
          <p:spPr>
            <a:xfrm>
              <a:off x="3779520" y="1664207"/>
              <a:ext cx="1650492" cy="1208532"/>
            </a:xfrm>
            <a:prstGeom prst="rect">
              <a:avLst/>
            </a:prstGeom>
          </p:spPr>
        </p:pic>
        <p:pic>
          <p:nvPicPr>
            <p:cNvPr id="6" name="object 6"/>
            <p:cNvPicPr/>
            <p:nvPr/>
          </p:nvPicPr>
          <p:blipFill>
            <a:blip r:embed="rId4" cstate="print"/>
            <a:stretch>
              <a:fillRect/>
            </a:stretch>
          </p:blipFill>
          <p:spPr>
            <a:xfrm>
              <a:off x="3901440" y="1723643"/>
              <a:ext cx="1417319" cy="1040891"/>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361950"/>
            <a:ext cx="5370830" cy="875240"/>
          </a:xfrm>
          <a:prstGeom prst="rect">
            <a:avLst/>
          </a:prstGeom>
        </p:spPr>
        <p:txBody>
          <a:bodyPr vert="horz" wrap="square" lIns="0" tIns="13335" rIns="0" bIns="0" rtlCol="0">
            <a:spAutoFit/>
          </a:bodyPr>
          <a:lstStyle/>
          <a:p>
            <a:pPr marL="12700">
              <a:spcBef>
                <a:spcPts val="105"/>
              </a:spcBef>
            </a:pPr>
            <a:r>
              <a:rPr lang="en-US" sz="2800" b="0" spc="-5" dirty="0">
                <a:solidFill>
                  <a:srgbClr val="C00000"/>
                </a:solidFill>
                <a:latin typeface="MS Gothic"/>
                <a:cs typeface="MS Gothic"/>
              </a:rPr>
              <a:t> </a:t>
            </a:r>
            <a:r>
              <a:rPr lang="en-US" sz="2800" dirty="0">
                <a:solidFill>
                  <a:srgbClr val="C00000"/>
                </a:solidFill>
              </a:rPr>
              <a:t>Cleanse and validate data</a:t>
            </a:r>
            <a:br>
              <a:rPr lang="en-US" sz="2800" dirty="0">
                <a:solidFill>
                  <a:srgbClr val="C00000"/>
                </a:solidFill>
              </a:rPr>
            </a:br>
            <a:endParaRPr sz="2800">
              <a:solidFill>
                <a:srgbClr val="C00000"/>
              </a:solidFill>
              <a:latin typeface="MS Gothic"/>
              <a:cs typeface="MS Gothic"/>
            </a:endParaRPr>
          </a:p>
        </p:txBody>
      </p:sp>
      <p:graphicFrame>
        <p:nvGraphicFramePr>
          <p:cNvPr id="8" name="Diagram 7"/>
          <p:cNvGraphicFramePr/>
          <p:nvPr/>
        </p:nvGraphicFramePr>
        <p:xfrm>
          <a:off x="609600" y="1123950"/>
          <a:ext cx="7924800" cy="28751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242" name="AutoShape 2" descr="Google Play Store Analysis (EDA). The objective of this project is to… | by  Ritika Singh | Jovian — Data Science and Machine Learn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object 4"/>
          <p:cNvPicPr/>
          <p:nvPr/>
        </p:nvPicPr>
        <p:blipFill>
          <a:blip r:embed="rId7" cstate="print"/>
          <a:stretch>
            <a:fillRect/>
          </a:stretch>
        </p:blipFill>
        <p:spPr>
          <a:xfrm>
            <a:off x="7924800" y="57150"/>
            <a:ext cx="466344" cy="457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361950"/>
            <a:ext cx="3451860" cy="873957"/>
          </a:xfrm>
          <a:prstGeom prst="rect">
            <a:avLst/>
          </a:prstGeom>
        </p:spPr>
        <p:txBody>
          <a:bodyPr vert="horz" wrap="square" lIns="0" tIns="12065" rIns="0" bIns="0" rtlCol="0">
            <a:spAutoFit/>
          </a:bodyPr>
          <a:lstStyle/>
          <a:p>
            <a:pPr marL="12700">
              <a:spcBef>
                <a:spcPts val="95"/>
              </a:spcBef>
            </a:pPr>
            <a:r>
              <a:rPr lang="en-US" sz="2800" b="0" spc="-5" dirty="0">
                <a:solidFill>
                  <a:srgbClr val="CC0000"/>
                </a:solidFill>
                <a:latin typeface="MS Gothic"/>
              </a:rPr>
              <a:t>  </a:t>
            </a:r>
            <a:r>
              <a:rPr lang="en-US" sz="2800" dirty="0">
                <a:solidFill>
                  <a:srgbClr val="C00000"/>
                </a:solidFill>
              </a:rPr>
              <a:t>Transform data</a:t>
            </a:r>
            <a:br>
              <a:rPr lang="en-US" sz="2800" dirty="0">
                <a:solidFill>
                  <a:srgbClr val="C00000"/>
                </a:solidFill>
              </a:rPr>
            </a:br>
            <a:endParaRPr sz="2800">
              <a:solidFill>
                <a:srgbClr val="C00000"/>
              </a:solidFill>
              <a:latin typeface="MS Gothic"/>
              <a:cs typeface="MS Gothic"/>
            </a:endParaRPr>
          </a:p>
        </p:txBody>
      </p:sp>
      <p:sp>
        <p:nvSpPr>
          <p:cNvPr id="3" name="object 3"/>
          <p:cNvSpPr txBox="1"/>
          <p:nvPr/>
        </p:nvSpPr>
        <p:spPr>
          <a:xfrm>
            <a:off x="457200" y="1047750"/>
            <a:ext cx="8534400" cy="1833451"/>
          </a:xfrm>
          <a:prstGeom prst="rect">
            <a:avLst/>
          </a:prstGeom>
        </p:spPr>
        <p:txBody>
          <a:bodyPr vert="horz" wrap="square" lIns="0" tIns="12065" rIns="0" bIns="0" rtlCol="0">
            <a:spAutoFit/>
          </a:bodyPr>
          <a:lstStyle/>
          <a:p>
            <a:pPr marL="299085" marR="5080" indent="-287020">
              <a:lnSpc>
                <a:spcPct val="150000"/>
              </a:lnSpc>
              <a:spcBef>
                <a:spcPts val="95"/>
              </a:spcBef>
              <a:buChar char="•"/>
              <a:tabLst>
                <a:tab pos="299085" algn="l"/>
                <a:tab pos="299720" algn="l"/>
              </a:tabLst>
            </a:pPr>
            <a:r>
              <a:rPr lang="en-US" sz="1600" dirty="0"/>
              <a:t>Transforming data is the process of updating the format or value entries in order to reach a well-defined outcome, or to make the data more easily understood by a wider audience.</a:t>
            </a:r>
          </a:p>
          <a:p>
            <a:pPr marL="299085" marR="5080" indent="-287020">
              <a:lnSpc>
                <a:spcPct val="150000"/>
              </a:lnSpc>
              <a:spcBef>
                <a:spcPts val="95"/>
              </a:spcBef>
              <a:buChar char="•"/>
              <a:tabLst>
                <a:tab pos="299085" algn="l"/>
                <a:tab pos="299720" algn="l"/>
              </a:tabLst>
            </a:pPr>
            <a:r>
              <a:rPr sz="1600" spc="-5">
                <a:cs typeface="Arial MT"/>
              </a:rPr>
              <a:t>The</a:t>
            </a:r>
            <a:r>
              <a:rPr sz="1600" spc="10">
                <a:cs typeface="Arial MT"/>
              </a:rPr>
              <a:t> </a:t>
            </a:r>
            <a:r>
              <a:rPr sz="1600" spc="-5" dirty="0">
                <a:cs typeface="Arial MT"/>
              </a:rPr>
              <a:t>dataset</a:t>
            </a:r>
            <a:r>
              <a:rPr sz="1600" spc="15" dirty="0">
                <a:cs typeface="Arial MT"/>
              </a:rPr>
              <a:t> </a:t>
            </a:r>
            <a:r>
              <a:rPr sz="1600" spc="-5" dirty="0">
                <a:cs typeface="Arial MT"/>
              </a:rPr>
              <a:t>collected</a:t>
            </a:r>
            <a:r>
              <a:rPr sz="1600" spc="-20" dirty="0">
                <a:cs typeface="Arial MT"/>
              </a:rPr>
              <a:t> </a:t>
            </a:r>
            <a:r>
              <a:rPr sz="1600" spc="-5" dirty="0">
                <a:cs typeface="Arial MT"/>
              </a:rPr>
              <a:t>from</a:t>
            </a:r>
            <a:r>
              <a:rPr sz="1600" spc="30" dirty="0">
                <a:cs typeface="Arial MT"/>
              </a:rPr>
              <a:t> </a:t>
            </a:r>
            <a:r>
              <a:rPr sz="1600" spc="-5" dirty="0">
                <a:cs typeface="Arial MT"/>
              </a:rPr>
              <a:t>the</a:t>
            </a:r>
            <a:r>
              <a:rPr sz="1600" spc="45" dirty="0">
                <a:cs typeface="Arial MT"/>
              </a:rPr>
              <a:t> </a:t>
            </a:r>
            <a:r>
              <a:rPr sz="1600" spc="-5" dirty="0">
                <a:cs typeface="Arial MT"/>
              </a:rPr>
              <a:t>Play store</a:t>
            </a:r>
            <a:r>
              <a:rPr sz="1600" spc="10" dirty="0">
                <a:cs typeface="Arial MT"/>
              </a:rPr>
              <a:t> </a:t>
            </a:r>
            <a:r>
              <a:rPr sz="1600" spc="-5" dirty="0">
                <a:cs typeface="Arial MT"/>
              </a:rPr>
              <a:t>is semi</a:t>
            </a:r>
            <a:r>
              <a:rPr sz="1600" spc="10" dirty="0">
                <a:cs typeface="Arial MT"/>
              </a:rPr>
              <a:t> </a:t>
            </a:r>
            <a:r>
              <a:rPr sz="1600" spc="-5" dirty="0">
                <a:cs typeface="Arial MT"/>
              </a:rPr>
              <a:t>structured</a:t>
            </a:r>
            <a:r>
              <a:rPr sz="1600" spc="30" dirty="0">
                <a:cs typeface="Arial MT"/>
              </a:rPr>
              <a:t> </a:t>
            </a:r>
            <a:r>
              <a:rPr sz="1600" spc="-5" dirty="0">
                <a:cs typeface="Arial MT"/>
              </a:rPr>
              <a:t>or</a:t>
            </a:r>
            <a:r>
              <a:rPr sz="1600" spc="20" dirty="0">
                <a:cs typeface="Arial MT"/>
              </a:rPr>
              <a:t> </a:t>
            </a:r>
            <a:r>
              <a:rPr sz="1600" spc="-5" dirty="0">
                <a:cs typeface="Arial MT"/>
              </a:rPr>
              <a:t>unstructured</a:t>
            </a:r>
            <a:r>
              <a:rPr sz="1600" spc="25" dirty="0">
                <a:cs typeface="Arial MT"/>
              </a:rPr>
              <a:t> </a:t>
            </a:r>
            <a:r>
              <a:rPr sz="1600" spc="-5" dirty="0">
                <a:cs typeface="Arial MT"/>
              </a:rPr>
              <a:t>and </a:t>
            </a:r>
            <a:r>
              <a:rPr sz="1600" dirty="0">
                <a:cs typeface="Arial MT"/>
              </a:rPr>
              <a:t> </a:t>
            </a:r>
            <a:r>
              <a:rPr sz="1600" spc="-5" dirty="0">
                <a:cs typeface="Arial MT"/>
              </a:rPr>
              <a:t>contains</a:t>
            </a:r>
            <a:r>
              <a:rPr sz="1600" spc="5" dirty="0">
                <a:cs typeface="Arial MT"/>
              </a:rPr>
              <a:t> </a:t>
            </a:r>
            <a:r>
              <a:rPr sz="1600" spc="-5" dirty="0">
                <a:cs typeface="Arial MT"/>
              </a:rPr>
              <a:t>significant</a:t>
            </a:r>
            <a:r>
              <a:rPr sz="1600" dirty="0">
                <a:cs typeface="Arial MT"/>
              </a:rPr>
              <a:t> </a:t>
            </a:r>
            <a:r>
              <a:rPr sz="1600" spc="-5" dirty="0">
                <a:cs typeface="Arial MT"/>
              </a:rPr>
              <a:t>superfluous</a:t>
            </a:r>
            <a:r>
              <a:rPr sz="1600" spc="20" dirty="0">
                <a:cs typeface="Arial MT"/>
              </a:rPr>
              <a:t> </a:t>
            </a:r>
            <a:r>
              <a:rPr sz="1600" spc="-5" dirty="0">
                <a:cs typeface="Arial MT"/>
              </a:rPr>
              <a:t>data</a:t>
            </a:r>
            <a:r>
              <a:rPr sz="1600" spc="10" dirty="0">
                <a:cs typeface="Arial MT"/>
              </a:rPr>
              <a:t> </a:t>
            </a:r>
            <a:r>
              <a:rPr sz="1600" spc="-5" dirty="0">
                <a:cs typeface="Arial MT"/>
              </a:rPr>
              <a:t>(defined</a:t>
            </a:r>
            <a:r>
              <a:rPr sz="1600" spc="30" dirty="0">
                <a:cs typeface="Arial MT"/>
              </a:rPr>
              <a:t> </a:t>
            </a:r>
            <a:r>
              <a:rPr sz="1600" spc="-5" dirty="0">
                <a:cs typeface="Arial MT"/>
              </a:rPr>
              <a:t>as</a:t>
            </a:r>
            <a:r>
              <a:rPr sz="1600" spc="15" dirty="0">
                <a:cs typeface="Arial MT"/>
              </a:rPr>
              <a:t> </a:t>
            </a:r>
            <a:r>
              <a:rPr sz="1600" spc="-5" dirty="0">
                <a:cs typeface="Arial MT"/>
              </a:rPr>
              <a:t>not</a:t>
            </a:r>
            <a:r>
              <a:rPr sz="1600" spc="30" dirty="0">
                <a:cs typeface="Arial MT"/>
              </a:rPr>
              <a:t> </a:t>
            </a:r>
            <a:r>
              <a:rPr sz="1600" spc="-5" dirty="0">
                <a:cs typeface="Arial MT"/>
              </a:rPr>
              <a:t>contributing</a:t>
            </a:r>
            <a:r>
              <a:rPr sz="1600" spc="10" dirty="0">
                <a:cs typeface="Arial MT"/>
              </a:rPr>
              <a:t> </a:t>
            </a:r>
            <a:r>
              <a:rPr sz="1600" spc="-5">
                <a:cs typeface="Arial MT"/>
              </a:rPr>
              <a:t>significant</a:t>
            </a:r>
            <a:r>
              <a:rPr sz="1600" spc="-10">
                <a:cs typeface="Arial MT"/>
              </a:rPr>
              <a:t> </a:t>
            </a:r>
            <a:r>
              <a:rPr sz="1600" spc="-5">
                <a:cs typeface="Arial MT"/>
              </a:rPr>
              <a:t>meaning).Some</a:t>
            </a:r>
            <a:r>
              <a:rPr sz="1600" spc="30">
                <a:cs typeface="Arial MT"/>
              </a:rPr>
              <a:t> </a:t>
            </a:r>
            <a:r>
              <a:rPr sz="1600" spc="-5">
                <a:cs typeface="Arial MT"/>
              </a:rPr>
              <a:t>data</a:t>
            </a:r>
            <a:r>
              <a:rPr sz="1600" spc="15">
                <a:cs typeface="Arial MT"/>
              </a:rPr>
              <a:t> </a:t>
            </a:r>
            <a:r>
              <a:rPr sz="1600" spc="-10">
                <a:cs typeface="Arial MT"/>
              </a:rPr>
              <a:t>type</a:t>
            </a:r>
            <a:r>
              <a:rPr sz="1600" spc="25">
                <a:cs typeface="Arial MT"/>
              </a:rPr>
              <a:t> </a:t>
            </a:r>
            <a:r>
              <a:rPr sz="1600" spc="-5">
                <a:cs typeface="Arial MT"/>
              </a:rPr>
              <a:t>needs</a:t>
            </a:r>
            <a:r>
              <a:rPr sz="1600" spc="10">
                <a:cs typeface="Arial MT"/>
              </a:rPr>
              <a:t> </a:t>
            </a:r>
            <a:r>
              <a:rPr sz="1600" spc="-5">
                <a:cs typeface="Arial MT"/>
              </a:rPr>
              <a:t>to</a:t>
            </a:r>
            <a:r>
              <a:rPr sz="1600" spc="15">
                <a:cs typeface="Arial MT"/>
              </a:rPr>
              <a:t> </a:t>
            </a:r>
            <a:r>
              <a:rPr sz="1600" spc="-5">
                <a:cs typeface="Arial MT"/>
              </a:rPr>
              <a:t>change</a:t>
            </a:r>
            <a:r>
              <a:rPr sz="1600" spc="5">
                <a:cs typeface="Arial MT"/>
              </a:rPr>
              <a:t> </a:t>
            </a:r>
            <a:r>
              <a:rPr sz="1600">
                <a:cs typeface="Arial MT"/>
              </a:rPr>
              <a:t>in </a:t>
            </a:r>
            <a:r>
              <a:rPr sz="1600" spc="-5">
                <a:cs typeface="Arial MT"/>
              </a:rPr>
              <a:t>required</a:t>
            </a:r>
            <a:r>
              <a:rPr sz="1600" spc="10">
                <a:cs typeface="Arial MT"/>
              </a:rPr>
              <a:t> </a:t>
            </a:r>
            <a:r>
              <a:rPr sz="1600" spc="-5">
                <a:cs typeface="Arial MT"/>
              </a:rPr>
              <a:t>format</a:t>
            </a:r>
            <a:r>
              <a:rPr sz="1600" spc="25">
                <a:cs typeface="Arial MT"/>
              </a:rPr>
              <a:t> </a:t>
            </a:r>
            <a:r>
              <a:rPr sz="1600" spc="-5">
                <a:cs typeface="Arial MT"/>
              </a:rPr>
              <a:t>as</a:t>
            </a:r>
            <a:r>
              <a:rPr sz="1600" spc="45">
                <a:cs typeface="Arial MT"/>
              </a:rPr>
              <a:t> </a:t>
            </a:r>
            <a:r>
              <a:rPr sz="1600" spc="-5">
                <a:cs typeface="Arial MT"/>
              </a:rPr>
              <a:t>int,</a:t>
            </a:r>
            <a:r>
              <a:rPr sz="1600">
                <a:cs typeface="Arial MT"/>
              </a:rPr>
              <a:t> </a:t>
            </a:r>
            <a:r>
              <a:rPr sz="1600" spc="-5">
                <a:cs typeface="Arial MT"/>
              </a:rPr>
              <a:t>float,</a:t>
            </a:r>
            <a:r>
              <a:rPr sz="1600" spc="20">
                <a:cs typeface="Arial MT"/>
              </a:rPr>
              <a:t> </a:t>
            </a:r>
            <a:r>
              <a:rPr sz="1600" spc="-5">
                <a:cs typeface="Arial MT"/>
              </a:rPr>
              <a:t>date.</a:t>
            </a:r>
            <a:endParaRPr sz="1600">
              <a:cs typeface="Arial MT"/>
            </a:endParaRPr>
          </a:p>
        </p:txBody>
      </p:sp>
      <p:sp>
        <p:nvSpPr>
          <p:cNvPr id="4" name="object 4"/>
          <p:cNvSpPr txBox="1"/>
          <p:nvPr/>
        </p:nvSpPr>
        <p:spPr>
          <a:xfrm>
            <a:off x="457200" y="2876550"/>
            <a:ext cx="4038600" cy="1120178"/>
          </a:xfrm>
          <a:prstGeom prst="rect">
            <a:avLst/>
          </a:prstGeom>
        </p:spPr>
        <p:txBody>
          <a:bodyPr vert="horz" wrap="square" lIns="0" tIns="12065" rIns="0" bIns="0" rtlCol="0">
            <a:spAutoFit/>
          </a:bodyPr>
          <a:lstStyle/>
          <a:p>
            <a:pPr marL="299085" marR="5080" indent="-287020">
              <a:lnSpc>
                <a:spcPct val="150000"/>
              </a:lnSpc>
              <a:spcBef>
                <a:spcPts val="95"/>
              </a:spcBef>
              <a:buChar char="•"/>
              <a:tabLst>
                <a:tab pos="299085" algn="l"/>
                <a:tab pos="299720" algn="l"/>
              </a:tabLst>
            </a:pPr>
            <a:r>
              <a:rPr lang="en-US" sz="1600" dirty="0"/>
              <a:t>we will be working with most frequently henceforth are Installs, Size, Reviews, Rating and Price. </a:t>
            </a:r>
            <a:endParaRPr sz="1600">
              <a:cs typeface="Arial MT"/>
            </a:endParaRPr>
          </a:p>
        </p:txBody>
      </p:sp>
      <p:pic>
        <p:nvPicPr>
          <p:cNvPr id="7" name="object 4"/>
          <p:cNvPicPr/>
          <p:nvPr/>
        </p:nvPicPr>
        <p:blipFill>
          <a:blip r:embed="rId2" cstate="print"/>
          <a:stretch>
            <a:fillRect/>
          </a:stretch>
        </p:blipFill>
        <p:spPr>
          <a:xfrm>
            <a:off x="8077200" y="57150"/>
            <a:ext cx="466344" cy="457200"/>
          </a:xfrm>
          <a:prstGeom prst="rect">
            <a:avLst/>
          </a:prstGeom>
        </p:spPr>
      </p:pic>
      <p:sp>
        <p:nvSpPr>
          <p:cNvPr id="22530" name="AutoShape 2" descr="Data Transformation with Web Scrap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2531" name="Picture 3"/>
          <p:cNvPicPr>
            <a:picLocks noChangeAspect="1" noChangeArrowheads="1"/>
          </p:cNvPicPr>
          <p:nvPr/>
        </p:nvPicPr>
        <p:blipFill>
          <a:blip r:embed="rId3"/>
          <a:srcRect l="2676" t="8027" r="5017"/>
          <a:stretch>
            <a:fillRect/>
          </a:stretch>
        </p:blipFill>
        <p:spPr bwMode="auto">
          <a:xfrm>
            <a:off x="4724400" y="2800350"/>
            <a:ext cx="3976808" cy="1981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1951"/>
            <a:ext cx="6172200" cy="984885"/>
          </a:xfrm>
        </p:spPr>
        <p:txBody>
          <a:bodyPr/>
          <a:lstStyle/>
          <a:p>
            <a:r>
              <a:rPr lang="en-US" dirty="0">
                <a:solidFill>
                  <a:srgbClr val="C00000"/>
                </a:solidFill>
              </a:rPr>
              <a:t>Exploratory data analysis</a:t>
            </a:r>
            <a:br>
              <a:rPr lang="en-US" dirty="0">
                <a:solidFill>
                  <a:srgbClr val="C00000"/>
                </a:solidFill>
              </a:rPr>
            </a:br>
            <a:endParaRPr lang="en-US" dirty="0">
              <a:solidFill>
                <a:srgbClr val="C00000"/>
              </a:solidFill>
            </a:endParaRPr>
          </a:p>
        </p:txBody>
      </p:sp>
      <p:sp>
        <p:nvSpPr>
          <p:cNvPr id="3" name="Text Placeholder 2"/>
          <p:cNvSpPr>
            <a:spLocks noGrp="1"/>
          </p:cNvSpPr>
          <p:nvPr>
            <p:ph type="body" idx="1"/>
          </p:nvPr>
        </p:nvSpPr>
        <p:spPr>
          <a:xfrm>
            <a:off x="457200" y="971550"/>
            <a:ext cx="7884667" cy="3323987"/>
          </a:xfrm>
        </p:spPr>
        <p:txBody>
          <a:bodyPr/>
          <a:lstStyle/>
          <a:p>
            <a:pPr>
              <a:lnSpc>
                <a:spcPct val="150000"/>
              </a:lnSpc>
              <a:buFont typeface="Arial" pitchFamily="34" charset="0"/>
              <a:buChar char="•"/>
            </a:pPr>
            <a:r>
              <a:rPr lang="en-US" dirty="0">
                <a:latin typeface="+mn-lt"/>
              </a:rPr>
              <a:t>   Exploratory data visualizations (EDVs) are the type of visualizations we assemble when we do not have a clue about what information lies within our dataset. </a:t>
            </a:r>
          </a:p>
          <a:p>
            <a:pPr>
              <a:lnSpc>
                <a:spcPct val="150000"/>
              </a:lnSpc>
              <a:buFont typeface="Arial" pitchFamily="34" charset="0"/>
              <a:buChar char="•"/>
            </a:pPr>
            <a:r>
              <a:rPr lang="en-US" dirty="0">
                <a:latin typeface="+mn-lt"/>
              </a:rPr>
              <a:t>   With more than 1 billion active users in 190 countries around the world, Google Play continues to be an important distribution platform to build a global audience. For businesses to get their apps in front of users, it's important to make them more quickly and easily discoverable on Google Play. To improve the overall search experience, Google has introduced the concept of grouping apps into categories.</a:t>
            </a:r>
          </a:p>
          <a:p>
            <a:pPr marL="342900" indent="-342900">
              <a:lnSpc>
                <a:spcPct val="150000"/>
              </a:lnSpc>
            </a:pPr>
            <a:r>
              <a:rPr lang="en-US" dirty="0">
                <a:latin typeface="+mn-lt"/>
              </a:rPr>
              <a:t> </a:t>
            </a:r>
            <a:r>
              <a:rPr lang="en-US" b="1" dirty="0">
                <a:solidFill>
                  <a:schemeClr val="accent1">
                    <a:lumMod val="50000"/>
                  </a:schemeClr>
                </a:solidFill>
                <a:latin typeface="+mn-lt"/>
              </a:rPr>
              <a:t>Let's move to the visualization part-</a:t>
            </a:r>
          </a:p>
          <a:p>
            <a:pPr>
              <a:lnSpc>
                <a:spcPct val="150000"/>
              </a:lnSpc>
            </a:pPr>
            <a:endParaRPr lang="en-US" dirty="0">
              <a:latin typeface="+mn-lt"/>
            </a:endParaRPr>
          </a:p>
        </p:txBody>
      </p:sp>
      <p:pic>
        <p:nvPicPr>
          <p:cNvPr id="4" name="object 3"/>
          <p:cNvPicPr/>
          <p:nvPr/>
        </p:nvPicPr>
        <p:blipFill>
          <a:blip r:embed="rId2" cstate="print"/>
          <a:stretch>
            <a:fillRect/>
          </a:stretch>
        </p:blipFill>
        <p:spPr>
          <a:xfrm>
            <a:off x="7239000" y="3714750"/>
            <a:ext cx="1066800" cy="914400"/>
          </a:xfrm>
          <a:prstGeom prst="rect">
            <a:avLst/>
          </a:prstGeom>
        </p:spPr>
      </p:pic>
      <p:sp>
        <p:nvSpPr>
          <p:cNvPr id="1026" name="AutoShape 2" descr="Data Analysis of Google Play Store Apps(Part 1) | by Mohammad Aakash |  Mediu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Data Analysis of Google Play Store Apps(Part 1) | by Mohammad Aakash |  Mediu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object 4"/>
          <p:cNvPicPr/>
          <p:nvPr/>
        </p:nvPicPr>
        <p:blipFill>
          <a:blip r:embed="rId3" cstate="print"/>
          <a:stretch>
            <a:fillRect/>
          </a:stretch>
        </p:blipFill>
        <p:spPr>
          <a:xfrm>
            <a:off x="8001000" y="133350"/>
            <a:ext cx="390144" cy="381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4400550"/>
            <a:ext cx="7924800" cy="861774"/>
          </a:xfrm>
        </p:spPr>
        <p:txBody>
          <a:bodyPr/>
          <a:lstStyle/>
          <a:p>
            <a:r>
              <a:rPr lang="en-US" sz="1400" b="1" dirty="0">
                <a:solidFill>
                  <a:srgbClr val="C00000"/>
                </a:solidFill>
                <a:latin typeface="+mn-lt"/>
              </a:rPr>
              <a:t>Now we know that the 'Family' and 'Game' category rules the play store market, followed by Tools, Medical, and Business. Okay Cool ..... Data Analytics will understand our daily requirements and fill the market with similar apps</a:t>
            </a:r>
            <a:r>
              <a:rPr lang="en-US" sz="1400" b="1" dirty="0">
                <a:latin typeface="+mn-lt"/>
              </a:rPr>
              <a:t>.</a:t>
            </a:r>
          </a:p>
          <a:p>
            <a:endParaRPr lang="en-US" sz="1400" b="1" dirty="0">
              <a:latin typeface="+mn-lt"/>
            </a:endParaRPr>
          </a:p>
        </p:txBody>
      </p:sp>
      <p:sp>
        <p:nvSpPr>
          <p:cNvPr id="4" name="Title 4"/>
          <p:cNvSpPr>
            <a:spLocks noGrp="1"/>
          </p:cNvSpPr>
          <p:nvPr>
            <p:ph type="title"/>
          </p:nvPr>
        </p:nvSpPr>
        <p:spPr>
          <a:xfrm>
            <a:off x="457200" y="285750"/>
            <a:ext cx="5562600" cy="457200"/>
          </a:xfrm>
          <a:prstGeom prst="homePlat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US" sz="1800" b="0" dirty="0">
                <a:solidFill>
                  <a:schemeClr val="bg1"/>
                </a:solidFill>
                <a:cs typeface="Arial MT"/>
              </a:rPr>
            </a:br>
            <a:r>
              <a:rPr lang="en-US" sz="1800" b="0" dirty="0">
                <a:solidFill>
                  <a:schemeClr val="bg1"/>
                </a:solidFill>
                <a:latin typeface="USABlack" pitchFamily="2" charset="0"/>
                <a:cs typeface="Arial MT"/>
              </a:rPr>
              <a:t> Count of applications in each category</a:t>
            </a:r>
            <a:br>
              <a:rPr lang="en-US" sz="1800" b="0" dirty="0">
                <a:latin typeface="Arial MT"/>
                <a:cs typeface="Arial MT"/>
              </a:rPr>
            </a:br>
            <a:endParaRPr lang="en-US" sz="1800" b="0" dirty="0">
              <a:latin typeface="USABlack" pitchFamily="2" charset="0"/>
            </a:endParaRPr>
          </a:p>
        </p:txBody>
      </p:sp>
      <p:pic>
        <p:nvPicPr>
          <p:cNvPr id="27650" name="Picture 2" descr="C:\Users\akrit\OneDrive\Pictures\Screenshots\Screenshot (7).png"/>
          <p:cNvPicPr>
            <a:picLocks noChangeAspect="1" noChangeArrowheads="1"/>
          </p:cNvPicPr>
          <p:nvPr/>
        </p:nvPicPr>
        <p:blipFill>
          <a:blip r:embed="rId3"/>
          <a:srcRect l="6250" t="22222" r="37500" b="6667"/>
          <a:stretch>
            <a:fillRect/>
          </a:stretch>
        </p:blipFill>
        <p:spPr bwMode="auto">
          <a:xfrm>
            <a:off x="457200" y="819150"/>
            <a:ext cx="8001000" cy="3505200"/>
          </a:xfrm>
          <a:prstGeom prst="rect">
            <a:avLst/>
          </a:prstGeom>
          <a:noFill/>
        </p:spPr>
      </p:pic>
      <p:pic>
        <p:nvPicPr>
          <p:cNvPr id="5" name="object 4"/>
          <p:cNvPicPr/>
          <p:nvPr/>
        </p:nvPicPr>
        <p:blipFill>
          <a:blip r:embed="rId4" cstate="print"/>
          <a:stretch>
            <a:fillRect/>
          </a:stretch>
        </p:blipFill>
        <p:spPr>
          <a:xfrm>
            <a:off x="8077200" y="57150"/>
            <a:ext cx="390144" cy="381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rot="10800000" flipV="1">
            <a:off x="304799" y="4338161"/>
            <a:ext cx="7523733" cy="738664"/>
          </a:xfrm>
        </p:spPr>
        <p:txBody>
          <a:bodyPr/>
          <a:lstStyle/>
          <a:p>
            <a:pPr>
              <a:buFont typeface="Wingdings" pitchFamily="2" charset="2"/>
              <a:buChar char="§"/>
            </a:pPr>
            <a:r>
              <a:rPr lang="en-US" sz="1200" b="1" dirty="0">
                <a:solidFill>
                  <a:srgbClr val="C00000"/>
                </a:solidFill>
                <a:latin typeface="+mn-lt"/>
              </a:rPr>
              <a:t>From above </a:t>
            </a:r>
            <a:r>
              <a:rPr lang="en-US" sz="1200" b="1" dirty="0" err="1">
                <a:solidFill>
                  <a:srgbClr val="C00000"/>
                </a:solidFill>
                <a:latin typeface="+mn-lt"/>
              </a:rPr>
              <a:t>barplot</a:t>
            </a:r>
            <a:r>
              <a:rPr lang="en-US" sz="1200" b="1" dirty="0">
                <a:solidFill>
                  <a:srgbClr val="C00000"/>
                </a:solidFill>
                <a:latin typeface="+mn-lt"/>
              </a:rPr>
              <a:t> we can see that there are total 33 different categories in the dataset.</a:t>
            </a:r>
          </a:p>
          <a:p>
            <a:pPr>
              <a:buFont typeface="Wingdings" pitchFamily="2" charset="2"/>
              <a:buChar char="§"/>
            </a:pPr>
            <a:r>
              <a:rPr lang="en-US" sz="1200" b="1" dirty="0">
                <a:solidFill>
                  <a:srgbClr val="C00000"/>
                </a:solidFill>
                <a:latin typeface="+mn-lt"/>
              </a:rPr>
              <a:t>The most popular apps are from 'Family' and 'Games' category. The least reviews are for the apps from 'Beauty' and 'Comics' Category.</a:t>
            </a:r>
          </a:p>
          <a:p>
            <a:endParaRPr lang="en-US" sz="1200" b="1" dirty="0">
              <a:solidFill>
                <a:srgbClr val="C00000"/>
              </a:solidFill>
              <a:latin typeface="+mn-lt"/>
            </a:endParaRPr>
          </a:p>
        </p:txBody>
      </p:sp>
      <p:pic>
        <p:nvPicPr>
          <p:cNvPr id="4" name="Picture 2"/>
          <p:cNvPicPr>
            <a:picLocks noChangeAspect="1" noChangeArrowheads="1"/>
          </p:cNvPicPr>
          <p:nvPr/>
        </p:nvPicPr>
        <p:blipFill>
          <a:blip r:embed="rId2"/>
          <a:srcRect l="19149" t="12766" r="19149" b="11584"/>
          <a:stretch>
            <a:fillRect/>
          </a:stretch>
        </p:blipFill>
        <p:spPr bwMode="auto">
          <a:xfrm>
            <a:off x="152400" y="590550"/>
            <a:ext cx="8272929" cy="3733800"/>
          </a:xfrm>
          <a:prstGeom prst="rect">
            <a:avLst/>
          </a:prstGeom>
          <a:noFill/>
          <a:ln w="9525">
            <a:noFill/>
            <a:miter lim="800000"/>
            <a:headEnd/>
            <a:tailEnd/>
          </a:ln>
          <a:effectLst/>
        </p:spPr>
      </p:pic>
      <p:sp>
        <p:nvSpPr>
          <p:cNvPr id="5" name="Title 4"/>
          <p:cNvSpPr>
            <a:spLocks noGrp="1"/>
          </p:cNvSpPr>
          <p:nvPr>
            <p:ph type="title"/>
          </p:nvPr>
        </p:nvSpPr>
        <p:spPr>
          <a:xfrm>
            <a:off x="152400" y="133350"/>
            <a:ext cx="5486400" cy="246221"/>
          </a:xfrm>
          <a:prstGeom prst="homePlat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dirty="0">
                <a:solidFill>
                  <a:schemeClr val="bg1"/>
                </a:solidFill>
                <a:latin typeface="USABlack" pitchFamily="2" charset="0"/>
                <a:cs typeface="Arial MT"/>
              </a:rPr>
              <a:t>Popular Apps with respect to reviews </a:t>
            </a:r>
            <a:endParaRPr lang="en-US" sz="1600" dirty="0">
              <a:latin typeface="USABlack" pitchFamily="2" charset="0"/>
            </a:endParaRPr>
          </a:p>
        </p:txBody>
      </p:sp>
      <p:pic>
        <p:nvPicPr>
          <p:cNvPr id="6" name="object 4"/>
          <p:cNvPicPr/>
          <p:nvPr/>
        </p:nvPicPr>
        <p:blipFill>
          <a:blip r:embed="rId3" cstate="print"/>
          <a:stretch>
            <a:fillRect/>
          </a:stretch>
        </p:blipFill>
        <p:spPr>
          <a:xfrm>
            <a:off x="8077200" y="57150"/>
            <a:ext cx="390144" cy="381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4497169"/>
            <a:ext cx="7884667" cy="646331"/>
          </a:xfrm>
        </p:spPr>
        <p:txBody>
          <a:bodyPr/>
          <a:lstStyle/>
          <a:p>
            <a:r>
              <a:rPr lang="en-US" sz="1400" b="1" dirty="0">
                <a:solidFill>
                  <a:srgbClr val="C00000"/>
                </a:solidFill>
                <a:latin typeface="+mn-lt"/>
              </a:rPr>
              <a:t>We can see that most of the apps has been installed from 'Game' and 'Communication' category.</a:t>
            </a:r>
            <a:endParaRPr lang="en-US" sz="1400" dirty="0">
              <a:solidFill>
                <a:srgbClr val="C00000"/>
              </a:solidFill>
              <a:latin typeface="+mn-lt"/>
            </a:endParaRPr>
          </a:p>
          <a:p>
            <a:r>
              <a:rPr lang="en-US" sz="1400" b="1" dirty="0">
                <a:solidFill>
                  <a:srgbClr val="C00000"/>
                </a:solidFill>
                <a:latin typeface="+mn-lt"/>
              </a:rPr>
              <a:t>Let's see which apps are most installed Category wise.</a:t>
            </a:r>
            <a:endParaRPr lang="en-US" sz="1400" dirty="0">
              <a:solidFill>
                <a:srgbClr val="C00000"/>
              </a:solidFill>
              <a:latin typeface="+mn-lt"/>
            </a:endParaRPr>
          </a:p>
          <a:p>
            <a:endParaRPr lang="en-US" sz="1400" dirty="0">
              <a:latin typeface="+mn-lt"/>
            </a:endParaRPr>
          </a:p>
        </p:txBody>
      </p:sp>
      <p:pic>
        <p:nvPicPr>
          <p:cNvPr id="4" name="Picture 3" descr="C:\Users\akrit\OneDrive\Pictures\Screenshots\Screenshot (3).png"/>
          <p:cNvPicPr>
            <a:picLocks noChangeAspect="1" noChangeArrowheads="1"/>
          </p:cNvPicPr>
          <p:nvPr/>
        </p:nvPicPr>
        <p:blipFill>
          <a:blip r:embed="rId2"/>
          <a:srcRect l="18125" t="11111" r="18125" b="12222"/>
          <a:stretch>
            <a:fillRect/>
          </a:stretch>
        </p:blipFill>
        <p:spPr bwMode="auto">
          <a:xfrm>
            <a:off x="381000" y="819150"/>
            <a:ext cx="8544340" cy="3657600"/>
          </a:xfrm>
          <a:prstGeom prst="rect">
            <a:avLst/>
          </a:prstGeom>
          <a:noFill/>
        </p:spPr>
      </p:pic>
      <p:sp>
        <p:nvSpPr>
          <p:cNvPr id="5" name="Title 4"/>
          <p:cNvSpPr>
            <a:spLocks noGrp="1"/>
          </p:cNvSpPr>
          <p:nvPr>
            <p:ph type="title"/>
          </p:nvPr>
        </p:nvSpPr>
        <p:spPr>
          <a:xfrm>
            <a:off x="381000" y="209550"/>
            <a:ext cx="5791200" cy="457200"/>
          </a:xfrm>
          <a:prstGeom prst="homePlat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USABlack" pitchFamily="2" charset="0"/>
                <a:cs typeface="Arial MT"/>
              </a:rPr>
              <a:t> Top Installed categories with respect to categories</a:t>
            </a:r>
            <a:endParaRPr lang="en-US" sz="1600" dirty="0">
              <a:latin typeface="USABlack" pitchFamily="2" charset="0"/>
            </a:endParaRPr>
          </a:p>
        </p:txBody>
      </p:sp>
      <p:pic>
        <p:nvPicPr>
          <p:cNvPr id="6" name="object 4"/>
          <p:cNvPicPr/>
          <p:nvPr/>
        </p:nvPicPr>
        <p:blipFill>
          <a:blip r:embed="rId3" cstate="print"/>
          <a:stretch>
            <a:fillRect/>
          </a:stretch>
        </p:blipFill>
        <p:spPr>
          <a:xfrm>
            <a:off x="8001000" y="57150"/>
            <a:ext cx="390144" cy="381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7924800" y="57150"/>
            <a:ext cx="473962" cy="445771"/>
          </a:xfrm>
          <a:prstGeom prst="rect">
            <a:avLst/>
          </a:prstGeom>
        </p:spPr>
      </p:pic>
      <p:sp>
        <p:nvSpPr>
          <p:cNvPr id="7" name="Rectangle 6"/>
          <p:cNvSpPr/>
          <p:nvPr/>
        </p:nvSpPr>
        <p:spPr>
          <a:xfrm>
            <a:off x="381000" y="1276350"/>
            <a:ext cx="4267200" cy="3378104"/>
          </a:xfrm>
          <a:prstGeom prst="rect">
            <a:avLst/>
          </a:prstGeom>
        </p:spPr>
        <p:txBody>
          <a:bodyPr wrap="square">
            <a:spAutoFit/>
          </a:bodyPr>
          <a:lstStyle/>
          <a:p>
            <a:pPr>
              <a:lnSpc>
                <a:spcPct val="150000"/>
              </a:lnSpc>
            </a:pPr>
            <a:r>
              <a:rPr lang="en-US" sz="1600" b="1" dirty="0"/>
              <a:t>From the above </a:t>
            </a:r>
            <a:r>
              <a:rPr lang="en-US" sz="1600" b="1" dirty="0" err="1"/>
              <a:t>heatmap</a:t>
            </a:r>
            <a:r>
              <a:rPr lang="en-US" sz="1600" b="1" dirty="0"/>
              <a:t> we can see that the 'Reviews' and 'Installs' columns has most correlation.</a:t>
            </a:r>
          </a:p>
          <a:p>
            <a:pPr>
              <a:lnSpc>
                <a:spcPct val="150000"/>
              </a:lnSpc>
            </a:pPr>
            <a:r>
              <a:rPr lang="en-US" sz="1600" b="1" dirty="0"/>
              <a:t>It is much more obvious that a higher number of installs has a higher number of reviews. There is a negative correlation between price and install apps, with the price of the app influencing the number of installation of the app</a:t>
            </a:r>
            <a:r>
              <a:rPr lang="en-US" sz="1600" dirty="0"/>
              <a:t>.</a:t>
            </a:r>
          </a:p>
          <a:p>
            <a:pPr>
              <a:lnSpc>
                <a:spcPct val="150000"/>
              </a:lnSpc>
            </a:pPr>
            <a:endParaRPr lang="en-US" sz="1600" dirty="0"/>
          </a:p>
        </p:txBody>
      </p:sp>
      <p:sp>
        <p:nvSpPr>
          <p:cNvPr id="21506" name="AutoShape 2" descr="data:image/png;base64,iVBORw0KGgoAAAANSUhEUgAAAhoAAAHWCAYAAAAxeyB0AAAABHNCSVQICAgIfAhkiAAAAAlwSFlzAAALEgAACxIB0t1+/AAAADh0RVh0U29mdHdhcmUAbWF0cGxvdGxpYiB2ZXJzaW9uMy4yLjIsIGh0dHA6Ly9tYXRwbG90bGliLm9yZy+WH4yJAAAgAElEQVR4nO3deZyVddn48c81LEIJuLAMi5Zbj5GmoOBG5sqmglsuaaVihmXWU2ba41Om5VI92KK5ZWbmllqB/ljcSMWFVSXBJSKVfVFgUDEY5vv74xxgBmHmTHEWzvm8e92v5r7v77nPdbxfh7nm+i53pJSQJEnKh6piByBJksqXiYYkScobEw1JkpQ3JhqSJClvTDQkSVLemGhIkqS8MdGQJEkARMRvI2JxRLy8mfMREb+MiFkRMT0iejd1TRMNSZK0zu+AgY2cHwTskd3OA25s6oImGpIkCYCU0lPAO400GQr8PmU8D2wXEV0bu6aJhiRJylV3YE69/bnZY5vVMq/hZKQ1S2cX4G20JbTquCu7duxV7DDUDLOXvkD37T9V7DDUDPOWzaBl60b/bVaJqV09Lwr5fmuWzs7L80Fad9rtK2S6PNa5JaV0Sz7ea51CJBqSJKkEZJOK/ySxmAfsVG+/R/bYZploSJJUaurWFjuCzRkFXBAR9wIHACtSSgsae4GJhiRJAiAi7gEOAzpGxFzgB0ArgJTSTcBoYDAwC3gfOLupa5poSJJUalJdcd42pdObOJ+ArzXnms46kSRJeWNFQ5KkUlNXnIpGPphoSJJUYlKRuk7ywa4TSZKUN1Y0JEkqNWXUdWJFQ5Ik5Y0VDUmSSk0ZjdEw0ZAkqdSU7sqgzWbXiSRJyhsrGpIklZoy6jqxoiFJkvLGioYkSaWmjKa3mmhIklRiXBlUkiQpB1Y0JEkqNWXUdWJFQ5Ik5Y0VDUmSSo1jNCRJkppmRUOSpFJTRkuQm2hIklRq7DqRJElqmhUNSZJKjdNbJUmSmmZFQ5KkUlNGYzRMNCRJKjV2nUiSJDXNioYkSSUmpfJZR8OKhiRJyhsrGpIklRoHg0qSpLxxMKgkSVLTrGhIklRqyqjrxIqGJEnKGysakiSVGh8TL0mS8sauE0mSpKblVNGIiBM3cXgF8LeU0uItG5IkSRWujKa35tp1Mgw4CBif3T8MmArsEhFXpJTuzENskiRpK5drotES+GRKaRFARHQBfg8cADwFmGhIkrSlVOAYjZ3WJRlZi7PH3gHWbPmwJElSOci1ovHXiHgYuD+7f1L22EeB5XmJTJKkSlWBYzS+Ria5OCS7/3vgwZRSAg7PR2CSJFWsSks0sgnFA9lNkiQpJ82Z3not0BmI7JZSSu3zGJskSRUppcpbGfQnwHEppVfyGYwkSSovuc46WVRJScZlV43g0GNO4/gzh2/yfEqJq667kUGnnMMJXzyfma/NWn9u5OhHGXzqMAafOoyRox8tVMgV79AjDuax5//ME5NGMvzCsz90vnXrVvzyN9fwxKSR/Gnc7+m+U1cAhp48iIfH37t+m7V4Kp/c6xOFDr8iHXZkP56a9DATpo7ha98890PnW7duxY23/YwJU8fw0KP30GOnbgD02Kkbs+ZP5ZGnHuSRpx7kmhHfL3ToFeu6EVfw6swJTJv6KL323WuTbXr32psXpj3GqzMncN2IK9Yfv/bqy3j5b08ybeqjPHD/b+jQwYJ4o+rq8rMVQa6JxpSIuC8iTo+IE9dteY2siI4ffDQ3jfjRZs8//dxk3po7n9H33cblF1/IlT+7HoAVNSu58fa7uefWn3PPrT/nxtvvZkXNykKFXbGqqqr44bWXcPapFzDgkJM47sSB7P6JXRu0OeWM46lZvpIj+g7ltzfdxXd/8A0ARj4whmMPP41jDz+Nb3/1Mua8OY9XXn69GB+jolRVVfHjn/4PZ35uOIcfOITjTxrMHv+1W4M2p3/hJFasqKHffoO49cbf8z+Xf2v9uTffmEP/Q0+i/6Enccm3rtj48sqDQQOPYI/dd2HPnv04//zvcsP1V2+y3Q3XX83w4RezZ89+7LH7LgwckJkv8NjjT7HPvkfQe7+j+fvfZ3PJdy8oZPhbn1SXn60Ick002gPvA/2B47LbsfkKqtj233dvOrRvt9nz4yc8z5CBRxIR7LPXJ1m58l2WLH2HZyZO5aA+vejQvh0d2rfjoD69eGbi1AJGXpn26b0Xb/5zDnPenMeaNbU8/OdxHD3osAZtjhp0GA/e+xAAY0Y9xsGf6fuh6xx34kAe/vO4QoRc8XrttzdvzJ7DW2/OZc2aNYz802gGDG44ga3/oCO4/56RAPy/kY/Q77MHFiNUZR133ADuvCszH2DipGl02K4D1dWdG7Spru5Mu/btmDhpGgB33vUAQ4YMBODRx55i7drMuIPnJ06je/euBYxexZTrrJMP16Ir2KIlb1PdueP6/S6dO7JoyVIWLVlKdedOG453yhxXflV37cyC+RvWk1swfxH77tewrNula2cWzFsIwNq1a1lZ8y7b77Ady97ZsAzMMcf35ytf+O/CBF3hqrt2Yf68Bev3F8xfRK/9Pt2wTbfOzK93z2pqVrL9DtsBsPPO3Rn35AOsXPkuP/nxL5n03LTCBV+hunerZu6c+ev3581dQPdu1SxcuLhBm3lzF3yozcbOPus0/nj/qPwGvLWrlOmtEXFxSuknEfErIG18PqV04WZedx5wHsDNN9/M2ScetSVilfJmn9578cGqD3j91X8UOxQ1YfGiJfTd+yiWLVvB3vv05Ld3/ZLDDxrKuyvfK3ZoysGll1xIbW0td9/9p2KHogJpqqKxbgDolOZcNKV0C3DLut01S2c3N66S1qXTjixcvKFSsWjxUrp06kiXTh2Z/ML0DceXLKVPr09v6hLaghYuWEzXbl3W73ft1oVFC5Y0aLNowWK6dq9m4YLFtGjRgnbtt21QzTjuxAE89KexBYu50i1csIhu9UrnXbt1YeGCRQ3bzF9Mt+7VLJi/iBYtWtC+fbv192z16hUA/O2lmbzxzznsutvHmf7ijMJ9gApx/vAvMWzYGQBMmfLi+gG5AN17dGXe/IUN2s+bv5DuPbputs0Xv3AKxww+iqMHnJLnyMtApTzrJKX0UPbH91NKd9TfyIzZqEiH9TuQUWMfJ6XESy+/wrbbfpROHXfgkAP249lJ01hRs5IVNSt5dtI0Djlgv2KHW/amvzCDj++6Mz127karVi059oQBPDb2rw3aPD72SU467TgABg05iueenrz+XEQweGh/HnJ8RsG8OO1ldtltZ3bauTutWrVi6ImDeWTM+AZtHhk7ns+dPhSAY4b255mnJgKww47bU1WV+adr54/1YJddP8Zbb8wt7AeoEDfedAf79+nP/n36M2rUOL5wxskAHNC3NzUrahp0mwAsXLiYlTUrOaBvbwC+cMbJPPRQ5ns1oP9hXHTR+Rx/4lmsWvVBYT/I1qiMZp3kuo7GpWx4zkljx8rCd35wDZNfmM7y5TUcefyZfHXYF6itrQXg1BOO4dCD+vD0c5MZdMo5tG3Thiu/l+nX79C+HV8563ROOzczo2H42Z9vdFCptoy1a9dy+SXXcsf9v6aqqor77x7J31+bzTcvOZ+/vTiTx8c+yX13/YURv/4RT0wayYrlNVz45UvWv77vwb1ZMG8hc96cV8RPUVnWrl3LZRf/mLsfvIWqFlXcd9efef3Vf3DRpRfw0oszeHTMeO6980F+edM1TJg6huXLVvDVYRcBcODB+3PRpRdQW1tLXV0dl377CpYvX1HkT1T+Ro95nIEDj+C1V57h/VWrOPfcDbOApkx+hP379Afggq9/j9tuu462bdowdtx4xox9AoBf/PxHbLPNNowdcy8AEydO42sXXPLhN1LZiczq4ps5GTEIGAycAtxX71R7oGdK6cND9z+s7LpOylmrjruya8dexQ5DzTB76Qt03/5TxQ5DzTBv2Qxatu5e7DDUDLWr50Uh32/VuOs3/8v5P9B2wAUF/RzQdEVjPpnxGUOA+vM0VwIOz5ckSY1qNNFIKb0EvBQRd6eU1hQoJkmSKlulTG+t5+MRcTXQE2iz7mBKadfNv0SSJFW6XBON24EfANcBhwNnk/uqopIkqTnKqKKRa7LQNqX0OJnBo2+mlC4HjslfWJIkVbAyetZJrhWNf0VEFfD3iLgAmAdsm7+wJElSOcg10fgG8BHgQuBK4Ajgi/kKSpKkilZGXSe5PlRt3TKK7wJnR0QL4DRgYr4CkyRJW79Gx2hERPuIuDQiro+I/pFxATCLzCJekiRpS6ugMRp3AsuA54Bzge8BAZyQUnoxz7FJklSZKqjrZNeU0t4AEfEbYAGwc0rJJ+JIkqQmNZVorF8NNKW0NiLmmmRIkpRnZfSY+KYSjX0ioib7cwBts/sBpJRS+7xGJ0mStmpNPeukRaECkSRJWRU0RkOSJBVaGSUaPq9EkiTljRUNSZJKTUrFjmCLsaIhSZLyxoqGJEmlxjEakiRJTbOiIUlSqSmjioaJhiRJpaaMVga160SSJAEQEQMj4rWImBURl2zi/M4RMT4iXoiI6RExuKlrWtGQJKnUFKHrJCJaADcARwNzgckRMSqlNLNes8uAP6aUboyInsBo4OONXdeKhiRJAugLzEopzU4prQbuBYZu1CYB655z1gGY39RFrWhIklRqirNgV3dgTr39ucABG7W5HHgkIr4OfBQ4qqmLWtGQJKnU1NXlZYuI8yJiSr3tvGZGdjrwu5RSD2AwcGdENJpLWNGQJKlCpJRuAW7ZzOl5wE719ntkj9U3DBiYvdZzEdEG6Ags3tx7WtGQJKnU5Kmi0YTJwB4RsUtEtAZOA0Zt1OYt4EiAiPgk0AZY0thFTTQkSRIppVrgAmAc8AqZ2SUzIuKKiBiSbfZt4MsR8RJwD3BWSo0PKLHrRJKkUlOkBbtSSqPJTFmtf+z79X6eCRzSnGuaaEiSVGJSnY+JlyRJapIVDUmSSk0ZPVTNioYkScobKxqSJJUan94qSZLUNCsakiSVmjKadWKiIUlSqXEwqCRJUtOsaEiSVGqsaEiSJDXNioYkSaWm8eeUbVVMNCRJKjV2nUiSJDXNioYkSaWmjNbRsKIhSZLyxoqGJEmlpoyedWKiIUlSqSmjrpOCJBqtOu5aiLfRFjJ76QvFDkHNNG/ZjGKHoGaqXT2v2CFIBVGQRGPXjr0K8TbaAmYvfYE1S2cXOww1Q6uOu7L89MOLHYaaYbt7xtN6mx7FDkPNsPpfcwv6fsnprZIkSU1zjIYkSaWmjMZoWNGQJEl5Y0VDkqRS4/RWSZKUN3adSJIkNc2KhiRJpcbprZIkSU2zoiFJUqkpozEaJhqSJJWaMpp1YteJJEnKGysakiSVmjLqOrGiIUmS8saKhiRJJaacnt5qoiFJUqmx60SSJKlpVjQkSSo1VjQkSZKaZkVDkqRS44JdkiRJTbOiIUlSqSmjMRomGpIklZhURomGXSeSJClvrGhIklRqrGhIkiQ1zYqGJEmlxmedSJKkvLHrRJIkqWlWNCRJKjVWNCRJkppmRUOSpBKTUvlUNEw0JEkqNXadSJIkNc2KhiRJpcaKhiRJUtOaXdGIiO2BnVJK0/MQjyRJFa/int4aEX+NiPYRsQMwDbg1IkbkNzRJkrS1y7XrpENKqQY4Efh9SukA4Kj8hSVJUgWrS/nZiiDXRKNlRHQFTgEezmM8kiSpLk9bEeSaaFwBjANmpZQmR8SuwN/zF5YkSSoHuQ4GfSildP+6nZTSbOCk/IQkSVJlK6fBoLkmGi9HxCLg6ew2IaW0In9hSZKkcpBTopFS2j0idgY+AxwD3BARy1NK++Y1OkmSKlGlVTQiogdwCJlEYx9gBjAhj3FJklS5ijRwMx9y7Tp5C5gMXJVSGp7HeCRJUhnJNdHoBfQDPh8Rl5CZcfJkSum2vEUmSVKFqrjBoCmllyLiH8A/yHSfnAl8FjDRkCRJm5XrGI0pwDbAs2RmnRyaUnozn4FJklSxymiMRq4Ldg1KKe2dUvpKSukP5Z5kHHrEwTz2/J95YtJIhl949ofOt27dil/+5hqemDSSP437Pd136grA0JMH8fD4e9dvsxZP5ZN7faLQ4Vecy64awaHHnMbxZ256+FBKiauuu5FBp5zDCV88n5mvzVp/buToRxl86jAGnzqMkaMfLVTIAlru04d2/3cH7a77A9sMOX2TbVodeBjtfno77X56Ox+54LKGJ9t+hPbX/5G2Z11YgGgFMGLEFcycOYGpUx5l33332mSbXr32ZtrUx5g5cwIjRlyx/vhJJx7Diy88zger3qJ3708XKuStVqpLedmKIddEoyoibouIMQAR0TMihuUxrqKpqqrih9dewtmnXsCAQ07iuBMHsvsndm3Q5pQzjqdm+UqO6DuU3950F9/9wTcAGPnAGI49/DSOPfw0vv3Vy5jz5jxeefn1YnyMinL84KO5acSPNnv+6ecm89bc+Yy+7zYuv/hCrvzZ9QCsqFnJjbffzT23/px7bv05N95+NytqVhYq7MoWVbQ9+xu8d+0lrLzoLFoffCRV3T/WoElVdXe2Gfp53r3866z8ztms+v31Dc63/dw51L7qQ6QLZeDAI9h9913o2bMf53/1u1z/q6s32e76X13N8PMvpmfPfuy++y4MGHA4ADNmvsYpp36Zp5+eWMiwVQJyTTR+R2YJ8m7Z/deBb+YjoGLbp/devPnPOcx5cx5r1tTy8J/HcfSgwxq0OWrQYTx470MAjBn1GAd/pu+HrnPciQN5+M/jChFyxdt/373p0L7dZs+Pn/A8QwYeSUSwz16fZOXKd1my9B2emTiVg/r0okP7dnRo346D+vTimYlTCxh55Wqx+57ULZxP3eIFsLaW1c89Qav9D2nQpvURx7L6kb+Q3nsXgFSzfMPrd/kE0WF7aqdPLmjcley44/pz1x8eAGDSpGlst117qqs7N2hTXd2Z9u23ZdKkaQDc9YcHGDJkAACvvjqL11+fXdigt2YV+KyTjimlP5INM6VUC6zNW1RFVN21MwvmL1q/v2D+Irp07dSgTZeunVkwbyEAa9euZWXNu2y/w3YN2hxzfH8e+tPY/AesJi1a8jbVnTuu3+/SuSOLlixl0ZKlVHfecG+7dMocV/5Vbd+RurcXr9+ve3sJVdt3bNCmRXUPqrruxLaX/4ptr7iBlvv0yZyIoO2Z57PqrhsLGXLF69atmjlz56/fnztvAd26VX+ozdx5Cxpto8qT6/TW9yJiRyABRMSBgEuQb8Y+vffig1Uf8Pqr/yh2KNLWq0ULqqq78+6V36Rqh05s+4NfsPLic2jV72jWvDiR9I5JocpXKqPBoLkmGt8CRgG7RcQzQCfg5M01jojzgPMAbr755v80xoJauGAxXbt1Wb/ftVsXFi1Y0qDNogWL6dq9moULFtOiRQvatd+WZe9sKOsed+IAqxklpEunHVm4eMMvpUWLl9KlU0e6dOrI5Bc29PEvWrKUPr0cpFYIdcuWUrXjhrJ71Y6dqFvWMHGoe2cJa2e9AmvXUrdkIWsXzKWqugct9/gULffcm22OHgpt2hItWpI+WMUH995a6I9R9oYP/xLDzvk8AFOmvMROPbqtP9eje1fmz1/YoP38+Qvp0b1ro22UozJKNHLqOkkpTSOzbsbBwFeAT6WUNjsKK6V0S0pp/5TS/uedd96WibRApr8wg4/vujM9du5Gq1YtOfaEATw29q8N2jw+9klOOu04AAYNOYrnnt7QTxwRDB7an4ccn1EyDut3IKPGPk5KiZdefoVtt/0onTruwCEH7Mezk6axomYlK2pW8uykaRxywH7FDrcirP3Hq1RVd6eqUzW0aEnrg45gzdRnG7RZM2UCLXtmHqcU7drTomsP6hYv4P0bfkzN10+j5sLT+eAPN7L66UdMMvLkppvuoE/fAfTpO4BRD43ljDMzf1/27dubFStWsnDh4gbtFy5cTE3Nu/Tt2xuAM848mYceeqTgcau0NFrRiIgjUkpPRMSJG536RESQUvpTHmMrirVr13L5Jddyx/2/pqqqivvvHsnfX5vNNy85n7+9OJPHxz7JfXf9hRG//hFPTBrJiuU1XPjlS9a/vu/BvVkwbyFz3pxXxE9RWb7zg2uY/MJ0li+v4cjjz+Srw75AbW0tAKeecAyHHtSHp5+bzKBTzqFtmzZc+b3/BqBD+3Z85azTOe3czKyh4Wd/vtFBpdqC6upY9btf8tFLfwJVVaz+6xjq5r5Bm5PPpvafr1E79VlqX5pMy7370O6nt2fa33UT6d2aYkdescaMeYKBA4/glVcmsOr9Dzj3y99af27ypHH06ZsZ9Pn1C7/Hbb8ZQZu2bRg37q+MHfsEAEOHDOS6666kU6cdGPmXO3hp+gyOPfbMonyWrUE5dZ1ESpufVxsRP0wp/SAibt/E6ZRSOieH90i7duz1bweowpq99AXWLHVk+NakVcddWX764cUOQ82w3T3jab1Nj2KHoWZY/a+5Ucj3Wzros3lZ9KLjmCcL+jmgiYpGSukH2R/PTSmV5SwTSZJKTpEqGhExEPgF0AL4TUrpmk20OQW4nMwEkZdSSp9v7Jq5Dgb9Z0SMBe4DnkiNlUEkSdJWJyJaADcARwNzgckRMSqlNLNemz2AS4FDUkrLIqLzpq+2Qa7raOwJPAZ8jUzScX1E9Gvuh5AkSU1LdfnZmtAXmJVSmp1SWg3cCwzdqM2XgRtSSssAUkqLaUKus07eTyn9MaV0IplHxrcHnszltZIkqXnylWhExHkRMaXeVn9qaHdgTr39udlj9X2CzISQZyLi+WxXS6Ny7TohIj4LnAoMBKYAp+T6WkmSVHwppVuAW/6DS7QE9gAOA3oAT0XE3iml5Y29oEkR8QbwAvBH4Dsppff+gyAlSVIjijS9dR6wU739Htlj9c0FJqaU1pAZSvE6mcRjsw8eyrWi8emUkhPYJUkqX5OBPSJiFzIJxmnAxjNK/gKcDtweER3JdKU0uiZCroNBqyPi8Yh4GSAiPh0RlzUnekmSlKMU+dkae8vMA1MvIPO09leAP6aUZkTEFRExJNtsHPB2RMwExpPp5Xi7sevmWtG4FfgOcHM2mOkRcTfwoxxfL0mSclSslUFTSqOB0Rsd+369nxOZ5599ixzlWtH4SEpp0kbHanN9E0mSVJlyrWgsjYjd2PCY+JOBBXmLSpKkCpbqCr5SeN7kmmh8jcx0mD0jYh7wT+CMvEUlSZLKQk6JRkppNnBURHyUTHfL+2RGo76Zx9gkSapI5fT01kbHaERE+4i4NLvk+NFkEowvAbNwwS5JkvIipcjLVgxNVTTuBJYBz5FZ3/x/gABOSCm9mOfYJEnSVq6pRGPXlNLeABHxGzIDQHdOKX2Q98gkSapQFdN1AqxZ90NKaS0w1yRDkiTlqqmKxj4RsW7p8QDaZveDzLod7fManSRJFahipremlFoUKhBJklR+cn5MvCRJKoyUih3BlmOiIUlSiSmnrpNcn3UiSZLUbFY0JEkqMVY0JEmScmBFQ5KkEuNgUEmSlDd2nUiSJOXAioYkSSWmWE9azQcrGpIkKW+saEiSVGLK6emtJhqSJJWYOrtOJEmSmmZFQ5KkEuNgUEmSpBxY0ZAkqcS4YJckSVIOrGhIklRifNaJJEnKG7tOJEmScmBFQ5KkEuOCXZIkSTmwoiFJUokppwW7TDQkSSox5TTrxK4TSZKUN1Y0JEkqMQ4GlSRJyoEVDUmSSoyDQSVJUt44GFSSJCkHVjQkSSox5TQYNFL+6zNlVACSJFWogv7mn9Lj+Lz87tx/7l8KnsEUpKLRfftPFeJttAXMWzaD5acfXuww1Azb3TOeNUtnFzsMNUOrjrvSepsexQ5DzbD6X3ML+n7lNBjUMRqSJClvHKMhSVKJKacxGiYakiSVmHIa3GjXiSRJyhsrGpIklZhy6jqxoiFJkvLGioYkSSWmnKa3mmhIklRi6oodwBZk14kkScobKxqSJJWYVNgVz/PKioYkScobKxqSJJWYujJasctEQ5KkElNn14kkSVLTrGhIklRiHAwqSZKUAysakiSVGBfskiRJyoEVDUmSSkw5jdEw0ZAkqcTYdSJJkpQDKxqSJJUYKxqSJEk5sKIhSVKJcTCoJEnKm7ryyTPsOpEkSfljRUOSpBLj01slSZJyYEVDkqQSk4odwBZkoiFJUolxHQ1JkqQcWNGQJKnE1IWDQSVJkppkoiFJUolJedqaEhEDI+K1iJgVEZc00u6kiEgRsX9T1zTRkCRJREQL4AZgENATOD0iem6iXTvgG8DEXK5roiFJUompy9PWhL7ArJTS7JTSauBeYOgm2l0JXAt8kMtnMdGQJKnE1EV+tiZ0B+bU25+bPbZeRPQGdkop/b9cP4uJhiRJFSIizouIKfW285rx2ipgBPDt5rxnTolGRPwkItpHRKuIeDwilkTEmc15I0mSlJs6Ii9bSumWlNL+9bZb6r3tPGCnevs9ssfWaQfsBfw1It4ADgRGNTUgNNeKRv+UUg1wLPAGsDvwnRxfK0mSSt9kYI+I2CUiWgOnAaPWnUwprUgpdUwpfTyl9HHgeWBISmlKYxfNNdFYt7DXMcD9KaUVzQ5fkiTlpBjTW1NKtcAFwDjgFeCPKaUZEXFFRAz5dz9LriuDPhwRrwKrgPMjohM5jjaVJEnNk8PAzbxIKY0GRm907PubaXtYLtfMqaKRUroEOBjYP6W0BniPTU95kSRJWq/RikZEnLiJY/V3/7SlA5IkqdKV09Nbm+o6Oa6RcwkTDUmS1IhGE42U0tmFCkSSJGXk8lySrUVTXSffaux8SmnElg1HkiQVazBoPjTVddKuIFFIkqSy1Oisk5TSDxvbChVkoR12ZD+emvQwE6aO4WvfPPdD51u3bsWNt/2MCVPH8NCj99Bjp24A9NipG7PmT+WRpx7kkace5JoRm5wRpDxouU8f2v3fHbS77g9sM+T0TbZpdeBhtPvp7bT76e185ILLGp5s+xHaX/9H2p51YQGi1WVXjeDQY07j+DOHb/J8SomrrruRQaecwwlfPJ+Zr81af27k6EcZfOowBp86jJGjHy1UyAJGjLiCmTMnMHXKo+y7716bbPSXKGcAABqzSURBVNOr195Mm/oYM2dOYMSIK9YfP+nEY3jxhcf5YNVb9O796UKFvNUq0kPV8iKndTQiog0wDPgU0Gbd8ZTSOXmKq2iqqqr48U//h9NP+DIL5i9i9BP38ciY8fz9tX+sb3P6F05ixYoa+u03iCEnDuJ/Lv8W5w+7CIA335hD/0NPKlb4lSmqaHv2N3jvqu9Q9/YS2v34JtZMfZa6eW+ub1JV3Z1thn6edy//Oum9d4n22zW4RNvPnUPtq9MLHXnFOn7w0Xz+pCF878qfbfL8089N5q258xl9321Mn/EqV/7seu659eesqFnJjbffzX23/RKAU4ddyGH9DqRDe4uv+TZw4BHsvvsu9OzZj759e3P9r66m32c+PF/g+l9dzfDzL2bSpGmMGnUnAwYczrhx45kx8zVOOfXL3HD9tUWIXsWU68qgdwLVwADgSTLrn6/MV1DF1Gu/vXlj9hzeenMua9asYeSfRjNg8OEN2vQfdAT33zMSgP838hH6ffbAYoSqrBa770ndwvnULV4Aa2tZ/dwTtNr/kAZtWh9xLKsf+QvpvXcBSDXLN7x+l08QHbandvrkgsZdyfbfd+9Gk4PxE55nyMAjiQj22euTrFz5LkuWvsMzE6dyUJ9edGjfjg7t23FQn148M3FqASOvXMcd15+7/vAAAJMmTWO77dpTXd25QZvq6s60b78tkyZNA+CuPzzAkCEDAHj11Vm8/vrswga9FSunikauicbuKaX/Bd5LKd1BZinyA/IXVvFUd+3C/HkL1u8vmL+I6q5dGrbp1pn58xYCsHbtWmpqVrL9Dpm/kHfeuTvjnnyABx7+HX0P6l24wCtY1fYdqXt78fr9ureXULV9xwZtWlT3oKrrTmx7+a/Y9oobaLlPn8yJCNqeeT6r7rqxkCGrCYuWvE115w33sEvnjixaspRFS5ZS3bnThuOdMseVf926VTNn7vz1+3PnLaBbt+oPtZlb79/PTbVR5cl1CfI12f9fHhF7AQuBzo20r0iLFy2h795HsWzZCvbepye/veuXHH7QUN5d+V6xQ1OLFlRVd+fdK79J1Q6d2PYHv2DlxefQqt/RrHlxIukdf1lJKh2pgmadrHNLRGwPXEbmSW7bAv+7ucbZ59ufB3DzzTf/pzEW1MIFi+jWvev6/a7durBwwaKGbeYvplv3ahbMX0SLFi1o374dy97JlOJXr848b+5vL83kjX/OYdfdPs70F2cU7gNUoLplS6nacUPeW7VjJ+qWNUwc6t5ZwtpZr8DatdQtWcjaBXOpqu5Byz0+Rcs992abo4dCm7ZEi5akD1bxwb23FvpjqJ4unXZk4eIN93DR4qV06dSRLp06MvmFDWNpFi1ZSp9eDizMl+HDv8Swcz4PwJQpL7FTj27rz/Xo3pX58xc2aD9//kJ61Pv3c1NtlJtyWhk0166Tx1NKy1JKT6WUdk0pdQYe2Vzj+s+7P++887ZMpAXy4rSX2WW3ndlp5+60atWKoScO5pEx4xu0eWTseD53euZRL8cM7c8zT00EYIcdt6eqKvOfdOeP9WCXXT/GW2/MLewHqEBr//EqVdXdqepUDS1a0vqgI1gz9dkGbdZMmUDLnvsCEO3a06JrD+oWL+D9G35MzddPo+bC0/ngDzey+ulHTDJKwGH9DmTU2MdJKfHSy6+w7bYfpVPHHTjkgP14dtI0VtSsZEXNSp6dNI1DDtiv2OGWrZtuuoM+fQfQp+8ARj00ljPOPBmAvn17s2LFShYuXNyg/cKFi6mpeZe+fTPdxmeceTIPPbTZXxWqELlWNB4ENh5w8ABQdt/wtWvXctnFP+buB2+hqkUV9931Z15/9R9cdOkFvPTiDB4dM55773yQX950DROmjmH5shV8NTvj5MCD9+eiSy+gtraWuro6Lv32FSxfvqLIn6gC1NWx6ne/5KOX/gSqqlj91zHUzX2DNiefTe0/X6N26rPUvjSZlnv3od1Pb8+0v+sm0rs1xY68Yn3nB9cw+YXpLF9ew5HHn8lXh32B2tpaAE494RgOPagPTz83mUGnnEPbNm248nv/DUCH9u34ylmnc9q53wBg+Nmfd8ZJgYwZ8wQDBx7BK69MYNX7H3Dulzes5zh50jj69M0M+vz6hd/jtt+MoE3bNowb91fGjn0CgKFDBnLddVfSqdMOjPzLHbw0fQbHHntmUT7L1qCcKhqR0uYXOo2IPclMaf0J8J16p9oD30kpfSqH90jdt8+lmUrBvGUzWH764U03VMnY7p7xrFnqaP6tSauOu9J6mx7FDkPNsPpfcws6auL6nc7MyyrkF8z5Q8FHfzRV0fgv4FhgOxo+YG0l8OV8BSVJUiWrmGedpJRGAiMj4qCU0nMFikmSpIpWTs86yXUw6AkR0T4iWkXE4xGxJCLsXJMkSY3KNdHon1KqIdON8gawOw3HbEiSpC2kElcGbZX9/2OA+1NKTqWQJElNynV660MR8SqwCjg/IjoBH+QvLEmSKlc5TW/NqaKRUroEOBjYP6W0BngPGJrPwCRJqlQpT1sx5FrRANgT+HhE1H/N77dwPJIkqYzklGhExJ3AbsCLwNrs4YSJhiRJW1w5TW/NtaKxP9AzNbaMqCRJ0kZyTTReBqqBBXmMRZIkUV6DQXNNNDoCMyNiEvCvdQdTSkPyEpUkSSoLuSYal+czCEmStEE5jVPIKdFIKT2Z70AkSVJGXRmlGo0mGhGxkk0nVgGklFL7vEQlSZLKQlNPb21XqEAkSVJGOQ0GzfVZJ5IkSc3WnJVBJUlSAZTPCA0TDUmSSo5dJ5IkSTmwoiFJUokpp2edWNGQJEl5Y0VDkqQSUzELdkmSpMIrnzTDrhNJkpRHVjQkSSoxTm+VJEnKgRUNSZJKjINBJUlS3pRPmmHXiSRJyiMrGpIklRgHg0qSJOXAioYkSSWmnAaDWtGQJEl5Y0VDkqQSUz71DBMNSZJKjoNBJUmScmBFQ5KkEpPKqPPEioYkScobKxqSJJWYchqjYaIhSVKJcR0NSZKkHFjRkCSpxJRPPcOKhiRJyiMrGpIklZhyGqNhoiFJUokpp1kndp1IkqS8saIhSVKJcWVQSZKkHFjRkCSpxJTTGI2CJBrzls0oxNtoC9nunvHFDkHN1KrjrsUOQc20+l9zix2CVBAFSTRatu5eiLfRFlC7eh6tt+lR7DDUDKv/Ndd7tpVZ/a+5rFk6u9hhqBkKncyX0xgNu04kSSox5dR14mBQSZKUN1Y0JEkqMXWpfLpOrGhIkqS8saIhSVKJKZ96homGJEklp5weqmbXiSRJyhsrGpIklZhyWkfDioYkScobEw1JkkpMXZ62pkTEwIh4LSJmRcQlmzj/rYiYGRHTI+LxiPhYU9c00ZAkqcTUkfKyNSYiWgA3AIOAnsDpEdFzo2YvAPunlD4NPAD8pKnPYqIhSZIA+gKzUkqzU0qrgXuBofUbpJTGp5Tez+4+DzT5oCUHg0qSVGKKNBi0OzCn3v5c4IBG2g8DxjR1URMNSZIqREScB5xX79AtKaVb/o3rnAnsD3y2qbYmGpIklZh8Pb01m1RsLrGYB+xUb79H9lgDEXEU8D/AZ1NK/2rqPR2jIUmSACYDe0TELhHRGjgNGFW/QUT0Am4GhqSUFudyUSsakiSVmFSEp7emlGoj4gJgHNAC+G1KaUZEXAFMSSmNAn4KbAvcHxEAb6WUhjR2XRMNSZJKTLGedZJSGg2M3ujY9+v9fFRzr2nXiSRJyhsrGpIklZh8DQYtBisakiQpb6xoSJJUYsrp6a0mGpIklZhiDQbNB7tOJElS3ljRkCSpxBRjHY18saIhSZLyxoqGJEklppymt5poSJJUYspp1oldJ5IkKW+saEiSVGKc3ipJkpQDKxqSJJUYp7dKkiTlwIqGJEklppzGaJhoSJJUYpzeKkmSlAMrGpIklZg6B4NKkiQ1zYqGJEklpnzqGSYakiSVnHKadWLXiSRJyhsrGpIklRgrGpIkSTnIKdGIiE9ExOMR8XJ2/9MRcVl+Q5MkqTKllPKyFUOuFY1bgUuBNQAppenAafkKSpKkSlZHystWDLkmGh9JKU3a6Fjtlg5GkiSVl1wHgy6NiN3ITu2NiJOBBXmLSpKkClZOzzrJNdH4GnALsGdEzAP+CZyZt6gkSVJZyKnrJKU0O6V0FNAJ2DOl1C+l9EZeIyuy60ZcwaszJzBt6qP02nevTbbp3WtvXpj2GK/OnMB1I65Yf/zaqy/j5b89ybSpj/LA/b+hQ4f2hQq7oo0YcQUzZ05g6pRH2Xcz96xXr72ZNvUxZs6cwIh69+ykE4/hxRce54NVb9G796cLFXLF855tPS67agSHHnMax585fJPnU0pcdd2NDDrlHE744vnMfG3W+nMjRz/K4FOHMfjUYYwc/WihQt6qVdxg0Ii4KiK2Sym9l1JaGRHbR8SP8h1csQwaeAR77L4Le/bsx/nnf5cbrr96k+1uuP5qhg+/mD179mOP3Xdh4IDDAXjs8afYZ98j6L3f0fz977O55LsXFDL8ijRw4BHsvvsu9OzZj/O/+l2u/9Wm79n1v7qa4edfTM+e/dh9910YkL1nM2a+ximnfpmnn55YyLArmvds63L84KO5acTm/9l/+rnJvDV3PqPvu43LL76QK392PQAralZy4+13c8+tP+eeW3/OjbffzYqalYUKWyUg18Ggg1JKy9ftpJSWAYPzE1LxHXfcAO686wEAJk6aRoftOlBd3blBm+rqzrRr346Jk6YBcOddDzBkyEAAHn3sKdauXQvA8xOn0b171wJGX5mOO64/d/0hc88mTZrGdtu13+Q9a99+WyZl79ldf3iAIUMGAPDqq7N4/fXZhQ26wnnPti7777s3Hdq32+z58ROeZ8jAI4kI9tnrk6xc+S5Llr7DMxOnclCfXnRo344O7dtxUJ9ePDNxagEj3zpV4qyTFhGxzbqdiGgLbNNI+61a927VzJ0zf/3+vLkL6N6t+kNt5s1d0GgbgLPPOo2x48bnL1gB0K1bNXPmbrhnc+ctoNtG96Nbt2rmzlvQaBsVjvesvCxa8jbVnTuu3+/SuSOLlixl0ZKlVHfutOF4p8xxNa6cuk5yHQx6F/B4RNye3T8buGNzjSPiPOA8gJtvvvk/CnBrduklF1JbW8vdd/+p2KFIklQUOSUaKaVrI2I6cGT20JUppXGNtL+FzCwVgPTVC374n0VZAOcP/xLDhp0BwJQpL9Jjp27rz3Xv0ZV58xc2aD9v/kK69+i62TZf/MIpHDP4KI4ecEqeI69cw4d/iWHnfB6AKVNeYqceG+5Zj+5dmb/RPZs/fyE96nVjbaqN8st7Vr66dNqRhYs3VCoWLV5Kl04d6dKpI5NfmL7h+JKl9Onl4N2mVOSzTlJKY1JKF2W3zSYZW6sbb7qD/fv0Z/8+/Rk1ahxfOONkAA7o25uaFTUsXLi4QfuFCxezsmYlB/TtDcAXzjiZhx7K/GcZ0P8wLrrofI4/8SxWrfqgsB+kgtx00x306TuAPn0HMOqhsZxxZuae9e3bmxUrVm7yntXUvEvf7D0748yTeeihRwoedyXznpWvw/odyKixj5NS4qWXX2HbbT9Kp447cMgB+/HspGmsqFnJipqVPDtpGoccsF+xw1UBRWN9NhExIaXULyJWQoP0KoCUUspl3mZq2br7fxhm4f3yFz9mQP/DeH/VKs4991tMnZbJyKdMfoT9+/QHYL/en+a2266jbZs2jB03nm98M/P4l1dnTmCbbbbh7XeWATBx4jS+dsElxfkgzVS7eh6tt+lR7DD+Lb/4xY/o3/8wVr3/Aed++VtMy96zyZPG0advZgBh796f5rbfjKBN2zaMG/dXvpm9Z0OHDOS6666kU6cdWL68hpemz+DYY7eOpWJW/2uu92wrvGdrlm5dA1m/84NrmPzCdJYvr2HHHbbjq8O+QG1tZoHoU084hpQSPx7xayY8P4W2bdpw5ff+m70++QkA/vTwOG79/X0AnPel0zjhmP5F+xz/rlYdd41Cvt+nqw/KS0lj+sLnCvo5oIlEYwvZKhONSrU1JxqVamtONCrV1phoVLpCJxp7dTkwL7+cX170fMETjSa7TiKiRUS8WohgJElSeWlyMGhKaW1EvBYRO6eU3ipEUJIkVbJKfNbJ9sCMiJgEvLfuYEppSF6ikiRJZSHXRON/8xqFJElar65Ii2vlQ6OJRkS0AYYDuwN/A25LKdUWIjBJkipVOXWdNDUY9A5gfzJJxiDg//IekSRJKhtNdZ30TCntDRARtwGT8h+SJEmVrZy6TpqqaKxZ94NdJpIkqbmaqmjsExE12Z8DaJvdb87KoJIkqRnKaYxGo4lGSqlFoQKRJEnlJ9fprZIkqUDKaYyGiYYkSSWmnLpOcn5MvCRJUnNZ0ZAkqcSkVFfsELYYKxqSJClvrGhIklRi6spojIaJhiRJJSaV0awTu04kSVLeWNGQJKnElFPXiRUNSZKUN1Y0JEkqMeU0RsNEQ5KkElNOS5DbdSJJkvLGioYkSSXGZ51IkiTlwIqGJEklppwGg1rRkCRJeWNFQ5KkElNOC3aZaEiSVGLsOpEkScqBFQ1JkkqMC3ZJkiTlwIqGJEklppzGaJhoSJJUYspp1oldJ5IkKW+saEiSVGLKqevEioYkScobEw1JkkpMXUp52ZoSEQMj4rWImBURl2zi/DYRcV/2/MSI+HhT1zTRkCSpxKQ8/a8xEdECuAEYBPQETo+Inhs1GwYsSyntDlwHXNvUZzHRkCRJAH2BWSml2Sml1cC9wNCN2gwF7sj+/ABwZEREYxd1MKgkSSWmSCuDdgfm1NufCxywuTYppdqIWAHsCCzd3EWtaEiSVCEi4ryImFJvOy/f72lFQ5KkEpOv6a0ppVuAWzZzeh6wU739Htljm2ozNyJaAh2Atxt7TysakiQJYDKwR0TsEhGtgdOAURu1GQV8KfvzycATqYmsyIqGJEklpqkZInl5z8yYiwuAcUAL4LcppRkRcQUwJaU0CrgNuDMiZgHvkElGGmWiIUlSiSnWyqAppdHA6I2Ofb/ezx8An2vONe06kSRJeWNFQ5KkEuOzTiRJknIQBciayictkyRVqkZXv9zSWrbunpffnbWr5xX0c0BhEo2yFRHnZeckayvg/dr6eM+2Pt4zbcyuk/9M3ldU0xbl/dr6eM+2Pt4zNWCiIUmS8sZEQ5Ik5Y2Jxn/Gfsiti/dr6+M92/p4z9SAg0ElSVLeWNGQJEl5U9GJRkSsjYgXI+LliHgoIrZrov2+ETG43v6QiLgk/5FWrubeo0auc0VEHLWl49PmRcS7/+brjo+Injm0uzwiLsr+/LuIOPnfeT81bqPv4P0R8ZHNtHu20LFp61DRiQawKqW0b0ppLzJPoftaE+33BdYnGimlUSmla/IZoJp9jzYppfT9lNJjWzY05cnxQJOJhgqm/ndwNTC8/smIaAmQUjq4GMGp9FV6olHfc0B3gIjoGxHPRcQLEfFsRPxXRLQGrgBOzWb3p0bEWRFxffY1v4uIX2bbz17311VEVEXEryPi1Yh4NCJG+5fXv63+PdotIsZGxNSIeDoi9oyIDhHxZkRUZdt8NCLmRESr+n/xRsR+EfFk9rXjIqJrRHSOiKnZ8/tERIqInbP7/4iIj0TE57J/1b0UEU8V6b/BViciDouIv0bEA9nvwV0REdlz10TEzIiYHhE/i4iDgSHAT7Pfs90i4ssRMTn73/3Bzf1FXe/9GlyzEJ+xgjwN7J69p09HxChgJjSsYEXEdyPib9l7dk322Ie+s8X5CCo0H6oGREQL4EjgtuyhV4HPpJRqs+X2q1JKJ0XE94H9U0oXZF931kaX6gr0A/YERgEPACcCHyfzF1pn4BXgt3n9QGVoE/foFmB4SunvEXEA8OuU0hER8SLwWWA8cCwwLqW0Jvt7jYhoBfwKGJpSWhIRpwI/TimdExFtIqI98BlgCvCZiJgALE4pvZ+9/wNSSvP+3S6cCtYL+BQwH3gGOCQiXgFOAPZMKaWI2C6ltDz7y+vhlNIDABGxPKV0a/bnHwHDyNzDD4mIHTe+Zt4/WYXIVi4GAWOzh3oDe6WU/rlRu0HAUOCA7Pdmh+ypD31ngSMKE72KqdITjbbZX0zdySQAj2aPdwDuiIg9yDyrpVWO1/tLSqkOmBkRXbLH+gH3Z48vjIjxWy78ivChexQR2wIHA/evSyCAbbL/fx9wKplE4zQy/5jV91/AXtnrALQAFmTPPQscAhwKXAUMJPN8g6ez558BfhcRfwT+tOU+YkWYlFKaC5C9nx8Hngc+AG6LiIeBhzfz2r2yCcZ2wLbAuEbeZ0WO11Tu1n0HIfNduI3M92/SxklG1lHA7Sml9wFSSu808Z1Vmav0rpNVKaV9gY+R+YWyrv//SmB8tk/yOKBNjtf7V72fC/7gmjK1qXtUBSzP9huv2z6ZbT8KGJj9K2o/4ImNrhfAjHqv2zul1D977iky1YyPASOBfcgkik8DpJSGA5cBOwFTs389Kzf1vxtrgZYppVqgL5nK37Fs+Et5Y78DLkgp7Q38kEa+j824pnK3qt735esppdXZ4+814xqNfWdV5io90QAgm3lfCHw7Wx7sAMzLnj6rXtOVQLtmXv4Z4KTsWI0uwGH/WbSVqf49At4H/hkRnwOIjH2y7d4FJgO/IFN+X7vRpV4DOkXEQdnXtoqIT2XPPQ2cCfw9W4F6h8zg3wnZtrullCamlL4PLCGTcOjflP0rt0NKaTTw32QSO/jw96wdsCDb7XXGv3lNFc6jwNnrxtJExA4ppRo2851V+TPRyEopvQBMB04HfgJcHREv0LB7aTzQMztI7dQcL/0gMJfMgKk/ANPIlHfVTBvdozOAYRHxEjCDTJ/wOveRSRju28Q1VgMnA9dmX/simZIuKaU3yFQ81g30nEDmr7Bl2f2fZge4vUymm+WlLfoBK0874OGImE7mv/W3ssfvBb4TmcHYuwH/C0wkk7S/+m9eUwWSUhpLprI4JdvlclH2VGPfWZUxVwYtgIjYNqX0brbUPgk4JKW0sNhxSZKUb5U+GLRQHs6Ofm8NXGmSIUmqFFY0JElS3jhGQ5Ik5Y2JhiRJyhsTDUmSlDcmGpIkKW9MNCRJUt6YaEiSpLz5/0ZylzqXjGB/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08" name="AutoShape 4" descr="data:image/png;base64,iVBORw0KGgoAAAANSUhEUgAAAhoAAAHWCAYAAAAxeyB0AAAABHNCSVQICAgIfAhkiAAAAAlwSFlzAAALEgAACxIB0t1+/AAAADh0RVh0U29mdHdhcmUAbWF0cGxvdGxpYiB2ZXJzaW9uMy4yLjIsIGh0dHA6Ly9tYXRwbG90bGliLm9yZy+WH4yJAAAgAElEQVR4nO3deZyVddn48c81LEIJuLAMi5Zbj5GmoOBG5sqmglsuaaVihmXWU2ba41Om5VI92KK5ZWbmllqB/ljcSMWFVSXBJSKVfVFgUDEY5vv74xxgBmHmTHEWzvm8e92v5r7v77nPdbxfh7nm+i53pJSQJEnKh6piByBJksqXiYYkScobEw1JkpQ3JhqSJClvTDQkSVLemGhIkqS8MdGQJEkARMRvI2JxRLy8mfMREb+MiFkRMT0iejd1TRMNSZK0zu+AgY2cHwTskd3OA25s6oImGpIkCYCU0lPAO400GQr8PmU8D2wXEV0bu6aJhiRJylV3YE69/bnZY5vVMq/hZKQ1S2cX4G20JbTquCu7duxV7DDUDLOXvkD37T9V7DDUDPOWzaBl60b/bVaJqV09Lwr5fmuWzs7L80Fad9rtK2S6PNa5JaV0Sz7ea51CJBqSJKkEZJOK/ySxmAfsVG+/R/bYZploSJJUaurWFjuCzRkFXBAR9wIHACtSSgsae4GJhiRJAiAi7gEOAzpGxFzgB0ArgJTSTcBoYDAwC3gfOLupa5poSJJUalJdcd42pdObOJ+ArzXnms46kSRJeWNFQ5KkUlNXnIpGPphoSJJUYlKRuk7ywa4TSZKUN1Y0JEkqNWXUdWJFQ5Ik5Y0VDUmSSk0ZjdEw0ZAkqdSU7sqgzWbXiSRJyhsrGpIklZoy6jqxoiFJkvLGioYkSaWmjKa3mmhIklRiXBlUkiQpB1Y0JEkqNWXUdWJFQ5Ik5Y0VDUmSSo1jNCRJkppmRUOSpFJTRkuQm2hIklRq7DqRJElqmhUNSZJKjdNbJUmSmmZFQ5KkUlNGYzRMNCRJKjV2nUiSJDXNioYkSSUmpfJZR8OKhiRJyhsrGpIklRoHg0qSpLxxMKgkSVLTrGhIklRqyqjrxIqGJEnKGysakiSVGh8TL0mS8sauE0mSpKblVNGIiBM3cXgF8LeU0uItG5IkSRWujKa35tp1Mgw4CBif3T8MmArsEhFXpJTuzENskiRpK5drotES+GRKaRFARHQBfg8cADwFmGhIkrSlVOAYjZ3WJRlZi7PH3gHWbPmwJElSOci1ovHXiHgYuD+7f1L22EeB5XmJTJKkSlWBYzS+Ria5OCS7/3vgwZRSAg7PR2CSJFWsSks0sgnFA9lNkiQpJ82Z3not0BmI7JZSSu3zGJskSRUppcpbGfQnwHEppVfyGYwkSSovuc46WVRJScZlV43g0GNO4/gzh2/yfEqJq667kUGnnMMJXzyfma/NWn9u5OhHGXzqMAafOoyRox8tVMgV79AjDuax5//ME5NGMvzCsz90vnXrVvzyN9fwxKSR/Gnc7+m+U1cAhp48iIfH37t+m7V4Kp/c6xOFDr8iHXZkP56a9DATpo7ha98890PnW7duxY23/YwJU8fw0KP30GOnbgD02Kkbs+ZP5ZGnHuSRpx7kmhHfL3ToFeu6EVfw6swJTJv6KL323WuTbXr32psXpj3GqzMncN2IK9Yfv/bqy3j5b08ybeqjPHD/b+jQwYJ4o+rq8rMVQa6JxpSIuC8iTo+IE9dteY2siI4ffDQ3jfjRZs8//dxk3po7n9H33cblF1/IlT+7HoAVNSu58fa7uefWn3PPrT/nxtvvZkXNykKFXbGqqqr44bWXcPapFzDgkJM47sSB7P6JXRu0OeWM46lZvpIj+g7ltzfdxXd/8A0ARj4whmMPP41jDz+Nb3/1Mua8OY9XXn69GB+jolRVVfHjn/4PZ35uOIcfOITjTxrMHv+1W4M2p3/hJFasqKHffoO49cbf8z+Xf2v9uTffmEP/Q0+i/6Enccm3rtj48sqDQQOPYI/dd2HPnv04//zvcsP1V2+y3Q3XX83w4RezZ89+7LH7LgwckJkv8NjjT7HPvkfQe7+j+fvfZ3PJdy8oZPhbn1SXn60Ick002gPvA/2B47LbsfkKqtj233dvOrRvt9nz4yc8z5CBRxIR7LPXJ1m58l2WLH2HZyZO5aA+vejQvh0d2rfjoD69eGbi1AJGXpn26b0Xb/5zDnPenMeaNbU8/OdxHD3osAZtjhp0GA/e+xAAY0Y9xsGf6fuh6xx34kAe/vO4QoRc8XrttzdvzJ7DW2/OZc2aNYz802gGDG44ga3/oCO4/56RAPy/kY/Q77MHFiNUZR133ADuvCszH2DipGl02K4D1dWdG7Spru5Mu/btmDhpGgB33vUAQ4YMBODRx55i7drMuIPnJ06je/euBYxexZTrrJMP16Ir2KIlb1PdueP6/S6dO7JoyVIWLVlKdedOG453yhxXflV37cyC+RvWk1swfxH77tewrNula2cWzFsIwNq1a1lZ8y7b77Ady97ZsAzMMcf35ytf+O/CBF3hqrt2Yf68Bev3F8xfRK/9Pt2wTbfOzK93z2pqVrL9DtsBsPPO3Rn35AOsXPkuP/nxL5n03LTCBV+hunerZu6c+ev3581dQPdu1SxcuLhBm3lzF3yozcbOPus0/nj/qPwGvLWrlOmtEXFxSuknEfErIG18PqV04WZedx5wHsDNN9/M2ScetSVilfJmn9578cGqD3j91X8UOxQ1YfGiJfTd+yiWLVvB3vv05Ld3/ZLDDxrKuyvfK3ZoysGll1xIbW0td9/9p2KHogJpqqKxbgDolOZcNKV0C3DLut01S2c3N66S1qXTjixcvKFSsWjxUrp06kiXTh2Z/ML0DceXLKVPr09v6hLaghYuWEzXbl3W73ft1oVFC5Y0aLNowWK6dq9m4YLFtGjRgnbtt21QzTjuxAE89KexBYu50i1csIhu9UrnXbt1YeGCRQ3bzF9Mt+7VLJi/iBYtWtC+fbv192z16hUA/O2lmbzxzznsutvHmf7ijMJ9gApx/vAvMWzYGQBMmfLi+gG5AN17dGXe/IUN2s+bv5DuPbputs0Xv3AKxww+iqMHnJLnyMtApTzrJKX0UPbH91NKd9TfyIzZqEiH9TuQUWMfJ6XESy+/wrbbfpROHXfgkAP249lJ01hRs5IVNSt5dtI0Djlgv2KHW/amvzCDj++6Mz127karVi059oQBPDb2rw3aPD72SU467TgABg05iueenrz+XEQweGh/HnJ8RsG8OO1ldtltZ3bauTutWrVi6ImDeWTM+AZtHhk7ns+dPhSAY4b255mnJgKww47bU1WV+adr54/1YJddP8Zbb8wt7AeoEDfedAf79+nP/n36M2rUOL5wxskAHNC3NzUrahp0mwAsXLiYlTUrOaBvbwC+cMbJPPRQ5ns1oP9hXHTR+Rx/4lmsWvVBYT/I1qiMZp3kuo7GpWx4zkljx8rCd35wDZNfmM7y5TUcefyZfHXYF6itrQXg1BOO4dCD+vD0c5MZdMo5tG3Thiu/l+nX79C+HV8563ROOzczo2H42Z9vdFCptoy1a9dy+SXXcsf9v6aqqor77x7J31+bzTcvOZ+/vTiTx8c+yX13/YURv/4RT0wayYrlNVz45UvWv77vwb1ZMG8hc96cV8RPUVnWrl3LZRf/mLsfvIWqFlXcd9efef3Vf3DRpRfw0oszeHTMeO6980F+edM1TJg6huXLVvDVYRcBcODB+3PRpRdQW1tLXV0dl377CpYvX1HkT1T+Ro95nIEDj+C1V57h/VWrOPfcDbOApkx+hP379Afggq9/j9tuu462bdowdtx4xox9AoBf/PxHbLPNNowdcy8AEydO42sXXPLhN1LZiczq4ps5GTEIGAycAtxX71R7oGdK6cND9z+s7LpOylmrjruya8dexQ5DzTB76Qt03/5TxQ5DzTBv2Qxatu5e7DDUDLWr50Uh32/VuOs3/8v5P9B2wAUF/RzQdEVjPpnxGUOA+vM0VwIOz5ckSY1qNNFIKb0EvBQRd6eU1hQoJkmSKlulTG+t5+MRcTXQE2iz7mBKadfNv0SSJFW6XBON24EfANcBhwNnk/uqopIkqTnKqKKRa7LQNqX0OJnBo2+mlC4HjslfWJIkVbAyetZJrhWNf0VEFfD3iLgAmAdsm7+wJElSOcg10fgG8BHgQuBK4Ajgi/kKSpKkilZGXSe5PlRt3TKK7wJnR0QL4DRgYr4CkyRJW79Gx2hERPuIuDQiro+I/pFxATCLzCJekiRpS6ugMRp3AsuA54Bzge8BAZyQUnoxz7FJklSZKqjrZNeU0t4AEfEbYAGwc0rJJ+JIkqQmNZVorF8NNKW0NiLmmmRIkpRnZfSY+KYSjX0ioib7cwBts/sBpJRS+7xGJ0mStmpNPeukRaECkSRJWRU0RkOSJBVaGSUaPq9EkiTljRUNSZJKTUrFjmCLsaIhSZLyxoqGJEmlxjEakiRJTbOiIUlSqSmjioaJhiRJpaaMVga160SSJAEQEQMj4rWImBURl2zi/M4RMT4iXoiI6RExuKlrWtGQJKnUFKHrJCJaADcARwNzgckRMSqlNLNes8uAP6aUboyInsBo4OONXdeKhiRJAugLzEopzU4prQbuBYZu1CYB655z1gGY39RFrWhIklRqirNgV3dgTr39ucABG7W5HHgkIr4OfBQ4qqmLWtGQJKnU1NXlZYuI8yJiSr3tvGZGdjrwu5RSD2AwcGdENJpLWNGQJKlCpJRuAW7ZzOl5wE719ntkj9U3DBiYvdZzEdEG6Ags3tx7WtGQJKnU5Kmi0YTJwB4RsUtEtAZOA0Zt1OYt4EiAiPgk0AZY0thFTTQkSRIppVrgAmAc8AqZ2SUzIuKKiBiSbfZt4MsR8RJwD3BWSo0PKLHrRJKkUlOkBbtSSqPJTFmtf+z79X6eCRzSnGuaaEiSVGJSnY+JlyRJapIVDUmSSk0ZPVTNioYkScobKxqSJJUan94qSZLUNCsakiSVmjKadWKiIUlSqXEwqCRJUtOsaEiSVGqsaEiSJDXNioYkSaWm8eeUbVVMNCRJKjV2nUiSJDXNioYkSaWmjNbRsKIhSZLyxoqGJEmlpoyedWKiIUlSqSmjrpOCJBqtOu5aiLfRFjJ76QvFDkHNNG/ZjGKHoGaqXT2v2CFIBVGQRGPXjr0K8TbaAmYvfYE1S2cXOww1Q6uOu7L89MOLHYaaYbt7xtN6mx7FDkPNsPpfcwv6fsnprZIkSU1zjIYkSaWmjMZoWNGQJEl5Y0VDkqRS4/RWSZKUN3adSJIkNc2KhiRJpcbprZIkSU2zoiFJUqkpozEaJhqSJJWaMpp1YteJJEnKGysakiSVmjLqOrGiIUmS8saKhiRJJaacnt5qoiFJUqmx60SSJKlpVjQkSSo1VjQkSZKaZkVDkqRS44JdkiRJTbOiIUlSqSmjMRomGpIklZhURomGXSeSJClvrGhIklRqrGhIkiQ1zYqGJEmlxmedSJKkvLHrRJIkqWlWNCRJKjVWNCRJkppmRUOSpBKTUvlUNEw0JEkqNXadSJIkNc2KhiRJpcaKhiRJUtOaXdGIiO2BnVJK0/MQjyRJFa/int4aEX+NiPYRsQMwDbg1IkbkNzRJkrS1y7XrpENKqQY4Efh9SukA4Kj8hSVJUgWrS/nZiiDXRKNlRHQFTgEezmM8kiSpLk9bEeSaaFwBjANmpZQmR8SuwN/zF5YkSSoHuQ4GfSildP+6nZTSbOCk/IQkSVJlK6fBoLkmGi9HxCLg6ew2IaW0In9hSZKkcpBTopFS2j0idgY+AxwD3BARy1NK++Y1OkmSKlGlVTQiogdwCJlEYx9gBjAhj3FJklS5ijRwMx9y7Tp5C5gMXJVSGp7HeCRJUhnJNdHoBfQDPh8Rl5CZcfJkSum2vEUmSVKFqrjBoCmllyLiH8A/yHSfnAl8FjDRkCRJm5XrGI0pwDbAs2RmnRyaUnozn4FJklSxymiMRq4Ldg1KKe2dUvpKSukP5Z5kHHrEwTz2/J95YtJIhl949ofOt27dil/+5hqemDSSP437Pd136grA0JMH8fD4e9dvsxZP5ZN7faLQ4Vecy64awaHHnMbxZ256+FBKiauuu5FBp5zDCV88n5mvzVp/buToRxl86jAGnzqMkaMfLVTIAlru04d2/3cH7a77A9sMOX2TbVodeBjtfno77X56Ox+54LKGJ9t+hPbX/5G2Z11YgGgFMGLEFcycOYGpUx5l33332mSbXr32ZtrUx5g5cwIjRlyx/vhJJx7Diy88zger3qJ3708XKuStVqpLedmKIddEoyoibouIMQAR0TMihuUxrqKpqqrih9dewtmnXsCAQ07iuBMHsvsndm3Q5pQzjqdm+UqO6DuU3950F9/9wTcAGPnAGI49/DSOPfw0vv3Vy5jz5jxeefn1YnyMinL84KO5acSPNnv+6ecm89bc+Yy+7zYuv/hCrvzZ9QCsqFnJjbffzT23/px7bv05N95+NytqVhYq7MoWVbQ9+xu8d+0lrLzoLFoffCRV3T/WoElVdXe2Gfp53r3866z8ztms+v31Dc63/dw51L7qQ6QLZeDAI9h9913o2bMf53/1u1z/q6s32e76X13N8PMvpmfPfuy++y4MGHA4ADNmvsYpp36Zp5+eWMiwVQJyTTR+R2YJ8m7Z/deBb+YjoGLbp/devPnPOcx5cx5r1tTy8J/HcfSgwxq0OWrQYTx470MAjBn1GAd/pu+HrnPciQN5+M/jChFyxdt/373p0L7dZs+Pn/A8QwYeSUSwz16fZOXKd1my9B2emTiVg/r0okP7dnRo346D+vTimYlTCxh55Wqx+57ULZxP3eIFsLaW1c89Qav9D2nQpvURx7L6kb+Q3nsXgFSzfMPrd/kE0WF7aqdPLmjcley44/pz1x8eAGDSpGlst117qqs7N2hTXd2Z9u23ZdKkaQDc9YcHGDJkAACvvjqL11+fXdigt2YV+KyTjimlP5INM6VUC6zNW1RFVN21MwvmL1q/v2D+Irp07dSgTZeunVkwbyEAa9euZWXNu2y/w3YN2hxzfH8e+tPY/AesJi1a8jbVnTuu3+/SuSOLlixl0ZKlVHfecG+7dMocV/5Vbd+RurcXr9+ve3sJVdt3bNCmRXUPqrruxLaX/4ptr7iBlvv0yZyIoO2Z57PqrhsLGXLF69atmjlz56/fnztvAd26VX+ozdx5Cxpto8qT6/TW9yJiRyABRMSBgEuQb8Y+vffig1Uf8Pqr/yh2KNLWq0ULqqq78+6V36Rqh05s+4NfsPLic2jV72jWvDiR9I5JocpXKqPBoLkmGt8CRgG7RcQzQCfg5M01jojzgPMAbr755v80xoJauGAxXbt1Wb/ftVsXFi1Y0qDNogWL6dq9moULFtOiRQvatd+WZe9sKOsed+IAqxklpEunHVm4eMMvpUWLl9KlU0e6dOrI5Bc29PEvWrKUPr0cpFYIdcuWUrXjhrJ71Y6dqFvWMHGoe2cJa2e9AmvXUrdkIWsXzKWqugct9/gULffcm22OHgpt2hItWpI+WMUH995a6I9R9oYP/xLDzvk8AFOmvMROPbqtP9eje1fmz1/YoP38+Qvp0b1ro22UozJKNHLqOkkpTSOzbsbBwFeAT6WUNjsKK6V0S0pp/5TS/uedd96WibRApr8wg4/vujM9du5Gq1YtOfaEATw29q8N2jw+9klOOu04AAYNOYrnnt7QTxwRDB7an4ccn1EyDut3IKPGPk5KiZdefoVtt/0onTruwCEH7Mezk6axomYlK2pW8uykaRxywH7FDrcirP3Hq1RVd6eqUzW0aEnrg45gzdRnG7RZM2UCLXtmHqcU7drTomsP6hYv4P0bfkzN10+j5sLT+eAPN7L66UdMMvLkppvuoE/fAfTpO4BRD43ljDMzf1/27dubFStWsnDh4gbtFy5cTE3Nu/Tt2xuAM848mYceeqTgcau0NFrRiIgjUkpPRMSJG536RESQUvpTHmMrirVr13L5Jddyx/2/pqqqivvvHsnfX5vNNy85n7+9OJPHxz7JfXf9hRG//hFPTBrJiuU1XPjlS9a/vu/BvVkwbyFz3pxXxE9RWb7zg2uY/MJ0li+v4cjjz+Srw75AbW0tAKeecAyHHtSHp5+bzKBTzqFtmzZc+b3/BqBD+3Z85azTOe3czKyh4Wd/vtFBpdqC6upY9btf8tFLfwJVVaz+6xjq5r5Bm5PPpvafr1E79VlqX5pMy7370O6nt2fa33UT6d2aYkdescaMeYKBA4/glVcmsOr9Dzj3y99af27ypHH06ZsZ9Pn1C7/Hbb8ZQZu2bRg37q+MHfsEAEOHDOS6666kU6cdGPmXO3hp+gyOPfbMonyWrUE5dZ1ESpufVxsRP0wp/SAibt/E6ZRSOieH90i7duz1bweowpq99AXWLHVk+NakVcddWX764cUOQ82w3T3jab1Nj2KHoWZY/a+5Ucj3Wzros3lZ9KLjmCcL+jmgiYpGSukH2R/PTSmV5SwTSZJKTpEqGhExEPgF0AL4TUrpmk20OQW4nMwEkZdSSp9v7Jq5Dgb9Z0SMBe4DnkiNlUEkSdJWJyJaADcARwNzgckRMSqlNLNemz2AS4FDUkrLIqLzpq+2Qa7raOwJPAZ8jUzScX1E9Gvuh5AkSU1LdfnZmtAXmJVSmp1SWg3cCwzdqM2XgRtSSssAUkqLaUKus07eTyn9MaV0IplHxrcHnszltZIkqXnylWhExHkRMaXeVn9qaHdgTr39udlj9X2CzISQZyLi+WxXS6Ny7TohIj4LnAoMBKYAp+T6WkmSVHwppVuAW/6DS7QE9gAOA3oAT0XE3iml5Y29oEkR8QbwAvBH4Dsppff+gyAlSVIjijS9dR6wU739Htlj9c0FJqaU1pAZSvE6mcRjsw8eyrWi8emUkhPYJUkqX5OBPSJiFzIJxmnAxjNK/gKcDtweER3JdKU0uiZCroNBqyPi8Yh4GSAiPh0RlzUnekmSlKMU+dkae8vMA1MvIPO09leAP6aUZkTEFRExJNtsHPB2RMwExpPp5Xi7sevmWtG4FfgOcHM2mOkRcTfwoxxfL0mSclSslUFTSqOB0Rsd+369nxOZ5599ixzlWtH4SEpp0kbHanN9E0mSVJlyrWgsjYjd2PCY+JOBBXmLSpKkCpbqCr5SeN7kmmh8jcx0mD0jYh7wT+CMvEUlSZLKQk6JRkppNnBURHyUTHfL+2RGo76Zx9gkSapI5fT01kbHaERE+4i4NLvk+NFkEowvAbNwwS5JkvIipcjLVgxNVTTuBJYBz5FZ3/x/gABOSCm9mOfYJEnSVq6pRGPXlNLeABHxGzIDQHdOKX2Q98gkSapQFdN1AqxZ90NKaS0w1yRDkiTlqqmKxj4RsW7p8QDaZveDzLod7fManSRJFahipremlFoUKhBJklR+cn5MvCRJKoyUih3BlmOiIUlSiSmnrpNcn3UiSZLUbFY0JEkqMVY0JEmScmBFQ5KkEuNgUEmSlDd2nUiSJOXAioYkSSWmWE9azQcrGpIkKW+saEiSVGLK6emtJhqSJJWYOrtOJEmSmmZFQ5KkEuNgUEmSpBxY0ZAkqcS4YJckSVIOrGhIklRifNaJJEnKG7tOJEmScmBFQ5KkEuOCXZIkSTmwoiFJUokppwW7TDQkSSox5TTrxK4TSZKUN1Y0JEkqMQ4GlSRJyoEVDUmSSoyDQSVJUt44GFSSJCkHVjQkSSox5TQYNFL+6zNlVACSJFWogv7mn9Lj+Lz87tx/7l8KnsEUpKLRfftPFeJttAXMWzaD5acfXuww1Azb3TOeNUtnFzsMNUOrjrvSepsexQ5DzbD6X3ML+n7lNBjUMRqSJClvHKMhSVKJKacxGiYakiSVmHIa3GjXiSRJyhsrGpIklZhy6jqxoiFJkvLGioYkSSWmnKa3mmhIklRi6oodwBZk14kkScobKxqSJJWYVNgVz/PKioYkScobKxqSJJWYujJasctEQ5KkElNn14kkSVLTrGhIklRiHAwqSZKUAysakiSVGBfskiRJyoEVDUmSSkw5jdEw0ZAkqcTYdSJJkpQDKxqSJJUYKxqSJEk5sKIhSVKJcTCoJEnKm7ryyTPsOpEkSfljRUOSpBLj01slSZJyYEVDkqQSk4odwBZkoiFJUolxHQ1JkqQcWNGQJKnE1IWDQSVJkppkoiFJUolJedqaEhEDI+K1iJgVEZc00u6kiEgRsX9T1zTRkCRJREQL4AZgENATOD0iem6iXTvgG8DEXK5roiFJUompy9PWhL7ArJTS7JTSauBeYOgm2l0JXAt8kMtnMdGQJKnE1EV+tiZ0B+bU25+bPbZeRPQGdkop/b9cP4uJhiRJFSIizouIKfW285rx2ipgBPDt5rxnTolGRPwkItpHRKuIeDwilkTEmc15I0mSlJs6Ii9bSumWlNL+9bZb6r3tPGCnevs9ssfWaQfsBfw1It4ADgRGNTUgNNeKRv+UUg1wLPAGsDvwnRxfK0mSSt9kYI+I2CUiWgOnAaPWnUwprUgpdUwpfTyl9HHgeWBISmlKYxfNNdFYt7DXMcD9KaUVzQ5fkiTlpBjTW1NKtcAFwDjgFeCPKaUZEXFFRAz5dz9LriuDPhwRrwKrgPMjohM5jjaVJEnNk8PAzbxIKY0GRm907PubaXtYLtfMqaKRUroEOBjYP6W0BniPTU95kSRJWq/RikZEnLiJY/V3/7SlA5IkqdKV09Nbm+o6Oa6RcwkTDUmS1IhGE42U0tmFCkSSJGXk8lySrUVTXSffaux8SmnElg1HkiQVazBoPjTVddKuIFFIkqSy1Oisk5TSDxvbChVkoR12ZD+emvQwE6aO4WvfPPdD51u3bsWNt/2MCVPH8NCj99Bjp24A9NipG7PmT+WRpx7kkace5JoRm5wRpDxouU8f2v3fHbS77g9sM+T0TbZpdeBhtPvp7bT76e185ILLGp5s+xHaX/9H2p51YQGi1WVXjeDQY07j+DOHb/J8SomrrruRQaecwwlfPJ+Zr81af27k6EcZfOowBp86jJGjHy1UyAJGjLiCmTMnMHXKo+y7716bbPSXKGcAABqzSURBVNOr195Mm/oYM2dOYMSIK9YfP+nEY3jxhcf5YNVb9O796UKFvNUq0kPV8iKndTQiog0wDPgU0Gbd8ZTSOXmKq2iqqqr48U//h9NP+DIL5i9i9BP38ciY8fz9tX+sb3P6F05ixYoa+u03iCEnDuJ/Lv8W5w+7CIA335hD/0NPKlb4lSmqaHv2N3jvqu9Q9/YS2v34JtZMfZa6eW+ub1JV3Z1thn6edy//Oum9d4n22zW4RNvPnUPtq9MLHXnFOn7w0Xz+pCF878qfbfL8089N5q258xl9321Mn/EqV/7seu659eesqFnJjbffzX23/RKAU4ddyGH9DqRDe4uv+TZw4BHsvvsu9OzZj759e3P9r66m32c+PF/g+l9dzfDzL2bSpGmMGnUnAwYczrhx45kx8zVOOfXL3HD9tUWIXsWU68qgdwLVwADgSTLrn6/MV1DF1Gu/vXlj9hzeenMua9asYeSfRjNg8OEN2vQfdAT33zMSgP838hH6ffbAYoSqrBa770ndwvnULV4Aa2tZ/dwTtNr/kAZtWh9xLKsf+QvpvXcBSDXLN7x+l08QHbandvrkgsZdyfbfd+9Gk4PxE55nyMAjiQj22euTrFz5LkuWvsMzE6dyUJ9edGjfjg7t23FQn148M3FqASOvXMcd15+7/vAAAJMmTWO77dpTXd25QZvq6s60b78tkyZNA+CuPzzAkCEDAHj11Vm8/vrswga9FSunikauicbuKaX/Bd5LKd1BZinyA/IXVvFUd+3C/HkL1u8vmL+I6q5dGrbp1pn58xYCsHbtWmpqVrL9Dpm/kHfeuTvjnnyABx7+HX0P6l24wCtY1fYdqXt78fr9ureXULV9xwZtWlT3oKrrTmx7+a/Y9oobaLlPn8yJCNqeeT6r7rqxkCGrCYuWvE115w33sEvnjixaspRFS5ZS3bnThuOdMseVf926VTNn7vz1+3PnLaBbt+oPtZlb79/PTbVR5cl1CfI12f9fHhF7AQuBzo20r0iLFy2h795HsWzZCvbepye/veuXHH7QUN5d+V6xQ1OLFlRVd+fdK79J1Q6d2PYHv2DlxefQqt/RrHlxIukdf1lJKh2pgmadrHNLRGwPXEbmSW7bAv+7ucbZ59ufB3DzzTf/pzEW1MIFi+jWvev6/a7durBwwaKGbeYvplv3ahbMX0SLFi1o374dy97JlOJXr848b+5vL83kjX/OYdfdPs70F2cU7gNUoLplS6nacUPeW7VjJ+qWNUwc6t5ZwtpZr8DatdQtWcjaBXOpqu5Byz0+Rcs992abo4dCm7ZEi5akD1bxwb23FvpjqJ4unXZk4eIN93DR4qV06dSRLp06MvmFDWNpFi1ZSp9eDizMl+HDv8Swcz4PwJQpL7FTj27rz/Xo3pX58xc2aD9//kJ61Pv3c1NtlJtyWhk0166Tx1NKy1JKT6WUdk0pdQYe2Vzj+s+7P++887ZMpAXy4rSX2WW3ndlp5+60atWKoScO5pEx4xu0eWTseD53euZRL8cM7c8zT00EYIcdt6eqKvOfdOeP9WCXXT/GW2/MLewHqEBr//EqVdXdqepUDS1a0vqgI1gz9dkGbdZMmUDLnvsCEO3a06JrD+oWL+D9G35MzddPo+bC0/ngDzey+ulHTDJKwGH9DmTU2MdJKfHSy6+w7bYfpVPHHTjkgP14dtI0VtSsZEXNSp6dNI1DDtiv2OGWrZtuuoM+fQfQp+8ARj00ljPOPBmAvn17s2LFShYuXNyg/cKFi6mpeZe+fTPdxmeceTIPPbTZXxWqELlWNB4ENh5w8ABQdt/wtWvXctnFP+buB2+hqkUV9931Z15/9R9cdOkFvPTiDB4dM55773yQX950DROmjmH5shV8NTvj5MCD9+eiSy+gtraWuro6Lv32FSxfvqLIn6gC1NWx6ne/5KOX/gSqqlj91zHUzX2DNiefTe0/X6N26rPUvjSZlnv3od1Pb8+0v+sm0rs1xY68Yn3nB9cw+YXpLF9ew5HHn8lXh32B2tpaAE494RgOPagPTz83mUGnnEPbNm248nv/DUCH9u34ylmnc9q53wBg+Nmfd8ZJgYwZ8wQDBx7BK69MYNX7H3Dulzes5zh50jj69M0M+vz6hd/jtt+MoE3bNowb91fGjn0CgKFDBnLddVfSqdMOjPzLHbw0fQbHHntmUT7L1qCcKhqR0uYXOo2IPclMaf0J8J16p9oD30kpfSqH90jdt8+lmUrBvGUzWH764U03VMnY7p7xrFnqaP6tSauOu9J6mx7FDkPNsPpfcws6auL6nc7MyyrkF8z5Q8FHfzRV0fgv4FhgOxo+YG0l8OV8BSVJUiWrmGedpJRGAiMj4qCU0nMFikmSpIpWTs86yXUw6AkR0T4iWkXE4xGxJCLsXJMkSY3KNdHon1KqIdON8gawOw3HbEiSpC2kElcGbZX9/2OA+1NKTqWQJElNynV660MR8SqwCjg/IjoBH+QvLEmSKlc5TW/NqaKRUroEOBjYP6W0BngPGJrPwCRJqlQpT1sx5FrRANgT+HhE1H/N77dwPJIkqYzklGhExJ3AbsCLwNrs4YSJhiRJW1w5TW/NtaKxP9AzNbaMqCRJ0kZyTTReBqqBBXmMRZIkUV6DQXNNNDoCMyNiEvCvdQdTSkPyEpUkSSoLuSYal+czCEmStEE5jVPIKdFIKT2Z70AkSVJGXRmlGo0mGhGxkk0nVgGklFL7vEQlSZLKQlNPb21XqEAkSVJGOQ0GzfVZJ5IkSc3WnJVBJUlSAZTPCA0TDUmSSo5dJ5IkSTmwoiFJUokpp2edWNGQJEl5Y0VDkqQSUzELdkmSpMIrnzTDrhNJkpRHVjQkSSoxTm+VJEnKgRUNSZJKjINBJUlS3pRPmmHXiSRJyiMrGpIklRgHg0qSJOXAioYkSSWmnAaDWtGQJEl5Y0VDkqQSUz71DBMNSZJKjoNBJUmScmBFQ5KkEpPKqPPEioYkScobKxqSJJWYchqjYaIhSVKJcR0NSZKkHFjRkCSpxJRPPcOKhiRJyiMrGpIklZhyGqNhoiFJUokpp1kndp1IkqS8saIhSVKJcWVQSZKkHFjRkCSpxJTTGI2CJBrzls0oxNtoC9nunvHFDkHN1KrjrsUOQc20+l9zix2CVBAFSTRatu5eiLfRFlC7eh6tt+lR7DDUDKv/Ndd7tpVZ/a+5rFk6u9hhqBkKncyX0xgNu04kSSox5dR14mBQSZKUN1Y0JEkqMXWpfLpOrGhIkqS8saIhSVKJKZ96homGJEklp5weqmbXiSRJyhsrGpIklZhyWkfDioYkScobEw1JkkpMXZ62pkTEwIh4LSJmRcQlmzj/rYiYGRHTI+LxiPhYU9c00ZAkqcTUkfKyNSYiWgA3AIOAnsDpEdFzo2YvAPunlD4NPAD8pKnPYqIhSZIA+gKzUkqzU0qrgXuBofUbpJTGp5Tez+4+DzT5oCUHg0qSVGKKNBi0OzCn3v5c4IBG2g8DxjR1URMNSZIqREScB5xX79AtKaVb/o3rnAnsD3y2qbYmGpIklZh8Pb01m1RsLrGYB+xUb79H9lgDEXEU8D/AZ1NK/2rqPR2jIUmSACYDe0TELhHRGjgNGFW/QUT0Am4GhqSUFudyUSsakiSVmFSEp7emlGoj4gJgHNAC+G1KaUZEXAFMSSmNAn4KbAvcHxEAb6WUhjR2XRMNSZJKTLGedZJSGg2M3ujY9+v9fFRzr2nXiSRJyhsrGpIklZh8DQYtBisakiQpb6xoSJJUYsrp6a0mGpIklZhiDQbNB7tOJElS3ljRkCSpxBRjHY18saIhSZLyxoqGJEklppymt5poSJJUYspp1oldJ5IkKW+saEiSVGKc3ipJkpQDKxqSJJUYp7dKkiTlwIqGJEklppzGaJhoSJJUYpzeKkmSlAMrGpIklZg6B4NKkiQ1zYqGJEklpnzqGSYakiSVnHKadWLXiSRJyhsrGpIklRgrGpIkSTnIKdGIiE9ExOMR8XJ2/9MRcVl+Q5MkqTKllPKyFUOuFY1bgUuBNQAppenAafkKSpKkSlZHystWDLkmGh9JKU3a6Fjtlg5GkiSVl1wHgy6NiN3ITu2NiJOBBXmLSpKkClZOzzrJNdH4GnALsGdEzAP+CZyZt6gkSVJZyKnrJKU0O6V0FNAJ2DOl1C+l9EZeIyuy60ZcwaszJzBt6qP02nevTbbp3WtvXpj2GK/OnMB1I65Yf/zaqy/j5b89ybSpj/LA/b+hQ4f2hQq7oo0YcQUzZ05g6pRH2Xcz96xXr72ZNvUxZs6cwIh69+ykE4/hxRce54NVb9G796cLFXLF855tPS67agSHHnMax585fJPnU0pcdd2NDDrlHE744vnMfG3W+nMjRz/K4FOHMfjUYYwc/WihQt6qVdxg0Ii4KiK2Sym9l1JaGRHbR8SP8h1csQwaeAR77L4Le/bsx/nnf5cbrr96k+1uuP5qhg+/mD179mOP3Xdh4IDDAXjs8afYZ98j6L3f0fz977O55LsXFDL8ijRw4BHsvvsu9OzZj/O/+l2u/9Wm79n1v7qa4edfTM+e/dh9910YkL1nM2a+ximnfpmnn55YyLArmvds63L84KO5acTm/9l/+rnJvDV3PqPvu43LL76QK392PQAralZy4+13c8+tP+eeW3/OjbffzYqalYUKWyUg18Ggg1JKy9ftpJSWAYPzE1LxHXfcAO686wEAJk6aRoftOlBd3blBm+rqzrRr346Jk6YBcOddDzBkyEAAHn3sKdauXQvA8xOn0b171wJGX5mOO64/d/0hc88mTZrGdtu13+Q9a99+WyZl79ldf3iAIUMGAPDqq7N4/fXZhQ26wnnPti7777s3Hdq32+z58ROeZ8jAI4kI9tnrk6xc+S5Llr7DMxOnclCfXnRo344O7dtxUJ9ePDNxagEj3zpV4qyTFhGxzbqdiGgLbNNI+61a927VzJ0zf/3+vLkL6N6t+kNt5s1d0GgbgLPPOo2x48bnL1gB0K1bNXPmbrhnc+ctoNtG96Nbt2rmzlvQaBsVjvesvCxa8jbVnTuu3+/SuSOLlixl0ZKlVHfutOF4p8xxNa6cuk5yHQx6F/B4RNye3T8buGNzjSPiPOA8gJtvvvk/CnBrduklF1JbW8vdd/+p2KFIklQUOSUaKaVrI2I6cGT20JUppXGNtL+FzCwVgPTVC374n0VZAOcP/xLDhp0BwJQpL9Jjp27rz3Xv0ZV58xc2aD9v/kK69+i62TZf/MIpHDP4KI4ecEqeI69cw4d/iWHnfB6AKVNeYqceG+5Zj+5dmb/RPZs/fyE96nVjbaqN8st7Vr66dNqRhYs3VCoWLV5Kl04d6dKpI5NfmL7h+JKl9Onl4N2mVOSzTlJKY1JKF2W3zSYZW6sbb7qD/fv0Z/8+/Rk1ahxfOONkAA7o25uaFTUsXLi4QfuFCxezsmYlB/TtDcAXzjiZhx7K/GcZ0P8wLrrofI4/8SxWrfqgsB+kgtx00x306TuAPn0HMOqhsZxxZuae9e3bmxUrVm7yntXUvEvf7D0748yTeeihRwoedyXznpWvw/odyKixj5NS4qWXX2HbbT9Kp447cMgB+/HspGmsqFnJipqVPDtpGoccsF+xw1UBRWN9NhExIaXULyJWQoP0KoCUUspl3mZq2br7fxhm4f3yFz9mQP/DeH/VKs4991tMnZbJyKdMfoT9+/QHYL/en+a2266jbZs2jB03nm98M/P4l1dnTmCbbbbh7XeWATBx4jS+dsElxfkgzVS7eh6tt+lR7DD+Lb/4xY/o3/8wVr3/Aed++VtMy96zyZPG0advZgBh796f5rbfjKBN2zaMG/dXvpm9Z0OHDOS6666kU6cdWL68hpemz+DYY7eOpWJW/2uu92wrvGdrlm5dA1m/84NrmPzCdJYvr2HHHbbjq8O+QG1tZoHoU084hpQSPx7xayY8P4W2bdpw5ff+m70++QkA/vTwOG79/X0AnPel0zjhmP5F+xz/rlYdd41Cvt+nqw/KS0lj+sLnCvo5oIlEYwvZKhONSrU1JxqVamtONCrV1phoVLpCJxp7dTkwL7+cX170fMETjSa7TiKiRUS8WohgJElSeWlyMGhKaW1EvBYRO6eU3ipEUJIkVbJKfNbJ9sCMiJgEvLfuYEppSF6ikiRJZSHXRON/8xqFJElar65Ii2vlQ6OJRkS0AYYDuwN/A25LKdUWIjBJkipVOXWdNDUY9A5gfzJJxiDg//IekSRJKhtNdZ30TCntDRARtwGT8h+SJEmVrZy6TpqqaKxZ94NdJpIkqbmaqmjsExE12Z8DaJvdb87KoJIkqRnKaYxGo4lGSqlFoQKRJEnlJ9fprZIkqUDKaYyGiYYkSSWmnLpOcn5MvCRJUnNZ0ZAkqcSkVFfsELYYKxqSJClvrGhIklRi6spojIaJhiRJJSaV0awTu04kSVLeWNGQJKnElFPXiRUNSZKUN1Y0JEkqMeU0RsNEQ5KkElNOS5DbdSJJkvLGioYkSSXGZ51IkiTlwIqGJEklppwGg1rRkCRJeWNFQ5KkElNOC3aZaEiSVGLsOpEkScqBFQ1JkkqMC3ZJkiTlwIqGJEklppzGaJhoSJJUYspp1oldJ5IkKW+saEiSVGLKqevEioYkScobEw1JkkpMXUp52ZoSEQMj4rWImBURl2zi/DYRcV/2/MSI+HhT1zTRkCSpxKQ8/a8xEdECuAEYBPQETo+Inhs1GwYsSyntDlwHXNvUZzHRkCRJAH2BWSml2Sml1cC9wNCN2gwF7sj+/ABwZEREYxd1MKgkSSWmSCuDdgfm1NufCxywuTYppdqIWAHsCCzd3EWtaEiSVCEi4ryImFJvOy/f72lFQ5KkEpOv6a0ppVuAWzZzeh6wU739Htljm2ozNyJaAh2Atxt7TysakiQJYDKwR0TsEhGtgdOAURu1GQV8KfvzycATqYmsyIqGJEklpqkZInl5z8yYiwuAcUAL4LcppRkRcQUwJaU0CrgNuDMiZgHvkElGGmWiIUlSiSnWyqAppdHA6I2Ofb/ezx8An2vONe06kSRJeWNFQ5KkEuOzTiRJknIQBciayictkyRVqkZXv9zSWrbunpffnbWr5xX0c0BhEo2yFRHnZeckayvg/dr6eM+2Pt4zbcyuk/9M3ldU0xbl/dr6eM+2Pt4zNWCiIUmS8sZEQ5Ik5Y2Jxn/Gfsiti/dr6+M92/p4z9SAg0ElSVLeWNGQJEl5U9GJRkSsjYgXI+LliHgoIrZrov2+ETG43v6QiLgk/5FWrubeo0auc0VEHLWl49PmRcS7/+brjo+Injm0uzwiLsr+/LuIOPnfeT81bqPv4P0R8ZHNtHu20LFp61DRiQawKqW0b0ppLzJPoftaE+33BdYnGimlUSmla/IZoJp9jzYppfT9lNJjWzY05cnxQJOJhgqm/ndwNTC8/smIaAmQUjq4GMGp9FV6olHfc0B3gIjoGxHPRcQLEfFsRPxXRLQGrgBOzWb3p0bEWRFxffY1v4uIX2bbz17311VEVEXEryPi1Yh4NCJG+5fXv63+PdotIsZGxNSIeDoi9oyIDhHxZkRUZdt8NCLmRESr+n/xRsR+EfFk9rXjIqJrRHSOiKnZ8/tERIqInbP7/4iIj0TE57J/1b0UEU8V6b/BViciDouIv0bEA9nvwV0REdlz10TEzIiYHhE/i4iDgSHAT7Pfs90i4ssRMTn73/3Bzf1FXe/9GlyzEJ+xgjwN7J69p09HxChgJjSsYEXEdyPib9l7dk322Ie+s8X5CCo0H6oGREQL4EjgtuyhV4HPpJRqs+X2q1JKJ0XE94H9U0oXZF931kaX6gr0A/YERgEPACcCHyfzF1pn4BXgt3n9QGVoE/foFmB4SunvEXEA8OuU0hER8SLwWWA8cCwwLqW0Jvt7jYhoBfwKGJpSWhIRpwI/TimdExFtIqI98BlgCvCZiJgALE4pvZ+9/wNSSvP+3S6cCtYL+BQwH3gGOCQiXgFOAPZMKaWI2C6ltDz7y+vhlNIDABGxPKV0a/bnHwHDyNzDD4mIHTe+Zt4/WYXIVi4GAWOzh3oDe6WU/rlRu0HAUOCA7Pdmh+ypD31ngSMKE72KqdITjbbZX0zdySQAj2aPdwDuiIg9yDyrpVWO1/tLSqkOmBkRXbLH+gH3Z48vjIjxWy78ivChexQR2wIHA/evSyCAbbL/fx9wKplE4zQy/5jV91/AXtnrALQAFmTPPQscAhwKXAUMJPN8g6ez558BfhcRfwT+tOU+YkWYlFKaC5C9nx8Hngc+AG6LiIeBhzfz2r2yCcZ2wLbAuEbeZ0WO11Tu1n0HIfNduI3M92/SxklG1lHA7Sml9wFSSu808Z1Vmav0rpNVKaV9gY+R+YWyrv//SmB8tk/yOKBNjtf7V72fC/7gmjK1qXtUBSzP9huv2z6ZbT8KGJj9K2o/4ImNrhfAjHqv2zul1D977iky1YyPASOBfcgkik8DpJSGA5cBOwFTs389Kzf1vxtrgZYppVqgL5nK37Fs+Et5Y78DLkgp7Q38kEa+j824pnK3qt735esppdXZ4+814xqNfWdV5io90QAgm3lfCHw7Wx7sAMzLnj6rXtOVQLtmXv4Z4KTsWI0uwGH/WbSVqf49At4H/hkRnwOIjH2y7d4FJgO/IFN+X7vRpV4DOkXEQdnXtoqIT2XPPQ2cCfw9W4F6h8zg3wnZtrullCamlL4PLCGTcOjflP0rt0NKaTTw32QSO/jw96wdsCDb7XXGv3lNFc6jwNnrxtJExA4ppRo2851V+TPRyEopvQBMB04HfgJcHREv0LB7aTzQMztI7dQcL/0gMJfMgKk/ANPIlHfVTBvdozOAYRHxEjCDTJ/wOveRSRju28Q1VgMnA9dmX/simZIuKaU3yFQ81g30nEDmr7Bl2f2fZge4vUymm+WlLfoBK0874OGImE7mv/W3ssfvBb4TmcHYuwH/C0wkk7S/+m9eUwWSUhpLprI4JdvlclH2VGPfWZUxVwYtgIjYNqX0brbUPgk4JKW0sNhxSZKUb5U+GLRQHs6Ofm8NXGmSIUmqFFY0JElS3jhGQ5Ik5Y2JhiRJyhsTDUmSlDcmGpIkKW9MNCRJUt6YaEiSpLz5/0ZylzqXjGB/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 name="Pentagon 12"/>
          <p:cNvSpPr/>
          <p:nvPr/>
        </p:nvSpPr>
        <p:spPr>
          <a:xfrm>
            <a:off x="533400" y="285750"/>
            <a:ext cx="4495800" cy="609600"/>
          </a:xfrm>
          <a:prstGeom prst="homePlat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j-lt"/>
            </a:endParaRPr>
          </a:p>
          <a:p>
            <a:pPr algn="ctr"/>
            <a:r>
              <a:rPr lang="en-US" b="1" dirty="0">
                <a:latin typeface="+mj-lt"/>
              </a:rPr>
              <a:t>Correlation </a:t>
            </a:r>
            <a:r>
              <a:rPr lang="en-US" b="1" dirty="0" err="1">
                <a:latin typeface="+mj-lt"/>
              </a:rPr>
              <a:t>Heatmap</a:t>
            </a:r>
            <a:r>
              <a:rPr lang="en-US" b="1" dirty="0">
                <a:latin typeface="+mj-lt"/>
              </a:rPr>
              <a:t> between the columns</a:t>
            </a:r>
          </a:p>
          <a:p>
            <a:pPr algn="ctr"/>
            <a:endParaRPr lang="en-US" b="1" dirty="0">
              <a:latin typeface="+mj-lt"/>
            </a:endParaRPr>
          </a:p>
        </p:txBody>
      </p:sp>
      <p:pic>
        <p:nvPicPr>
          <p:cNvPr id="1026" name="Picture 2"/>
          <p:cNvPicPr>
            <a:picLocks noChangeAspect="1" noChangeArrowheads="1"/>
          </p:cNvPicPr>
          <p:nvPr/>
        </p:nvPicPr>
        <p:blipFill>
          <a:blip r:embed="rId3"/>
          <a:srcRect/>
          <a:stretch>
            <a:fillRect/>
          </a:stretch>
        </p:blipFill>
        <p:spPr bwMode="auto">
          <a:xfrm>
            <a:off x="4724400" y="971550"/>
            <a:ext cx="4362450" cy="3796388"/>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4552950"/>
            <a:ext cx="8382000" cy="430887"/>
          </a:xfrm>
        </p:spPr>
        <p:txBody>
          <a:bodyPr/>
          <a:lstStyle/>
          <a:p>
            <a:r>
              <a:rPr lang="en-US" sz="1400" b="1" dirty="0">
                <a:solidFill>
                  <a:srgbClr val="C00000"/>
                </a:solidFill>
                <a:latin typeface="+mn-lt"/>
              </a:rPr>
              <a:t>From the above plot we can see that the most installed games from the 'Game' Category are 'Subway Suffers', 'Temple Run 2', 'Candy Crush Saga' and '</a:t>
            </a:r>
            <a:r>
              <a:rPr lang="en-US" sz="1400" b="1" dirty="0" err="1">
                <a:solidFill>
                  <a:srgbClr val="C00000"/>
                </a:solidFill>
                <a:latin typeface="+mn-lt"/>
              </a:rPr>
              <a:t>Pou</a:t>
            </a:r>
            <a:r>
              <a:rPr lang="en-US" sz="1400" b="1" dirty="0">
                <a:solidFill>
                  <a:srgbClr val="C00000"/>
                </a:solidFill>
                <a:latin typeface="+mn-lt"/>
              </a:rPr>
              <a:t>'.</a:t>
            </a:r>
          </a:p>
        </p:txBody>
      </p:sp>
      <p:pic>
        <p:nvPicPr>
          <p:cNvPr id="28674" name="Picture 2"/>
          <p:cNvPicPr>
            <a:picLocks noChangeAspect="1" noChangeArrowheads="1"/>
          </p:cNvPicPr>
          <p:nvPr/>
        </p:nvPicPr>
        <p:blipFill>
          <a:blip r:embed="rId2"/>
          <a:srcRect/>
          <a:stretch>
            <a:fillRect/>
          </a:stretch>
        </p:blipFill>
        <p:spPr bwMode="auto">
          <a:xfrm>
            <a:off x="533401" y="904345"/>
            <a:ext cx="6553199" cy="3572405"/>
          </a:xfrm>
          <a:prstGeom prst="rect">
            <a:avLst/>
          </a:prstGeom>
          <a:noFill/>
          <a:ln w="9525">
            <a:noFill/>
            <a:miter lim="800000"/>
            <a:headEnd/>
            <a:tailEnd/>
          </a:ln>
          <a:effectLst/>
        </p:spPr>
      </p:pic>
      <p:sp>
        <p:nvSpPr>
          <p:cNvPr id="5" name="Title 4"/>
          <p:cNvSpPr>
            <a:spLocks noGrp="1"/>
          </p:cNvSpPr>
          <p:nvPr>
            <p:ph type="title"/>
          </p:nvPr>
        </p:nvSpPr>
        <p:spPr>
          <a:xfrm>
            <a:off x="533400" y="209550"/>
            <a:ext cx="5867400" cy="609599"/>
          </a:xfrm>
          <a:prstGeom prst="homePlat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US" sz="1600" b="0" dirty="0">
                <a:solidFill>
                  <a:schemeClr val="bg1"/>
                </a:solidFill>
                <a:cs typeface="Arial MT"/>
              </a:rPr>
            </a:br>
            <a:r>
              <a:rPr lang="en-US" sz="1600" dirty="0">
                <a:solidFill>
                  <a:schemeClr val="bg1"/>
                </a:solidFill>
                <a:cs typeface="Arial MT"/>
              </a:rPr>
              <a:t>Top</a:t>
            </a:r>
            <a:r>
              <a:rPr lang="en-US" sz="1600" dirty="0">
                <a:solidFill>
                  <a:schemeClr val="bg1"/>
                </a:solidFill>
                <a:latin typeface="USABlack" pitchFamily="2" charset="0"/>
                <a:cs typeface="Arial MT"/>
              </a:rPr>
              <a:t> I</a:t>
            </a:r>
            <a:r>
              <a:rPr lang="en-US" sz="1600" dirty="0">
                <a:solidFill>
                  <a:schemeClr val="bg1"/>
                </a:solidFill>
              </a:rPr>
              <a:t>nstalled gaming Apps</a:t>
            </a:r>
            <a:br>
              <a:rPr lang="en-US" sz="1600" dirty="0">
                <a:solidFill>
                  <a:schemeClr val="bg1"/>
                </a:solidFill>
                <a:latin typeface="Arial MT"/>
                <a:cs typeface="Arial MT"/>
              </a:rPr>
            </a:br>
            <a:endParaRPr lang="en-US" sz="1600" dirty="0">
              <a:solidFill>
                <a:schemeClr val="bg1"/>
              </a:solidFill>
              <a:latin typeface="USABlack" pitchFamily="2" charset="0"/>
            </a:endParaRPr>
          </a:p>
        </p:txBody>
      </p:sp>
      <p:pic>
        <p:nvPicPr>
          <p:cNvPr id="6" name="object 4"/>
          <p:cNvPicPr/>
          <p:nvPr/>
        </p:nvPicPr>
        <p:blipFill>
          <a:blip r:embed="rId3" cstate="print"/>
          <a:stretch>
            <a:fillRect/>
          </a:stretch>
        </p:blipFill>
        <p:spPr>
          <a:xfrm>
            <a:off x="8077200" y="0"/>
            <a:ext cx="466344" cy="457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4476750"/>
            <a:ext cx="8077200" cy="738664"/>
          </a:xfrm>
        </p:spPr>
        <p:txBody>
          <a:bodyPr/>
          <a:lstStyle/>
          <a:p>
            <a:pPr>
              <a:buFont typeface="Wingdings" pitchFamily="2" charset="2"/>
              <a:buChar char="§"/>
            </a:pPr>
            <a:r>
              <a:rPr lang="en-US" sz="1200" b="1" dirty="0">
                <a:solidFill>
                  <a:srgbClr val="C00000"/>
                </a:solidFill>
                <a:latin typeface="+mn-lt"/>
              </a:rPr>
              <a:t>It looks like certain app categories have more free apps available for download than others. In our story, the majority of apps in the Family, Game, and Tools categories were free to install.</a:t>
            </a:r>
            <a:endParaRPr lang="en-US" sz="1200" dirty="0">
              <a:solidFill>
                <a:srgbClr val="C00000"/>
              </a:solidFill>
              <a:latin typeface="+mn-lt"/>
            </a:endParaRPr>
          </a:p>
          <a:p>
            <a:pPr>
              <a:buFont typeface="Wingdings" pitchFamily="2" charset="2"/>
              <a:buChar char="§"/>
            </a:pPr>
            <a:r>
              <a:rPr lang="en-US" sz="1200" b="1" dirty="0">
                <a:solidFill>
                  <a:srgbClr val="C00000"/>
                </a:solidFill>
                <a:latin typeface="+mn-lt"/>
              </a:rPr>
              <a:t>At the same time Family, Medical, Tools, and Game categories had the biggest number of paid apps available for download.</a:t>
            </a:r>
            <a:endParaRPr lang="en-US" sz="1200" dirty="0">
              <a:solidFill>
                <a:srgbClr val="C00000"/>
              </a:solidFill>
              <a:latin typeface="+mn-lt"/>
            </a:endParaRPr>
          </a:p>
          <a:p>
            <a:endParaRPr lang="en-US" sz="1200" dirty="0">
              <a:solidFill>
                <a:srgbClr val="C00000"/>
              </a:solidFill>
              <a:latin typeface="+mn-lt"/>
            </a:endParaRPr>
          </a:p>
        </p:txBody>
      </p:sp>
      <p:sp>
        <p:nvSpPr>
          <p:cNvPr id="4" name="Title 4"/>
          <p:cNvSpPr>
            <a:spLocks noGrp="1"/>
          </p:cNvSpPr>
          <p:nvPr>
            <p:ph type="title"/>
          </p:nvPr>
        </p:nvSpPr>
        <p:spPr>
          <a:xfrm>
            <a:off x="381000" y="57150"/>
            <a:ext cx="7391400" cy="457200"/>
          </a:xfrm>
          <a:prstGeom prst="homePlat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US" sz="1400" b="0" dirty="0">
                <a:solidFill>
                  <a:schemeClr val="bg1"/>
                </a:solidFill>
                <a:cs typeface="Arial MT"/>
              </a:rPr>
            </a:br>
            <a:r>
              <a:rPr lang="en-US" sz="1400" dirty="0">
                <a:solidFill>
                  <a:schemeClr val="bg1"/>
                </a:solidFill>
                <a:cs typeface="Arial MT"/>
              </a:rPr>
              <a:t>Count of </a:t>
            </a:r>
            <a:r>
              <a:rPr lang="en-US" sz="1400" dirty="0">
                <a:solidFill>
                  <a:schemeClr val="bg1"/>
                </a:solidFill>
              </a:rPr>
              <a:t>Applications in each category  differentiated by their type</a:t>
            </a:r>
            <a:br>
              <a:rPr lang="en-US" sz="1400" dirty="0">
                <a:solidFill>
                  <a:schemeClr val="bg1"/>
                </a:solidFill>
                <a:latin typeface="Arial MT"/>
                <a:cs typeface="Arial MT"/>
              </a:rPr>
            </a:br>
            <a:endParaRPr lang="en-US" sz="1400" dirty="0">
              <a:solidFill>
                <a:schemeClr val="bg1"/>
              </a:solidFill>
              <a:latin typeface="USABlack" pitchFamily="2" charset="0"/>
            </a:endParaRPr>
          </a:p>
        </p:txBody>
      </p:sp>
      <p:pic>
        <p:nvPicPr>
          <p:cNvPr id="2050" name="Picture 2"/>
          <p:cNvPicPr>
            <a:picLocks noChangeAspect="1" noChangeArrowheads="1"/>
          </p:cNvPicPr>
          <p:nvPr/>
        </p:nvPicPr>
        <p:blipFill>
          <a:blip r:embed="rId2"/>
          <a:srcRect/>
          <a:stretch>
            <a:fillRect/>
          </a:stretch>
        </p:blipFill>
        <p:spPr bwMode="auto">
          <a:xfrm>
            <a:off x="381000" y="514350"/>
            <a:ext cx="7620000" cy="3888619"/>
          </a:xfrm>
          <a:prstGeom prst="rect">
            <a:avLst/>
          </a:prstGeom>
          <a:noFill/>
          <a:ln w="9525">
            <a:noFill/>
            <a:miter lim="800000"/>
            <a:headEnd/>
            <a:tailEnd/>
          </a:ln>
          <a:effectLst/>
        </p:spPr>
      </p:pic>
      <p:pic>
        <p:nvPicPr>
          <p:cNvPr id="6" name="object 4"/>
          <p:cNvPicPr/>
          <p:nvPr/>
        </p:nvPicPr>
        <p:blipFill>
          <a:blip r:embed="rId3" cstate="print"/>
          <a:stretch>
            <a:fillRect/>
          </a:stretch>
        </p:blipFill>
        <p:spPr>
          <a:xfrm>
            <a:off x="8077200" y="133350"/>
            <a:ext cx="390144" cy="381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4552950"/>
            <a:ext cx="7924800" cy="430887"/>
          </a:xfrm>
        </p:spPr>
        <p:txBody>
          <a:bodyPr/>
          <a:lstStyle/>
          <a:p>
            <a:r>
              <a:rPr lang="en-US" sz="1400" b="1" dirty="0">
                <a:solidFill>
                  <a:srgbClr val="C00000"/>
                </a:solidFill>
                <a:latin typeface="+mn-lt"/>
              </a:rPr>
              <a:t>It can be concluded that the number of free applications installed by the user is high when compared with the paid ones.</a:t>
            </a:r>
            <a:endParaRPr lang="en-US" sz="1400" dirty="0">
              <a:solidFill>
                <a:srgbClr val="C00000"/>
              </a:solidFill>
              <a:latin typeface="+mn-lt"/>
            </a:endParaRPr>
          </a:p>
        </p:txBody>
      </p:sp>
      <p:pic>
        <p:nvPicPr>
          <p:cNvPr id="3074" name="Picture 2"/>
          <p:cNvPicPr>
            <a:picLocks noChangeAspect="1" noChangeArrowheads="1"/>
          </p:cNvPicPr>
          <p:nvPr/>
        </p:nvPicPr>
        <p:blipFill>
          <a:blip r:embed="rId2"/>
          <a:srcRect/>
          <a:stretch>
            <a:fillRect/>
          </a:stretch>
        </p:blipFill>
        <p:spPr bwMode="auto">
          <a:xfrm>
            <a:off x="381000" y="666750"/>
            <a:ext cx="7848600" cy="3863969"/>
          </a:xfrm>
          <a:prstGeom prst="rect">
            <a:avLst/>
          </a:prstGeom>
          <a:noFill/>
          <a:ln w="9525">
            <a:noFill/>
            <a:miter lim="800000"/>
            <a:headEnd/>
            <a:tailEnd/>
          </a:ln>
          <a:effectLst/>
        </p:spPr>
      </p:pic>
      <p:sp>
        <p:nvSpPr>
          <p:cNvPr id="5" name="Title 4"/>
          <p:cNvSpPr>
            <a:spLocks noGrp="1"/>
          </p:cNvSpPr>
          <p:nvPr>
            <p:ph type="title"/>
          </p:nvPr>
        </p:nvSpPr>
        <p:spPr>
          <a:xfrm>
            <a:off x="457200" y="133350"/>
            <a:ext cx="6934200" cy="457200"/>
          </a:xfrm>
          <a:prstGeom prst="homePlat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US" sz="1400" b="0" dirty="0">
                <a:solidFill>
                  <a:schemeClr val="bg1"/>
                </a:solidFill>
                <a:cs typeface="Arial MT"/>
              </a:rPr>
            </a:br>
            <a:r>
              <a:rPr lang="en-US" sz="1400" dirty="0">
                <a:solidFill>
                  <a:schemeClr val="bg1"/>
                </a:solidFill>
                <a:cs typeface="Arial MT"/>
              </a:rPr>
              <a:t>Number</a:t>
            </a:r>
            <a:r>
              <a:rPr lang="en-US" sz="1400" b="0" dirty="0">
                <a:solidFill>
                  <a:schemeClr val="bg1"/>
                </a:solidFill>
                <a:cs typeface="Arial MT"/>
              </a:rPr>
              <a:t> </a:t>
            </a:r>
            <a:r>
              <a:rPr lang="en-US" sz="1400" dirty="0">
                <a:solidFill>
                  <a:schemeClr val="bg1"/>
                </a:solidFill>
                <a:cs typeface="Arial MT"/>
              </a:rPr>
              <a:t>of install</a:t>
            </a:r>
            <a:r>
              <a:rPr lang="en-US" sz="1400" dirty="0">
                <a:solidFill>
                  <a:schemeClr val="bg1"/>
                </a:solidFill>
              </a:rPr>
              <a:t>s in each category  differentiated by their type</a:t>
            </a:r>
            <a:br>
              <a:rPr lang="en-US" sz="1400" dirty="0">
                <a:solidFill>
                  <a:schemeClr val="bg1"/>
                </a:solidFill>
                <a:latin typeface="Arial MT"/>
                <a:cs typeface="Arial MT"/>
              </a:rPr>
            </a:br>
            <a:endParaRPr lang="en-US" sz="1400" dirty="0">
              <a:solidFill>
                <a:schemeClr val="bg1"/>
              </a:solidFill>
              <a:latin typeface="USABlack" pitchFamily="2" charset="0"/>
            </a:endParaRPr>
          </a:p>
        </p:txBody>
      </p:sp>
      <p:pic>
        <p:nvPicPr>
          <p:cNvPr id="6" name="object 4"/>
          <p:cNvPicPr/>
          <p:nvPr/>
        </p:nvPicPr>
        <p:blipFill>
          <a:blip r:embed="rId3" cstate="print"/>
          <a:stretch>
            <a:fillRect/>
          </a:stretch>
        </p:blipFill>
        <p:spPr>
          <a:xfrm>
            <a:off x="8077200" y="133350"/>
            <a:ext cx="390144" cy="304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3154" y="247014"/>
            <a:ext cx="1764664" cy="513715"/>
          </a:xfrm>
          <a:prstGeom prst="rect">
            <a:avLst/>
          </a:prstGeom>
        </p:spPr>
        <p:txBody>
          <a:bodyPr vert="horz" wrap="square" lIns="0" tIns="13335" rIns="0" bIns="0" rtlCol="0">
            <a:spAutoFit/>
          </a:bodyPr>
          <a:lstStyle/>
          <a:p>
            <a:pPr marL="12700">
              <a:lnSpc>
                <a:spcPct val="100000"/>
              </a:lnSpc>
              <a:spcBef>
                <a:spcPts val="105"/>
              </a:spcBef>
            </a:pPr>
            <a:r>
              <a:rPr spc="-65" dirty="0">
                <a:solidFill>
                  <a:srgbClr val="CC0000"/>
                </a:solidFill>
              </a:rPr>
              <a:t>Content</a:t>
            </a:r>
          </a:p>
        </p:txBody>
      </p:sp>
      <p:sp>
        <p:nvSpPr>
          <p:cNvPr id="3" name="object 3"/>
          <p:cNvSpPr txBox="1"/>
          <p:nvPr/>
        </p:nvSpPr>
        <p:spPr>
          <a:xfrm>
            <a:off x="703884" y="740410"/>
            <a:ext cx="5428615" cy="3908762"/>
          </a:xfrm>
          <a:prstGeom prst="rect">
            <a:avLst/>
          </a:prstGeom>
        </p:spPr>
        <p:txBody>
          <a:bodyPr vert="horz" wrap="square" lIns="0" tIns="149860" rIns="0" bIns="0" rtlCol="0">
            <a:spAutoFit/>
          </a:bodyPr>
          <a:lstStyle/>
          <a:p>
            <a:pPr marL="355600" indent="-343535">
              <a:spcBef>
                <a:spcPts val="1180"/>
              </a:spcBef>
              <a:buFontTx/>
              <a:buAutoNum type="arabicPeriod"/>
              <a:tabLst>
                <a:tab pos="355600" algn="l"/>
                <a:tab pos="356235" algn="l"/>
              </a:tabLst>
            </a:pPr>
            <a:r>
              <a:rPr lang="en-US" sz="1600" b="1" spc="-80" dirty="0">
                <a:latin typeface="Verdana"/>
                <a:cs typeface="Verdana"/>
              </a:rPr>
              <a:t>Introduction</a:t>
            </a:r>
          </a:p>
          <a:p>
            <a:pPr marL="355600" indent="-343535">
              <a:spcBef>
                <a:spcPts val="1180"/>
              </a:spcBef>
              <a:buFontTx/>
              <a:buAutoNum type="arabicPeriod"/>
              <a:tabLst>
                <a:tab pos="355600" algn="l"/>
                <a:tab pos="356235" algn="l"/>
              </a:tabLst>
            </a:pPr>
            <a:r>
              <a:rPr lang="en-US" sz="1600" b="1" spc="-80" dirty="0">
                <a:latin typeface="Verdana"/>
                <a:cs typeface="Verdana"/>
              </a:rPr>
              <a:t>Problem Statement </a:t>
            </a:r>
          </a:p>
          <a:p>
            <a:pPr marL="355600" indent="-343535">
              <a:spcBef>
                <a:spcPts val="1180"/>
              </a:spcBef>
              <a:buFontTx/>
              <a:buAutoNum type="arabicPeriod"/>
              <a:tabLst>
                <a:tab pos="355600" algn="l"/>
                <a:tab pos="356235" algn="l"/>
              </a:tabLst>
            </a:pPr>
            <a:r>
              <a:rPr lang="en-US" sz="1600" b="1" spc="-80" dirty="0">
                <a:latin typeface="Verdana"/>
                <a:cs typeface="Verdana"/>
              </a:rPr>
              <a:t>Attributes in Data</a:t>
            </a:r>
            <a:endParaRPr lang="en-US" sz="1600" dirty="0">
              <a:latin typeface="Verdana"/>
              <a:cs typeface="Verdana"/>
            </a:endParaRPr>
          </a:p>
          <a:p>
            <a:pPr marL="355600" indent="-343535">
              <a:lnSpc>
                <a:spcPct val="100000"/>
              </a:lnSpc>
              <a:spcBef>
                <a:spcPts val="1080"/>
              </a:spcBef>
              <a:buAutoNum type="arabicPeriod"/>
              <a:tabLst>
                <a:tab pos="355600" algn="l"/>
                <a:tab pos="356235" algn="l"/>
              </a:tabLst>
            </a:pPr>
            <a:r>
              <a:rPr sz="1600" b="1" spc="-55">
                <a:latin typeface="Verdana"/>
                <a:cs typeface="Verdana"/>
              </a:rPr>
              <a:t>D</a:t>
            </a:r>
            <a:r>
              <a:rPr sz="1600" b="1" spc="-40">
                <a:latin typeface="Verdana"/>
                <a:cs typeface="Verdana"/>
              </a:rPr>
              <a:t>a</a:t>
            </a:r>
            <a:r>
              <a:rPr sz="1600" b="1" spc="-65">
                <a:latin typeface="Verdana"/>
                <a:cs typeface="Verdana"/>
              </a:rPr>
              <a:t>ta</a:t>
            </a:r>
            <a:r>
              <a:rPr sz="1600" b="1" spc="-100">
                <a:latin typeface="Verdana"/>
                <a:cs typeface="Verdana"/>
              </a:rPr>
              <a:t> </a:t>
            </a:r>
            <a:r>
              <a:rPr sz="1600" b="1" spc="-40">
                <a:latin typeface="Verdana"/>
                <a:cs typeface="Verdana"/>
              </a:rPr>
              <a:t>cl</a:t>
            </a:r>
            <a:r>
              <a:rPr sz="1600" b="1" spc="-50">
                <a:latin typeface="Verdana"/>
                <a:cs typeface="Verdana"/>
              </a:rPr>
              <a:t>e</a:t>
            </a:r>
            <a:r>
              <a:rPr sz="1600" b="1" spc="-95">
                <a:latin typeface="Verdana"/>
                <a:cs typeface="Verdana"/>
              </a:rPr>
              <a:t>a</a:t>
            </a:r>
            <a:r>
              <a:rPr sz="1600" b="1" spc="-45">
                <a:latin typeface="Verdana"/>
                <a:cs typeface="Verdana"/>
              </a:rPr>
              <a:t>ni</a:t>
            </a:r>
            <a:r>
              <a:rPr sz="1600" b="1" spc="-60">
                <a:latin typeface="Verdana"/>
                <a:cs typeface="Verdana"/>
              </a:rPr>
              <a:t>n</a:t>
            </a:r>
            <a:r>
              <a:rPr sz="1600" b="1">
                <a:latin typeface="Verdana"/>
                <a:cs typeface="Verdana"/>
              </a:rPr>
              <a:t>g</a:t>
            </a:r>
            <a:endParaRPr sz="1600">
              <a:latin typeface="Verdana"/>
              <a:cs typeface="Verdana"/>
            </a:endParaRPr>
          </a:p>
          <a:p>
            <a:pPr marL="355600" indent="-343535">
              <a:lnSpc>
                <a:spcPct val="100000"/>
              </a:lnSpc>
              <a:spcBef>
                <a:spcPts val="1080"/>
              </a:spcBef>
              <a:buAutoNum type="arabicPeriod"/>
              <a:tabLst>
                <a:tab pos="356235" algn="l"/>
              </a:tabLst>
            </a:pPr>
            <a:r>
              <a:rPr lang="en-US" sz="1600" b="1" spc="-55" dirty="0">
                <a:latin typeface="Verdana"/>
                <a:cs typeface="Verdana"/>
              </a:rPr>
              <a:t>Transforming </a:t>
            </a:r>
            <a:r>
              <a:rPr sz="1600" b="1" spc="-55">
                <a:latin typeface="Verdana"/>
                <a:cs typeface="Verdana"/>
              </a:rPr>
              <a:t>D</a:t>
            </a:r>
            <a:r>
              <a:rPr sz="1600" b="1" spc="-40">
                <a:latin typeface="Verdana"/>
                <a:cs typeface="Verdana"/>
              </a:rPr>
              <a:t>a</a:t>
            </a:r>
            <a:r>
              <a:rPr sz="1600" b="1" spc="-65">
                <a:latin typeface="Verdana"/>
                <a:cs typeface="Verdana"/>
              </a:rPr>
              <a:t>ta</a:t>
            </a:r>
            <a:r>
              <a:rPr sz="1600" b="1" spc="-100">
                <a:latin typeface="Verdana"/>
                <a:cs typeface="Verdana"/>
              </a:rPr>
              <a:t> </a:t>
            </a:r>
            <a:endParaRPr sz="1600">
              <a:latin typeface="Verdana"/>
              <a:cs typeface="Verdana"/>
            </a:endParaRPr>
          </a:p>
          <a:p>
            <a:pPr marL="355600" indent="-343535">
              <a:lnSpc>
                <a:spcPct val="100000"/>
              </a:lnSpc>
              <a:spcBef>
                <a:spcPts val="1080"/>
              </a:spcBef>
              <a:buAutoNum type="arabicPeriod"/>
              <a:tabLst>
                <a:tab pos="355600" algn="l"/>
                <a:tab pos="356235" algn="l"/>
              </a:tabLst>
            </a:pPr>
            <a:r>
              <a:rPr sz="1600" b="1" spc="-60" dirty="0">
                <a:latin typeface="Verdana"/>
                <a:cs typeface="Verdana"/>
              </a:rPr>
              <a:t>Data</a:t>
            </a:r>
            <a:r>
              <a:rPr sz="1600" b="1" spc="-100" dirty="0">
                <a:latin typeface="Verdana"/>
                <a:cs typeface="Verdana"/>
              </a:rPr>
              <a:t> </a:t>
            </a:r>
            <a:r>
              <a:rPr sz="1600" b="1" spc="-60" dirty="0">
                <a:latin typeface="Verdana"/>
                <a:cs typeface="Verdana"/>
              </a:rPr>
              <a:t>e</a:t>
            </a:r>
            <a:r>
              <a:rPr sz="1600" b="1" spc="-70" dirty="0">
                <a:latin typeface="Verdana"/>
                <a:cs typeface="Verdana"/>
              </a:rPr>
              <a:t>xpl</a:t>
            </a:r>
            <a:r>
              <a:rPr sz="1600" b="1" spc="-90" dirty="0">
                <a:latin typeface="Verdana"/>
                <a:cs typeface="Verdana"/>
              </a:rPr>
              <a:t>or</a:t>
            </a:r>
            <a:r>
              <a:rPr sz="1600" b="1" spc="-114" dirty="0">
                <a:latin typeface="Verdana"/>
                <a:cs typeface="Verdana"/>
              </a:rPr>
              <a:t>a</a:t>
            </a:r>
            <a:r>
              <a:rPr sz="1600" b="1" spc="-65" dirty="0">
                <a:latin typeface="Verdana"/>
                <a:cs typeface="Verdana"/>
              </a:rPr>
              <a:t>t</a:t>
            </a:r>
            <a:r>
              <a:rPr sz="1600" b="1" spc="-60" dirty="0">
                <a:latin typeface="Verdana"/>
                <a:cs typeface="Verdana"/>
              </a:rPr>
              <a:t>i</a:t>
            </a:r>
            <a:r>
              <a:rPr sz="1600" b="1" spc="-50" dirty="0">
                <a:latin typeface="Verdana"/>
                <a:cs typeface="Verdana"/>
              </a:rPr>
              <a:t>on</a:t>
            </a:r>
            <a:endParaRPr sz="1600">
              <a:latin typeface="Verdana"/>
              <a:cs typeface="Verdana"/>
            </a:endParaRPr>
          </a:p>
          <a:p>
            <a:pPr marL="355600" indent="-343535">
              <a:lnSpc>
                <a:spcPct val="100000"/>
              </a:lnSpc>
              <a:spcBef>
                <a:spcPts val="1085"/>
              </a:spcBef>
              <a:buAutoNum type="arabicPeriod"/>
              <a:tabLst>
                <a:tab pos="355600" algn="l"/>
                <a:tab pos="356235" algn="l"/>
              </a:tabLst>
            </a:pPr>
            <a:r>
              <a:rPr sz="1600" b="1" spc="-50" dirty="0">
                <a:latin typeface="Verdana"/>
                <a:cs typeface="Verdana"/>
              </a:rPr>
              <a:t>B</a:t>
            </a:r>
            <a:r>
              <a:rPr sz="1600" b="1" spc="-40" dirty="0">
                <a:latin typeface="Verdana"/>
                <a:cs typeface="Verdana"/>
              </a:rPr>
              <a:t>a</a:t>
            </a:r>
            <a:r>
              <a:rPr sz="1600" b="1" spc="-65" dirty="0">
                <a:latin typeface="Verdana"/>
                <a:cs typeface="Verdana"/>
              </a:rPr>
              <a:t>sic</a:t>
            </a:r>
            <a:r>
              <a:rPr sz="1600" b="1" spc="-130" dirty="0">
                <a:latin typeface="Verdana"/>
                <a:cs typeface="Verdana"/>
              </a:rPr>
              <a:t> </a:t>
            </a:r>
            <a:r>
              <a:rPr sz="1600" b="1" spc="-65" dirty="0">
                <a:latin typeface="Verdana"/>
                <a:cs typeface="Verdana"/>
              </a:rPr>
              <a:t>ob</a:t>
            </a:r>
            <a:r>
              <a:rPr sz="1600" b="1" spc="-55" dirty="0">
                <a:latin typeface="Verdana"/>
                <a:cs typeface="Verdana"/>
              </a:rPr>
              <a:t>s</a:t>
            </a:r>
            <a:r>
              <a:rPr sz="1600" b="1" spc="-105" dirty="0">
                <a:latin typeface="Verdana"/>
                <a:cs typeface="Verdana"/>
              </a:rPr>
              <a:t>e</a:t>
            </a:r>
            <a:r>
              <a:rPr sz="1600" b="1" spc="-75" dirty="0">
                <a:latin typeface="Verdana"/>
                <a:cs typeface="Verdana"/>
              </a:rPr>
              <a:t>r</a:t>
            </a:r>
            <a:r>
              <a:rPr sz="1600" b="1" spc="-95" dirty="0">
                <a:latin typeface="Verdana"/>
                <a:cs typeface="Verdana"/>
              </a:rPr>
              <a:t>v</a:t>
            </a:r>
            <a:r>
              <a:rPr sz="1600" b="1" spc="-90" dirty="0">
                <a:latin typeface="Verdana"/>
                <a:cs typeface="Verdana"/>
              </a:rPr>
              <a:t>a</a:t>
            </a:r>
            <a:r>
              <a:rPr sz="1600" b="1" spc="-45" dirty="0">
                <a:latin typeface="Verdana"/>
                <a:cs typeface="Verdana"/>
              </a:rPr>
              <a:t>ti</a:t>
            </a:r>
            <a:r>
              <a:rPr sz="1600" b="1" spc="-90" dirty="0">
                <a:latin typeface="Verdana"/>
                <a:cs typeface="Verdana"/>
              </a:rPr>
              <a:t>o</a:t>
            </a:r>
            <a:r>
              <a:rPr sz="1600" b="1" spc="-40" dirty="0">
                <a:latin typeface="Verdana"/>
                <a:cs typeface="Verdana"/>
              </a:rPr>
              <a:t>n</a:t>
            </a:r>
            <a:endParaRPr sz="1600">
              <a:latin typeface="Verdana"/>
              <a:cs typeface="Verdana"/>
            </a:endParaRPr>
          </a:p>
          <a:p>
            <a:pPr marL="355600" indent="-343535">
              <a:lnSpc>
                <a:spcPct val="100000"/>
              </a:lnSpc>
              <a:spcBef>
                <a:spcPts val="1080"/>
              </a:spcBef>
              <a:buAutoNum type="arabicPeriod"/>
              <a:tabLst>
                <a:tab pos="355600" algn="l"/>
                <a:tab pos="356235" algn="l"/>
              </a:tabLst>
            </a:pPr>
            <a:r>
              <a:rPr sz="1600" b="1" spc="-185" dirty="0">
                <a:latin typeface="Verdana"/>
                <a:cs typeface="Verdana"/>
              </a:rPr>
              <a:t>Ins</a:t>
            </a:r>
            <a:r>
              <a:rPr sz="1600" b="1" spc="-55" dirty="0">
                <a:latin typeface="Verdana"/>
                <a:cs typeface="Verdana"/>
              </a:rPr>
              <a:t>ights</a:t>
            </a:r>
            <a:r>
              <a:rPr sz="1600" b="1" spc="-110" dirty="0">
                <a:latin typeface="Verdana"/>
                <a:cs typeface="Verdana"/>
              </a:rPr>
              <a:t> </a:t>
            </a:r>
            <a:r>
              <a:rPr sz="1600" b="1" spc="-65" dirty="0">
                <a:latin typeface="Verdana"/>
                <a:cs typeface="Verdana"/>
              </a:rPr>
              <a:t>from</a:t>
            </a:r>
            <a:r>
              <a:rPr sz="1600" b="1" spc="-110" dirty="0">
                <a:latin typeface="Verdana"/>
                <a:cs typeface="Verdana"/>
              </a:rPr>
              <a:t> </a:t>
            </a:r>
            <a:r>
              <a:rPr sz="1600" b="1" spc="-55" dirty="0">
                <a:latin typeface="Verdana"/>
                <a:cs typeface="Verdana"/>
              </a:rPr>
              <a:t>d</a:t>
            </a:r>
            <a:r>
              <a:rPr sz="1600" b="1" spc="-50" dirty="0">
                <a:latin typeface="Verdana"/>
                <a:cs typeface="Verdana"/>
              </a:rPr>
              <a:t>a</a:t>
            </a:r>
            <a:r>
              <a:rPr sz="1600" b="1" spc="-65" dirty="0">
                <a:latin typeface="Verdana"/>
                <a:cs typeface="Verdana"/>
              </a:rPr>
              <a:t>ta</a:t>
            </a:r>
            <a:endParaRPr sz="1600">
              <a:latin typeface="Verdana"/>
              <a:cs typeface="Verdana"/>
            </a:endParaRPr>
          </a:p>
          <a:p>
            <a:pPr marL="355600" indent="-343535">
              <a:lnSpc>
                <a:spcPct val="100000"/>
              </a:lnSpc>
              <a:spcBef>
                <a:spcPts val="1080"/>
              </a:spcBef>
              <a:buAutoNum type="arabicPeriod"/>
              <a:tabLst>
                <a:tab pos="355600" algn="l"/>
                <a:tab pos="356235" algn="l"/>
              </a:tabLst>
            </a:pPr>
            <a:r>
              <a:rPr sz="1600" b="1" spc="-50" dirty="0">
                <a:latin typeface="Verdana"/>
                <a:cs typeface="Verdana"/>
              </a:rPr>
              <a:t>Conclusion</a:t>
            </a:r>
            <a:endParaRPr sz="1600">
              <a:latin typeface="Verdana"/>
              <a:cs typeface="Verdana"/>
            </a:endParaRPr>
          </a:p>
          <a:p>
            <a:pPr marL="355600" indent="-343535">
              <a:lnSpc>
                <a:spcPct val="100000"/>
              </a:lnSpc>
              <a:spcBef>
                <a:spcPts val="1080"/>
              </a:spcBef>
              <a:buAutoNum type="arabicPeriod"/>
              <a:tabLst>
                <a:tab pos="355600" algn="l"/>
                <a:tab pos="356235" algn="l"/>
              </a:tabLst>
            </a:pPr>
            <a:r>
              <a:rPr lang="en-US" sz="1600" b="1" spc="-60" dirty="0">
                <a:latin typeface="Verdana"/>
                <a:cs typeface="Verdana"/>
              </a:rPr>
              <a:t> </a:t>
            </a:r>
            <a:r>
              <a:rPr sz="1600" b="1" spc="-60">
                <a:latin typeface="Verdana"/>
                <a:cs typeface="Verdana"/>
              </a:rPr>
              <a:t>Reference</a:t>
            </a:r>
            <a:endParaRPr sz="1600">
              <a:latin typeface="Verdana"/>
              <a:cs typeface="Verdana"/>
            </a:endParaRPr>
          </a:p>
        </p:txBody>
      </p:sp>
      <p:pic>
        <p:nvPicPr>
          <p:cNvPr id="4" name="object 11"/>
          <p:cNvPicPr/>
          <p:nvPr/>
        </p:nvPicPr>
        <p:blipFill>
          <a:blip r:embed="rId3" cstate="print"/>
          <a:stretch>
            <a:fillRect/>
          </a:stretch>
        </p:blipFill>
        <p:spPr>
          <a:xfrm>
            <a:off x="7703819" y="144779"/>
            <a:ext cx="694944" cy="69646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4400550"/>
            <a:ext cx="8209533" cy="461665"/>
          </a:xfrm>
        </p:spPr>
        <p:txBody>
          <a:bodyPr/>
          <a:lstStyle/>
          <a:p>
            <a:r>
              <a:rPr lang="en-US" b="1" dirty="0">
                <a:solidFill>
                  <a:srgbClr val="C00000"/>
                </a:solidFill>
                <a:latin typeface="+mn-lt"/>
              </a:rPr>
              <a:t>From the above plot we can see that most of the content ratings are from 'Everyone' Category.</a:t>
            </a:r>
          </a:p>
          <a:p>
            <a:endParaRPr lang="en-US" sz="1400" b="1" dirty="0">
              <a:solidFill>
                <a:srgbClr val="C00000"/>
              </a:solidFill>
              <a:latin typeface="+mn-lt"/>
            </a:endParaRPr>
          </a:p>
        </p:txBody>
      </p:sp>
      <p:pic>
        <p:nvPicPr>
          <p:cNvPr id="4098" name="Picture 2"/>
          <p:cNvPicPr>
            <a:picLocks noChangeAspect="1" noChangeArrowheads="1"/>
          </p:cNvPicPr>
          <p:nvPr/>
        </p:nvPicPr>
        <p:blipFill>
          <a:blip r:embed="rId2"/>
          <a:srcRect/>
          <a:stretch>
            <a:fillRect/>
          </a:stretch>
        </p:blipFill>
        <p:spPr bwMode="auto">
          <a:xfrm>
            <a:off x="304800" y="742950"/>
            <a:ext cx="7736378" cy="3581400"/>
          </a:xfrm>
          <a:prstGeom prst="rect">
            <a:avLst/>
          </a:prstGeom>
          <a:noFill/>
          <a:ln w="9525">
            <a:noFill/>
            <a:miter lim="800000"/>
            <a:headEnd/>
            <a:tailEnd/>
          </a:ln>
          <a:effectLst/>
        </p:spPr>
      </p:pic>
      <p:sp>
        <p:nvSpPr>
          <p:cNvPr id="5" name="Title 4"/>
          <p:cNvSpPr>
            <a:spLocks noGrp="1"/>
          </p:cNvSpPr>
          <p:nvPr>
            <p:ph type="title"/>
          </p:nvPr>
        </p:nvSpPr>
        <p:spPr>
          <a:xfrm>
            <a:off x="381000" y="285751"/>
            <a:ext cx="7010400" cy="381000"/>
          </a:xfrm>
          <a:prstGeom prst="homePlat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US" sz="1400" dirty="0">
                <a:solidFill>
                  <a:schemeClr val="bg1"/>
                </a:solidFill>
                <a:cs typeface="Arial MT"/>
              </a:rPr>
            </a:br>
            <a:r>
              <a:rPr lang="en-US" sz="1400" dirty="0">
                <a:solidFill>
                  <a:schemeClr val="bg1"/>
                </a:solidFill>
                <a:cs typeface="Arial MT"/>
              </a:rPr>
              <a:t>Comparison of content rating (Number of Apps in Market)</a:t>
            </a:r>
            <a:br>
              <a:rPr lang="en-US" sz="1400" dirty="0">
                <a:solidFill>
                  <a:schemeClr val="bg1"/>
                </a:solidFill>
                <a:latin typeface="Arial MT"/>
                <a:cs typeface="Arial MT"/>
              </a:rPr>
            </a:br>
            <a:endParaRPr lang="en-US" sz="1400" dirty="0">
              <a:solidFill>
                <a:schemeClr val="bg1"/>
              </a:solidFill>
              <a:latin typeface="USABlack" pitchFamily="2" charset="0"/>
            </a:endParaRPr>
          </a:p>
        </p:txBody>
      </p:sp>
      <p:pic>
        <p:nvPicPr>
          <p:cNvPr id="6" name="object 4"/>
          <p:cNvPicPr/>
          <p:nvPr/>
        </p:nvPicPr>
        <p:blipFill>
          <a:blip r:embed="rId3" cstate="print"/>
          <a:stretch>
            <a:fillRect/>
          </a:stretch>
        </p:blipFill>
        <p:spPr>
          <a:xfrm>
            <a:off x="8077200" y="57150"/>
            <a:ext cx="390144" cy="381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4686300"/>
            <a:ext cx="8057133" cy="457200"/>
          </a:xfrm>
        </p:spPr>
        <p:txBody>
          <a:bodyPr/>
          <a:lstStyle/>
          <a:p>
            <a:r>
              <a:rPr lang="en-US" sz="1400" b="1" dirty="0">
                <a:solidFill>
                  <a:srgbClr val="C00000"/>
                </a:solidFill>
                <a:latin typeface="+mn-lt"/>
              </a:rPr>
              <a:t>As we can see as the size of the app goes on increasing the number of counts goes on decreasing.</a:t>
            </a:r>
            <a:endParaRPr lang="en-US" sz="1400" dirty="0">
              <a:solidFill>
                <a:srgbClr val="C00000"/>
              </a:solidFill>
              <a:latin typeface="+mn-lt"/>
            </a:endParaRPr>
          </a:p>
          <a:p>
            <a:endParaRPr lang="en-US" sz="1400" dirty="0">
              <a:solidFill>
                <a:srgbClr val="C00000"/>
              </a:solidFill>
              <a:latin typeface="+mn-lt"/>
            </a:endParaRPr>
          </a:p>
        </p:txBody>
      </p:sp>
      <p:pic>
        <p:nvPicPr>
          <p:cNvPr id="5122" name="Picture 2"/>
          <p:cNvPicPr>
            <a:picLocks noChangeAspect="1" noChangeArrowheads="1"/>
          </p:cNvPicPr>
          <p:nvPr/>
        </p:nvPicPr>
        <p:blipFill>
          <a:blip r:embed="rId2"/>
          <a:srcRect/>
          <a:stretch>
            <a:fillRect/>
          </a:stretch>
        </p:blipFill>
        <p:spPr bwMode="auto">
          <a:xfrm>
            <a:off x="304800" y="742950"/>
            <a:ext cx="7173362" cy="3853791"/>
          </a:xfrm>
          <a:prstGeom prst="rect">
            <a:avLst/>
          </a:prstGeom>
          <a:noFill/>
          <a:ln w="9525">
            <a:noFill/>
            <a:miter lim="800000"/>
            <a:headEnd/>
            <a:tailEnd/>
          </a:ln>
          <a:effectLst/>
        </p:spPr>
      </p:pic>
      <p:sp>
        <p:nvSpPr>
          <p:cNvPr id="6" name="Title 4"/>
          <p:cNvSpPr txBox="1">
            <a:spLocks/>
          </p:cNvSpPr>
          <p:nvPr/>
        </p:nvSpPr>
        <p:spPr>
          <a:xfrm>
            <a:off x="304800" y="133350"/>
            <a:ext cx="4267200" cy="492443"/>
          </a:xfrm>
          <a:prstGeom prst="homePlate">
            <a:avLst/>
          </a:prstGeom>
          <a:solidFill>
            <a:srgbClr val="C00000"/>
          </a:solidFill>
          <a:ln w="25400" cap="flat" cmpd="sng" algn="ctr">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lvl="0" algn="ctr"/>
            <a:r>
              <a:rPr lang="en-US" sz="1600" b="1" kern="0" dirty="0">
                <a:solidFill>
                  <a:schemeClr val="bg1"/>
                </a:solidFill>
                <a:cs typeface="Arial MT"/>
              </a:rPr>
              <a:t>Distribution </a:t>
            </a:r>
            <a:r>
              <a:rPr lang="en-US" sz="1600" b="1" dirty="0">
                <a:solidFill>
                  <a:schemeClr val="bg1"/>
                </a:solidFill>
                <a:cs typeface="Arial MT"/>
              </a:rPr>
              <a:t>o</a:t>
            </a:r>
            <a:r>
              <a:rPr lang="en-US" sz="1600" b="1" kern="0" dirty="0">
                <a:solidFill>
                  <a:schemeClr val="bg1"/>
                </a:solidFill>
                <a:cs typeface="Arial MT"/>
              </a:rPr>
              <a:t>f Apps according to size</a:t>
            </a:r>
            <a:br>
              <a:rPr lang="en-US" sz="1600" b="1" kern="0" dirty="0">
                <a:solidFill>
                  <a:schemeClr val="bg1"/>
                </a:solidFill>
                <a:cs typeface="Arial MT"/>
              </a:rPr>
            </a:br>
            <a:endParaRPr kumimoji="0" lang="en-US" sz="1600" b="1" i="0" u="none" strike="noStrike" kern="0" cap="none" spc="0" normalizeH="0" baseline="0" noProof="0" dirty="0">
              <a:ln>
                <a:noFill/>
              </a:ln>
              <a:solidFill>
                <a:schemeClr val="bg1"/>
              </a:solidFill>
              <a:effectLst/>
              <a:uLnTx/>
              <a:uFillTx/>
              <a:ea typeface="+mn-ea"/>
              <a:cs typeface="Verdana"/>
            </a:endParaRPr>
          </a:p>
        </p:txBody>
      </p:sp>
      <p:pic>
        <p:nvPicPr>
          <p:cNvPr id="7" name="object 4"/>
          <p:cNvPicPr/>
          <p:nvPr/>
        </p:nvPicPr>
        <p:blipFill>
          <a:blip r:embed="rId3" cstate="print"/>
          <a:stretch>
            <a:fillRect/>
          </a:stretch>
        </p:blipFill>
        <p:spPr>
          <a:xfrm>
            <a:off x="8077200" y="57150"/>
            <a:ext cx="381000" cy="3238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4781550"/>
            <a:ext cx="8305800" cy="215444"/>
          </a:xfrm>
        </p:spPr>
        <p:txBody>
          <a:bodyPr/>
          <a:lstStyle/>
          <a:p>
            <a:r>
              <a:rPr lang="en-US" sz="1400" b="1" dirty="0">
                <a:solidFill>
                  <a:srgbClr val="C00000"/>
                </a:solidFill>
                <a:latin typeface="+mn-lt"/>
              </a:rPr>
              <a:t>From the above scatter plot we can see that as the size increases the number of installs is less</a:t>
            </a:r>
            <a:endParaRPr lang="en-US" sz="1400" dirty="0">
              <a:solidFill>
                <a:srgbClr val="C00000"/>
              </a:solidFill>
              <a:latin typeface="+mn-lt"/>
            </a:endParaRPr>
          </a:p>
        </p:txBody>
      </p:sp>
      <p:pic>
        <p:nvPicPr>
          <p:cNvPr id="6146" name="Picture 2"/>
          <p:cNvPicPr>
            <a:picLocks noChangeAspect="1" noChangeArrowheads="1"/>
          </p:cNvPicPr>
          <p:nvPr/>
        </p:nvPicPr>
        <p:blipFill>
          <a:blip r:embed="rId2"/>
          <a:srcRect/>
          <a:stretch>
            <a:fillRect/>
          </a:stretch>
        </p:blipFill>
        <p:spPr bwMode="auto">
          <a:xfrm>
            <a:off x="304800" y="666750"/>
            <a:ext cx="6477000" cy="4014967"/>
          </a:xfrm>
          <a:prstGeom prst="rect">
            <a:avLst/>
          </a:prstGeom>
          <a:noFill/>
          <a:ln w="9525">
            <a:noFill/>
            <a:miter lim="800000"/>
            <a:headEnd/>
            <a:tailEnd/>
          </a:ln>
          <a:effectLst/>
        </p:spPr>
      </p:pic>
      <p:sp>
        <p:nvSpPr>
          <p:cNvPr id="5" name="Title 4"/>
          <p:cNvSpPr>
            <a:spLocks noGrp="1"/>
          </p:cNvSpPr>
          <p:nvPr>
            <p:ph type="title"/>
          </p:nvPr>
        </p:nvSpPr>
        <p:spPr>
          <a:xfrm>
            <a:off x="381000" y="209550"/>
            <a:ext cx="5181600" cy="381000"/>
          </a:xfrm>
          <a:prstGeom prst="homePlat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USABlack" pitchFamily="2" charset="0"/>
              </a:rPr>
              <a:t>Distribution of Installs according to size</a:t>
            </a:r>
          </a:p>
        </p:txBody>
      </p:sp>
      <p:pic>
        <p:nvPicPr>
          <p:cNvPr id="6" name="object 4"/>
          <p:cNvPicPr/>
          <p:nvPr/>
        </p:nvPicPr>
        <p:blipFill>
          <a:blip r:embed="rId3" cstate="print"/>
          <a:stretch>
            <a:fillRect/>
          </a:stretch>
        </p:blipFill>
        <p:spPr>
          <a:xfrm>
            <a:off x="8001000" y="57150"/>
            <a:ext cx="390144" cy="381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962150"/>
            <a:ext cx="3886200" cy="1069780"/>
          </a:xfrm>
          <a:ln>
            <a:solidFill>
              <a:srgbClr val="FF0000"/>
            </a:solidFill>
          </a:ln>
        </p:spPr>
        <p:txBody>
          <a:bodyPr/>
          <a:lstStyle/>
          <a:p>
            <a:pPr>
              <a:lnSpc>
                <a:spcPct val="150000"/>
              </a:lnSpc>
            </a:pPr>
            <a:r>
              <a:rPr lang="en-US" b="1" dirty="0">
                <a:solidFill>
                  <a:srgbClr val="C00000"/>
                </a:solidFill>
                <a:latin typeface="+mn-lt"/>
              </a:rPr>
              <a:t>From the </a:t>
            </a:r>
            <a:r>
              <a:rPr lang="en-US" b="1" dirty="0" err="1">
                <a:solidFill>
                  <a:srgbClr val="C00000"/>
                </a:solidFill>
                <a:latin typeface="+mn-lt"/>
              </a:rPr>
              <a:t>piechart</a:t>
            </a:r>
            <a:r>
              <a:rPr lang="en-US" b="1" dirty="0">
                <a:solidFill>
                  <a:srgbClr val="C00000"/>
                </a:solidFill>
                <a:latin typeface="+mn-lt"/>
              </a:rPr>
              <a:t> we can see that 92.62% of apps in </a:t>
            </a:r>
            <a:r>
              <a:rPr lang="en-US" b="1" dirty="0" err="1">
                <a:solidFill>
                  <a:srgbClr val="C00000"/>
                </a:solidFill>
                <a:latin typeface="+mn-lt"/>
              </a:rPr>
              <a:t>google</a:t>
            </a:r>
            <a:r>
              <a:rPr lang="en-US" b="1" dirty="0">
                <a:solidFill>
                  <a:srgbClr val="C00000"/>
                </a:solidFill>
                <a:latin typeface="+mn-lt"/>
              </a:rPr>
              <a:t> play store are free and 7.38% are paid. </a:t>
            </a:r>
          </a:p>
        </p:txBody>
      </p:sp>
      <p:pic>
        <p:nvPicPr>
          <p:cNvPr id="7170" name="Picture 2"/>
          <p:cNvPicPr>
            <a:picLocks noChangeAspect="1" noChangeArrowheads="1"/>
          </p:cNvPicPr>
          <p:nvPr/>
        </p:nvPicPr>
        <p:blipFill>
          <a:blip r:embed="rId2"/>
          <a:srcRect/>
          <a:stretch>
            <a:fillRect/>
          </a:stretch>
        </p:blipFill>
        <p:spPr bwMode="auto">
          <a:xfrm>
            <a:off x="4572000" y="895350"/>
            <a:ext cx="4114800" cy="3807753"/>
          </a:xfrm>
          <a:prstGeom prst="rect">
            <a:avLst/>
          </a:prstGeom>
          <a:noFill/>
          <a:ln w="9525">
            <a:solidFill>
              <a:srgbClr val="FF0000"/>
            </a:solidFill>
            <a:miter lim="800000"/>
            <a:headEnd/>
            <a:tailEnd/>
          </a:ln>
          <a:effectLst/>
        </p:spPr>
      </p:pic>
      <p:sp>
        <p:nvSpPr>
          <p:cNvPr id="5" name="Title 4"/>
          <p:cNvSpPr>
            <a:spLocks noGrp="1"/>
          </p:cNvSpPr>
          <p:nvPr>
            <p:ph type="title"/>
          </p:nvPr>
        </p:nvSpPr>
        <p:spPr>
          <a:xfrm>
            <a:off x="228600" y="285750"/>
            <a:ext cx="4969636" cy="381000"/>
          </a:xfrm>
          <a:prstGeom prst="homePlat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USABlack" pitchFamily="2" charset="0"/>
              </a:rPr>
              <a:t>Free Vs Paid Applications</a:t>
            </a:r>
          </a:p>
        </p:txBody>
      </p:sp>
      <p:pic>
        <p:nvPicPr>
          <p:cNvPr id="6" name="object 4"/>
          <p:cNvPicPr/>
          <p:nvPr/>
        </p:nvPicPr>
        <p:blipFill>
          <a:blip r:embed="rId3" cstate="print"/>
          <a:stretch>
            <a:fillRect/>
          </a:stretch>
        </p:blipFill>
        <p:spPr>
          <a:xfrm>
            <a:off x="8001000" y="57150"/>
            <a:ext cx="390144" cy="381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4552950"/>
            <a:ext cx="8285733" cy="430887"/>
          </a:xfrm>
        </p:spPr>
        <p:txBody>
          <a:bodyPr/>
          <a:lstStyle/>
          <a:p>
            <a:r>
              <a:rPr lang="en-US" sz="1400" b="1" dirty="0">
                <a:solidFill>
                  <a:srgbClr val="C00000"/>
                </a:solidFill>
                <a:latin typeface="+mn-lt"/>
              </a:rPr>
              <a:t>From the above chart we can conclude that there are null values present in the </a:t>
            </a:r>
            <a:r>
              <a:rPr lang="en-US" sz="1400" b="1" dirty="0" err="1">
                <a:solidFill>
                  <a:srgbClr val="C00000"/>
                </a:solidFill>
                <a:latin typeface="+mn-lt"/>
              </a:rPr>
              <a:t>Translated_Review</a:t>
            </a:r>
            <a:r>
              <a:rPr lang="en-US" sz="1400" b="1" dirty="0">
                <a:solidFill>
                  <a:srgbClr val="C00000"/>
                </a:solidFill>
                <a:latin typeface="+mn-lt"/>
              </a:rPr>
              <a:t>, </a:t>
            </a:r>
            <a:r>
              <a:rPr lang="en-US" sz="1400" b="1" dirty="0" err="1">
                <a:solidFill>
                  <a:srgbClr val="C00000"/>
                </a:solidFill>
                <a:latin typeface="+mn-lt"/>
              </a:rPr>
              <a:t>Sentiment,Sentiment_polarity</a:t>
            </a:r>
            <a:r>
              <a:rPr lang="en-US" sz="1400" b="1" dirty="0">
                <a:solidFill>
                  <a:srgbClr val="C00000"/>
                </a:solidFill>
                <a:latin typeface="+mn-lt"/>
              </a:rPr>
              <a:t> and </a:t>
            </a:r>
            <a:r>
              <a:rPr lang="en-US" sz="1400" b="1" dirty="0" err="1">
                <a:solidFill>
                  <a:srgbClr val="C00000"/>
                </a:solidFill>
                <a:latin typeface="+mn-lt"/>
              </a:rPr>
              <a:t>Sentiment_subjectivity</a:t>
            </a:r>
            <a:r>
              <a:rPr lang="en-US" sz="1400" b="1" dirty="0">
                <a:solidFill>
                  <a:srgbClr val="C00000"/>
                </a:solidFill>
                <a:latin typeface="+mn-lt"/>
              </a:rPr>
              <a:t> columns.</a:t>
            </a:r>
          </a:p>
        </p:txBody>
      </p:sp>
      <p:sp>
        <p:nvSpPr>
          <p:cNvPr id="4" name="Title 4"/>
          <p:cNvSpPr>
            <a:spLocks noGrp="1"/>
          </p:cNvSpPr>
          <p:nvPr>
            <p:ph type="title"/>
          </p:nvPr>
        </p:nvSpPr>
        <p:spPr>
          <a:xfrm>
            <a:off x="304800" y="209550"/>
            <a:ext cx="2971800" cy="304800"/>
          </a:xfrm>
          <a:prstGeom prst="homePlat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Sentiment analysis</a:t>
            </a:r>
            <a:endParaRPr lang="en-US" sz="1400" dirty="0">
              <a:solidFill>
                <a:schemeClr val="bg1"/>
              </a:solidFill>
              <a:latin typeface="USABlack" pitchFamily="2" charset="0"/>
            </a:endParaRPr>
          </a:p>
        </p:txBody>
      </p:sp>
      <p:pic>
        <p:nvPicPr>
          <p:cNvPr id="8194" name="Picture 2"/>
          <p:cNvPicPr>
            <a:picLocks noChangeAspect="1" noChangeArrowheads="1"/>
          </p:cNvPicPr>
          <p:nvPr/>
        </p:nvPicPr>
        <p:blipFill>
          <a:blip r:embed="rId2"/>
          <a:srcRect/>
          <a:stretch>
            <a:fillRect/>
          </a:stretch>
        </p:blipFill>
        <p:spPr bwMode="auto">
          <a:xfrm>
            <a:off x="304800" y="666750"/>
            <a:ext cx="7969250" cy="3800129"/>
          </a:xfrm>
          <a:prstGeom prst="rect">
            <a:avLst/>
          </a:prstGeom>
          <a:noFill/>
          <a:ln w="9525">
            <a:noFill/>
            <a:miter lim="800000"/>
            <a:headEnd/>
            <a:tailEnd/>
          </a:ln>
          <a:effectLst/>
        </p:spPr>
      </p:pic>
      <p:pic>
        <p:nvPicPr>
          <p:cNvPr id="6" name="object 4"/>
          <p:cNvPicPr/>
          <p:nvPr/>
        </p:nvPicPr>
        <p:blipFill>
          <a:blip r:embed="rId3" cstate="print"/>
          <a:stretch>
            <a:fillRect/>
          </a:stretch>
        </p:blipFill>
        <p:spPr>
          <a:xfrm>
            <a:off x="8077200" y="133350"/>
            <a:ext cx="390144" cy="3810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4476750"/>
            <a:ext cx="7884667" cy="246221"/>
          </a:xfrm>
        </p:spPr>
        <p:txBody>
          <a:bodyPr/>
          <a:lstStyle/>
          <a:p>
            <a:r>
              <a:rPr lang="en-US" b="1" dirty="0">
                <a:solidFill>
                  <a:srgbClr val="C00000"/>
                </a:solidFill>
                <a:latin typeface="+mn-lt"/>
              </a:rPr>
              <a:t>It can be seen from above chart that positive reviews are more than negative reviews.</a:t>
            </a:r>
            <a:endParaRPr lang="en-US" dirty="0">
              <a:solidFill>
                <a:srgbClr val="C00000"/>
              </a:solidFill>
              <a:latin typeface="+mn-lt"/>
            </a:endParaRPr>
          </a:p>
        </p:txBody>
      </p:sp>
      <p:pic>
        <p:nvPicPr>
          <p:cNvPr id="9218" name="Picture 2"/>
          <p:cNvPicPr>
            <a:picLocks noChangeAspect="1" noChangeArrowheads="1"/>
          </p:cNvPicPr>
          <p:nvPr/>
        </p:nvPicPr>
        <p:blipFill>
          <a:blip r:embed="rId2"/>
          <a:srcRect/>
          <a:stretch>
            <a:fillRect/>
          </a:stretch>
        </p:blipFill>
        <p:spPr bwMode="auto">
          <a:xfrm>
            <a:off x="1828800" y="819150"/>
            <a:ext cx="4953000" cy="3608847"/>
          </a:xfrm>
          <a:prstGeom prst="rect">
            <a:avLst/>
          </a:prstGeom>
          <a:noFill/>
          <a:ln w="9525">
            <a:noFill/>
            <a:miter lim="800000"/>
            <a:headEnd/>
            <a:tailEnd/>
          </a:ln>
          <a:effectLst/>
        </p:spPr>
      </p:pic>
      <p:sp>
        <p:nvSpPr>
          <p:cNvPr id="5" name="Title 4"/>
          <p:cNvSpPr>
            <a:spLocks noGrp="1"/>
          </p:cNvSpPr>
          <p:nvPr>
            <p:ph type="title"/>
          </p:nvPr>
        </p:nvSpPr>
        <p:spPr>
          <a:xfrm>
            <a:off x="533400" y="209550"/>
            <a:ext cx="4267200" cy="457199"/>
          </a:xfrm>
          <a:prstGeom prst="homePlat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USABlack" pitchFamily="2" charset="0"/>
              </a:rPr>
              <a:t>Percentage of Review Sentiments</a:t>
            </a:r>
          </a:p>
        </p:txBody>
      </p:sp>
      <p:pic>
        <p:nvPicPr>
          <p:cNvPr id="6" name="object 4"/>
          <p:cNvPicPr/>
          <p:nvPr/>
        </p:nvPicPr>
        <p:blipFill>
          <a:blip r:embed="rId3" cstate="print"/>
          <a:stretch>
            <a:fillRect/>
          </a:stretch>
        </p:blipFill>
        <p:spPr>
          <a:xfrm>
            <a:off x="8077200" y="57150"/>
            <a:ext cx="381000" cy="3810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4705350"/>
            <a:ext cx="7066534" cy="246221"/>
          </a:xfrm>
        </p:spPr>
        <p:txBody>
          <a:bodyPr/>
          <a:lstStyle/>
          <a:p>
            <a:r>
              <a:rPr lang="en-US" b="1" dirty="0">
                <a:solidFill>
                  <a:srgbClr val="C00000"/>
                </a:solidFill>
                <a:latin typeface="+mn-lt"/>
              </a:rPr>
              <a:t>Positive sentiment count is more for many apps than negative count.</a:t>
            </a:r>
            <a:endParaRPr lang="en-US" dirty="0">
              <a:solidFill>
                <a:srgbClr val="C00000"/>
              </a:solidFill>
              <a:latin typeface="+mn-lt"/>
            </a:endParaRPr>
          </a:p>
        </p:txBody>
      </p:sp>
      <p:pic>
        <p:nvPicPr>
          <p:cNvPr id="10242" name="Picture 2"/>
          <p:cNvPicPr>
            <a:picLocks noChangeAspect="1" noChangeArrowheads="1"/>
          </p:cNvPicPr>
          <p:nvPr/>
        </p:nvPicPr>
        <p:blipFill>
          <a:blip r:embed="rId2"/>
          <a:srcRect/>
          <a:stretch>
            <a:fillRect/>
          </a:stretch>
        </p:blipFill>
        <p:spPr bwMode="auto">
          <a:xfrm>
            <a:off x="533400" y="666750"/>
            <a:ext cx="7239000" cy="3975412"/>
          </a:xfrm>
          <a:prstGeom prst="rect">
            <a:avLst/>
          </a:prstGeom>
          <a:noFill/>
          <a:ln w="9525">
            <a:noFill/>
            <a:miter lim="800000"/>
            <a:headEnd/>
            <a:tailEnd/>
          </a:ln>
          <a:effectLst/>
        </p:spPr>
      </p:pic>
      <p:sp>
        <p:nvSpPr>
          <p:cNvPr id="5" name="Title 4"/>
          <p:cNvSpPr>
            <a:spLocks noGrp="1"/>
          </p:cNvSpPr>
          <p:nvPr>
            <p:ph type="title"/>
          </p:nvPr>
        </p:nvSpPr>
        <p:spPr>
          <a:xfrm>
            <a:off x="533400" y="133350"/>
            <a:ext cx="4724400" cy="457200"/>
          </a:xfrm>
          <a:prstGeom prst="homePlat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USABlack" pitchFamily="2" charset="0"/>
              </a:rPr>
              <a:t>Sentiment Count </a:t>
            </a:r>
            <a:r>
              <a:rPr lang="en-US" sz="1400" dirty="0" err="1">
                <a:solidFill>
                  <a:schemeClr val="bg1"/>
                </a:solidFill>
                <a:latin typeface="USABlack" pitchFamily="2" charset="0"/>
              </a:rPr>
              <a:t>w.r.t</a:t>
            </a:r>
            <a:r>
              <a:rPr lang="en-US" sz="1400" dirty="0">
                <a:solidFill>
                  <a:schemeClr val="bg1"/>
                </a:solidFill>
                <a:latin typeface="USABlack" pitchFamily="2" charset="0"/>
              </a:rPr>
              <a:t>. category</a:t>
            </a:r>
          </a:p>
        </p:txBody>
      </p:sp>
      <p:pic>
        <p:nvPicPr>
          <p:cNvPr id="6" name="object 4"/>
          <p:cNvPicPr/>
          <p:nvPr/>
        </p:nvPicPr>
        <p:blipFill>
          <a:blip r:embed="rId3" cstate="print"/>
          <a:stretch>
            <a:fillRect/>
          </a:stretch>
        </p:blipFill>
        <p:spPr>
          <a:xfrm>
            <a:off x="8001000" y="133350"/>
            <a:ext cx="390144" cy="381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652591"/>
            <a:ext cx="3276600" cy="4490909"/>
          </a:xfrm>
        </p:spPr>
        <p:txBody>
          <a:bodyPr/>
          <a:lstStyle/>
          <a:p>
            <a:pPr>
              <a:lnSpc>
                <a:spcPct val="150000"/>
              </a:lnSpc>
              <a:buFont typeface="Arial" pitchFamily="34" charset="0"/>
              <a:buChar char="•"/>
            </a:pPr>
            <a:r>
              <a:rPr lang="en-US" sz="1400" b="1" dirty="0">
                <a:solidFill>
                  <a:srgbClr val="C00000"/>
                </a:solidFill>
                <a:latin typeface="+mn-lt"/>
              </a:rPr>
              <a:t> It can be seen that the maximum number of sentiment subjectivity lies between 0.4 to 0.7. </a:t>
            </a:r>
          </a:p>
          <a:p>
            <a:pPr>
              <a:lnSpc>
                <a:spcPct val="150000"/>
              </a:lnSpc>
              <a:buFont typeface="Arial" pitchFamily="34" charset="0"/>
              <a:buChar char="•"/>
            </a:pPr>
            <a:r>
              <a:rPr lang="en-US" sz="1400" b="1" dirty="0">
                <a:solidFill>
                  <a:srgbClr val="C00000"/>
                </a:solidFill>
                <a:latin typeface="+mn-lt"/>
              </a:rPr>
              <a:t> From this, we can conclude that the maximum number of the audience give reviews to the applications, according to their experience.</a:t>
            </a:r>
            <a:endParaRPr lang="en-US" sz="1400" dirty="0">
              <a:solidFill>
                <a:srgbClr val="C00000"/>
              </a:solidFill>
              <a:latin typeface="+mn-lt"/>
            </a:endParaRPr>
          </a:p>
          <a:p>
            <a:pPr>
              <a:lnSpc>
                <a:spcPct val="150000"/>
              </a:lnSpc>
              <a:buFont typeface="Arial" pitchFamily="34" charset="0"/>
              <a:buChar char="•"/>
            </a:pPr>
            <a:r>
              <a:rPr lang="en-US" sz="1400" b="1" dirty="0">
                <a:solidFill>
                  <a:srgbClr val="C00000"/>
                </a:solidFill>
                <a:latin typeface="+mn-lt"/>
              </a:rPr>
              <a:t> The higher subjectivity means that the text contains personal opinion rather than factual information.</a:t>
            </a:r>
            <a:endParaRPr lang="en-US" sz="1400" dirty="0">
              <a:solidFill>
                <a:srgbClr val="C00000"/>
              </a:solidFill>
              <a:latin typeface="+mn-lt"/>
            </a:endParaRPr>
          </a:p>
          <a:p>
            <a:pPr>
              <a:lnSpc>
                <a:spcPct val="150000"/>
              </a:lnSpc>
              <a:buFont typeface="Arial" pitchFamily="34" charset="0"/>
              <a:buChar char="•"/>
            </a:pPr>
            <a:r>
              <a:rPr lang="en-US" sz="1400" b="1" dirty="0">
                <a:solidFill>
                  <a:srgbClr val="C00000"/>
                </a:solidFill>
                <a:latin typeface="+mn-lt"/>
              </a:rPr>
              <a:t> </a:t>
            </a:r>
            <a:r>
              <a:rPr lang="en-US" sz="1400" b="1" dirty="0" err="1">
                <a:solidFill>
                  <a:srgbClr val="C00000"/>
                </a:solidFill>
                <a:latin typeface="+mn-lt"/>
              </a:rPr>
              <a:t>Sentiment_Subjectivity</a:t>
            </a:r>
            <a:r>
              <a:rPr lang="en-US" sz="1400" b="1" dirty="0">
                <a:solidFill>
                  <a:srgbClr val="C00000"/>
                </a:solidFill>
                <a:latin typeface="+mn-lt"/>
              </a:rPr>
              <a:t> &gt; 0.5(refers to that mostly it is public opinion and not a piece of factual information)</a:t>
            </a:r>
            <a:endParaRPr lang="en-US" sz="1400" dirty="0">
              <a:solidFill>
                <a:srgbClr val="C00000"/>
              </a:solidFill>
              <a:latin typeface="+mn-lt"/>
            </a:endParaRPr>
          </a:p>
          <a:p>
            <a:pPr>
              <a:lnSpc>
                <a:spcPct val="150000"/>
              </a:lnSpc>
            </a:pPr>
            <a:endParaRPr lang="en-US" sz="1400" dirty="0">
              <a:solidFill>
                <a:srgbClr val="C00000"/>
              </a:solidFill>
              <a:latin typeface="+mn-lt"/>
            </a:endParaRPr>
          </a:p>
        </p:txBody>
      </p:sp>
      <p:pic>
        <p:nvPicPr>
          <p:cNvPr id="11266" name="Picture 2"/>
          <p:cNvPicPr>
            <a:picLocks noChangeAspect="1" noChangeArrowheads="1"/>
          </p:cNvPicPr>
          <p:nvPr/>
        </p:nvPicPr>
        <p:blipFill>
          <a:blip r:embed="rId2"/>
          <a:srcRect/>
          <a:stretch>
            <a:fillRect/>
          </a:stretch>
        </p:blipFill>
        <p:spPr bwMode="auto">
          <a:xfrm>
            <a:off x="3581400" y="742950"/>
            <a:ext cx="5459589" cy="4038600"/>
          </a:xfrm>
          <a:prstGeom prst="rect">
            <a:avLst/>
          </a:prstGeom>
          <a:noFill/>
          <a:ln w="9525">
            <a:noFill/>
            <a:miter lim="800000"/>
            <a:headEnd/>
            <a:tailEnd/>
          </a:ln>
          <a:effectLst/>
        </p:spPr>
      </p:pic>
      <p:sp>
        <p:nvSpPr>
          <p:cNvPr id="5" name="Title 4"/>
          <p:cNvSpPr>
            <a:spLocks noGrp="1"/>
          </p:cNvSpPr>
          <p:nvPr>
            <p:ph type="title"/>
          </p:nvPr>
        </p:nvSpPr>
        <p:spPr>
          <a:xfrm>
            <a:off x="533400" y="133350"/>
            <a:ext cx="3124200" cy="381000"/>
          </a:xfrm>
          <a:prstGeom prst="homePlat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USABlack" pitchFamily="2" charset="0"/>
              </a:rPr>
              <a:t>Distribution of Subjectivity</a:t>
            </a:r>
          </a:p>
        </p:txBody>
      </p:sp>
      <p:pic>
        <p:nvPicPr>
          <p:cNvPr id="6" name="object 4"/>
          <p:cNvPicPr/>
          <p:nvPr/>
        </p:nvPicPr>
        <p:blipFill>
          <a:blip r:embed="rId3" cstate="print"/>
          <a:stretch>
            <a:fillRect/>
          </a:stretch>
        </p:blipFill>
        <p:spPr>
          <a:xfrm>
            <a:off x="8153400" y="57150"/>
            <a:ext cx="390144" cy="3810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4248150"/>
            <a:ext cx="8037067" cy="685800"/>
          </a:xfrm>
        </p:spPr>
        <p:txBody>
          <a:bodyPr/>
          <a:lstStyle/>
          <a:p>
            <a:pPr>
              <a:buFont typeface="Arial" pitchFamily="34" charset="0"/>
              <a:buChar char="•"/>
            </a:pPr>
            <a:r>
              <a:rPr lang="en-US" sz="1400" b="1" dirty="0">
                <a:solidFill>
                  <a:srgbClr val="C00000"/>
                </a:solidFill>
                <a:latin typeface="+mn-lt"/>
              </a:rPr>
              <a:t>paid apps have positive sentiment polarity as compared to free apps.</a:t>
            </a:r>
            <a:endParaRPr lang="en-US" sz="1400" dirty="0">
              <a:solidFill>
                <a:srgbClr val="C00000"/>
              </a:solidFill>
              <a:latin typeface="+mn-lt"/>
            </a:endParaRPr>
          </a:p>
          <a:p>
            <a:pPr>
              <a:buFont typeface="Arial" pitchFamily="34" charset="0"/>
              <a:buChar char="•"/>
            </a:pPr>
            <a:r>
              <a:rPr lang="en-US" sz="1400" b="1" dirty="0">
                <a:solidFill>
                  <a:srgbClr val="C00000"/>
                </a:solidFill>
                <a:latin typeface="+mn-lt"/>
              </a:rPr>
              <a:t>While free apps have neutral sentiment polarity.</a:t>
            </a:r>
            <a:endParaRPr lang="en-US" sz="1400" dirty="0">
              <a:solidFill>
                <a:srgbClr val="C00000"/>
              </a:solidFill>
              <a:latin typeface="+mn-lt"/>
            </a:endParaRPr>
          </a:p>
          <a:p>
            <a:pPr>
              <a:lnSpc>
                <a:spcPct val="150000"/>
              </a:lnSpc>
            </a:pPr>
            <a:br>
              <a:rPr lang="en-US" sz="1400" dirty="0">
                <a:solidFill>
                  <a:srgbClr val="C00000"/>
                </a:solidFill>
                <a:latin typeface="+mn-lt"/>
              </a:rPr>
            </a:br>
            <a:endParaRPr lang="en-US" sz="1400" dirty="0">
              <a:solidFill>
                <a:srgbClr val="C00000"/>
              </a:solidFill>
              <a:latin typeface="+mn-lt"/>
            </a:endParaRPr>
          </a:p>
        </p:txBody>
      </p:sp>
      <p:sp>
        <p:nvSpPr>
          <p:cNvPr id="4" name="Title 4"/>
          <p:cNvSpPr>
            <a:spLocks noGrp="1"/>
          </p:cNvSpPr>
          <p:nvPr>
            <p:ph type="title"/>
          </p:nvPr>
        </p:nvSpPr>
        <p:spPr>
          <a:xfrm>
            <a:off x="1905000" y="361951"/>
            <a:ext cx="5410200" cy="609600"/>
          </a:xfrm>
          <a:prstGeom prst="homePlat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USABlack" pitchFamily="2" charset="0"/>
              </a:rPr>
              <a:t>Sentiment Polarity Distribution for free and paid Apps</a:t>
            </a:r>
          </a:p>
        </p:txBody>
      </p:sp>
      <p:pic>
        <p:nvPicPr>
          <p:cNvPr id="12290" name="Picture 2"/>
          <p:cNvPicPr>
            <a:picLocks noChangeAspect="1" noChangeArrowheads="1"/>
          </p:cNvPicPr>
          <p:nvPr/>
        </p:nvPicPr>
        <p:blipFill>
          <a:blip r:embed="rId2"/>
          <a:srcRect/>
          <a:stretch>
            <a:fillRect/>
          </a:stretch>
        </p:blipFill>
        <p:spPr bwMode="auto">
          <a:xfrm>
            <a:off x="152400" y="1123950"/>
            <a:ext cx="4162425" cy="2819400"/>
          </a:xfrm>
          <a:prstGeom prst="rect">
            <a:avLst/>
          </a:prstGeom>
          <a:noFill/>
          <a:ln w="9525">
            <a:solidFill>
              <a:schemeClr val="tx2"/>
            </a:solidFill>
            <a:miter lim="800000"/>
            <a:headEnd/>
            <a:tailEnd/>
          </a:ln>
          <a:effectLst/>
        </p:spPr>
      </p:pic>
      <p:pic>
        <p:nvPicPr>
          <p:cNvPr id="7" name="object 4"/>
          <p:cNvPicPr/>
          <p:nvPr/>
        </p:nvPicPr>
        <p:blipFill>
          <a:blip r:embed="rId3" cstate="print"/>
          <a:stretch>
            <a:fillRect/>
          </a:stretch>
        </p:blipFill>
        <p:spPr>
          <a:xfrm>
            <a:off x="8001000" y="57150"/>
            <a:ext cx="390144" cy="381000"/>
          </a:xfrm>
          <a:prstGeom prst="rect">
            <a:avLst/>
          </a:prstGeom>
        </p:spPr>
      </p:pic>
      <p:pic>
        <p:nvPicPr>
          <p:cNvPr id="5" name="Picture 4">
            <a:extLst>
              <a:ext uri="{FF2B5EF4-FFF2-40B4-BE49-F238E27FC236}">
                <a16:creationId xmlns:a16="http://schemas.microsoft.com/office/drawing/2014/main" id="{DA5E3069-A45D-6CB0-AC6C-14C60F6A6C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5800" y="1123950"/>
            <a:ext cx="4495800" cy="28194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133350"/>
            <a:ext cx="8077200" cy="4816703"/>
          </a:xfrm>
        </p:spPr>
        <p:txBody>
          <a:bodyPr/>
          <a:lstStyle/>
          <a:p>
            <a:pPr algn="ctr">
              <a:lnSpc>
                <a:spcPct val="150000"/>
              </a:lnSpc>
            </a:pPr>
            <a:r>
              <a:rPr lang="en-US" sz="2800" b="1" dirty="0">
                <a:solidFill>
                  <a:srgbClr val="C00000"/>
                </a:solidFill>
                <a:latin typeface="+mj-lt"/>
              </a:rPr>
              <a:t>Insights from data</a:t>
            </a:r>
          </a:p>
          <a:p>
            <a:pPr>
              <a:lnSpc>
                <a:spcPct val="150000"/>
              </a:lnSpc>
              <a:buFont typeface="Wingdings" pitchFamily="2" charset="2"/>
              <a:buChar char="q"/>
            </a:pPr>
            <a:r>
              <a:rPr lang="en-US" sz="1400" b="1" dirty="0">
                <a:solidFill>
                  <a:schemeClr val="accent1">
                    <a:lumMod val="50000"/>
                  </a:schemeClr>
                </a:solidFill>
                <a:latin typeface="+mn-lt"/>
              </a:rPr>
              <a:t>  The dataset contains possibilities to deliver insights to understand customer demands better and thus help developers to popularize the product. </a:t>
            </a:r>
          </a:p>
          <a:p>
            <a:pPr>
              <a:lnSpc>
                <a:spcPct val="150000"/>
              </a:lnSpc>
              <a:buFont typeface="Wingdings" pitchFamily="2" charset="2"/>
              <a:buChar char="q"/>
            </a:pPr>
            <a:r>
              <a:rPr lang="en-US" sz="1400" b="1" dirty="0">
                <a:solidFill>
                  <a:schemeClr val="accent1">
                    <a:lumMod val="50000"/>
                  </a:schemeClr>
                </a:solidFill>
                <a:latin typeface="+mn-lt"/>
              </a:rPr>
              <a:t>  Dataset can also be used to look whether the original ratings of the app matches the predicted rating to know whether the app is performing better or worse compared to other apps on the Play Store.</a:t>
            </a:r>
          </a:p>
          <a:p>
            <a:pPr algn="ctr">
              <a:lnSpc>
                <a:spcPct val="150000"/>
              </a:lnSpc>
            </a:pPr>
            <a:r>
              <a:rPr lang="en-US" b="1" dirty="0">
                <a:solidFill>
                  <a:srgbClr val="C00000"/>
                </a:solidFill>
                <a:latin typeface="+mn-lt"/>
              </a:rPr>
              <a:t>Sentiment Polarity </a:t>
            </a:r>
          </a:p>
          <a:p>
            <a:pPr>
              <a:lnSpc>
                <a:spcPct val="150000"/>
              </a:lnSpc>
              <a:buFont typeface="Wingdings" pitchFamily="2" charset="2"/>
              <a:buChar char="q"/>
            </a:pPr>
            <a:r>
              <a:rPr lang="en-US" sz="1400" dirty="0"/>
              <a:t>  </a:t>
            </a:r>
            <a:r>
              <a:rPr lang="en-US" sz="1400" b="1" dirty="0">
                <a:solidFill>
                  <a:schemeClr val="accent1">
                    <a:lumMod val="50000"/>
                  </a:schemeClr>
                </a:solidFill>
                <a:latin typeface="+mn-lt"/>
              </a:rPr>
              <a:t>The polarity of a sentiment measures how negative or positive the context is.</a:t>
            </a:r>
          </a:p>
          <a:p>
            <a:pPr>
              <a:lnSpc>
                <a:spcPct val="150000"/>
              </a:lnSpc>
              <a:buFont typeface="Wingdings" pitchFamily="2" charset="2"/>
              <a:buChar char="q"/>
            </a:pPr>
            <a:r>
              <a:rPr lang="en-US" sz="1400" b="1" dirty="0">
                <a:solidFill>
                  <a:schemeClr val="accent1">
                    <a:lumMod val="50000"/>
                  </a:schemeClr>
                </a:solidFill>
                <a:latin typeface="+mn-lt"/>
              </a:rPr>
              <a:t>   In the data that we have, the polarity ranges from -1 (most negative) to +1 (most positive).</a:t>
            </a:r>
          </a:p>
          <a:p>
            <a:pPr algn="ctr">
              <a:lnSpc>
                <a:spcPct val="150000"/>
              </a:lnSpc>
            </a:pPr>
            <a:r>
              <a:rPr lang="en-US" sz="2800" b="1" dirty="0">
                <a:solidFill>
                  <a:srgbClr val="C00000"/>
                </a:solidFill>
                <a:latin typeface="+mj-lt"/>
              </a:rPr>
              <a:t>Future Work</a:t>
            </a:r>
          </a:p>
          <a:p>
            <a:pPr>
              <a:lnSpc>
                <a:spcPct val="150000"/>
              </a:lnSpc>
              <a:buFont typeface="Wingdings" pitchFamily="2" charset="2"/>
              <a:buChar char="q"/>
            </a:pPr>
            <a:r>
              <a:rPr lang="en-US" sz="1400" b="1" dirty="0">
                <a:solidFill>
                  <a:schemeClr val="accent1">
                    <a:lumMod val="50000"/>
                  </a:schemeClr>
                </a:solidFill>
                <a:latin typeface="+mn-lt"/>
              </a:rPr>
              <a:t>   Exploring the correlation between the size of the app and the version of Android on the number of installs.</a:t>
            </a:r>
          </a:p>
          <a:p>
            <a:pPr>
              <a:lnSpc>
                <a:spcPct val="150000"/>
              </a:lnSpc>
              <a:buFont typeface="Wingdings" pitchFamily="2" charset="2"/>
              <a:buChar char="q"/>
            </a:pPr>
            <a:r>
              <a:rPr lang="en-US" sz="1400" b="1" dirty="0">
                <a:solidFill>
                  <a:schemeClr val="accent1">
                    <a:lumMod val="50000"/>
                  </a:schemeClr>
                </a:solidFill>
                <a:latin typeface="+mn-lt"/>
              </a:rPr>
              <a:t>    Exploring reviews and sentiment of the users as per the </a:t>
            </a:r>
            <a:r>
              <a:rPr lang="en-US" sz="1400" b="1" dirty="0" err="1">
                <a:solidFill>
                  <a:schemeClr val="accent1">
                    <a:lumMod val="50000"/>
                  </a:schemeClr>
                </a:solidFill>
                <a:latin typeface="+mn-lt"/>
              </a:rPr>
              <a:t>the</a:t>
            </a:r>
            <a:r>
              <a:rPr lang="en-US" sz="1400" b="1" dirty="0">
                <a:solidFill>
                  <a:schemeClr val="accent1">
                    <a:lumMod val="50000"/>
                  </a:schemeClr>
                </a:solidFill>
                <a:latin typeface="+mn-lt"/>
              </a:rPr>
              <a:t> category of the application.</a:t>
            </a:r>
          </a:p>
          <a:p>
            <a:endParaRPr lang="en-US" b="1" dirty="0"/>
          </a:p>
        </p:txBody>
      </p:sp>
      <p:pic>
        <p:nvPicPr>
          <p:cNvPr id="5" name="object 4"/>
          <p:cNvPicPr/>
          <p:nvPr/>
        </p:nvPicPr>
        <p:blipFill>
          <a:blip r:embed="rId2" cstate="print"/>
          <a:stretch>
            <a:fillRect/>
          </a:stretch>
        </p:blipFill>
        <p:spPr>
          <a:xfrm>
            <a:off x="8153400" y="133350"/>
            <a:ext cx="313944" cy="304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27">
            <a:extLst>
              <a:ext uri="{FF2B5EF4-FFF2-40B4-BE49-F238E27FC236}">
                <a16:creationId xmlns:a16="http://schemas.microsoft.com/office/drawing/2014/main" id="{107C98ED-6D69-4460-A219-4AD5DA53A44E}"/>
              </a:ext>
            </a:extLst>
          </p:cNvPr>
          <p:cNvGrpSpPr/>
          <p:nvPr/>
        </p:nvGrpSpPr>
        <p:grpSpPr>
          <a:xfrm>
            <a:off x="547364" y="845437"/>
            <a:ext cx="3037374" cy="2382293"/>
            <a:chOff x="1888907" y="1388642"/>
            <a:chExt cx="4049832" cy="3176391"/>
          </a:xfrm>
        </p:grpSpPr>
        <p:grpSp>
          <p:nvGrpSpPr>
            <p:cNvPr id="6" name="Group 28">
              <a:extLst>
                <a:ext uri="{FF2B5EF4-FFF2-40B4-BE49-F238E27FC236}">
                  <a16:creationId xmlns:a16="http://schemas.microsoft.com/office/drawing/2014/main" id="{D09FA2CB-A71B-4594-83C2-0736F6E99B4D}"/>
                </a:ext>
              </a:extLst>
            </p:cNvPr>
            <p:cNvGrpSpPr/>
            <p:nvPr/>
          </p:nvGrpSpPr>
          <p:grpSpPr>
            <a:xfrm>
              <a:off x="1888907" y="1587066"/>
              <a:ext cx="4049832" cy="2977967"/>
              <a:chOff x="2070182" y="2269325"/>
              <a:chExt cx="4461576" cy="3280736"/>
            </a:xfrm>
          </p:grpSpPr>
          <p:sp>
            <p:nvSpPr>
              <p:cNvPr id="35" name="Freeform: Shape 34">
                <a:extLst>
                  <a:ext uri="{FF2B5EF4-FFF2-40B4-BE49-F238E27FC236}">
                    <a16:creationId xmlns:a16="http://schemas.microsoft.com/office/drawing/2014/main" id="{576DF6C1-07F6-4BC9-AC9A-29403209A4DC}"/>
                  </a:ext>
                </a:extLst>
              </p:cNvPr>
              <p:cNvSpPr/>
              <p:nvPr/>
            </p:nvSpPr>
            <p:spPr>
              <a:xfrm rot="18971628">
                <a:off x="2070182" y="2269325"/>
                <a:ext cx="4461576" cy="3280736"/>
              </a:xfrm>
              <a:custGeom>
                <a:avLst/>
                <a:gdLst>
                  <a:gd name="connsiteX0" fmla="*/ 3390729 w 4461576"/>
                  <a:gd name="connsiteY0" fmla="*/ 1 h 3280736"/>
                  <a:gd name="connsiteX1" fmla="*/ 4461576 w 4461576"/>
                  <a:gd name="connsiteY1" fmla="*/ 1027129 h 3280736"/>
                  <a:gd name="connsiteX2" fmla="*/ 2299977 w 4461576"/>
                  <a:gd name="connsiteY2" fmla="*/ 3280736 h 3280736"/>
                  <a:gd name="connsiteX3" fmla="*/ 0 w 4461576"/>
                  <a:gd name="connsiteY3" fmla="*/ 1074659 h 3280736"/>
                  <a:gd name="connsiteX4" fmla="*/ 1030784 w 4461576"/>
                  <a:gd name="connsiteY4" fmla="*/ 0 h 3280736"/>
                  <a:gd name="connsiteX5" fmla="*/ 3390729 w 4461576"/>
                  <a:gd name="connsiteY5" fmla="*/ 1 h 3280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1576" h="3280736">
                    <a:moveTo>
                      <a:pt x="3390729" y="1"/>
                    </a:moveTo>
                    <a:lnTo>
                      <a:pt x="4461576" y="1027129"/>
                    </a:lnTo>
                    <a:lnTo>
                      <a:pt x="2299977" y="3280736"/>
                    </a:lnTo>
                    <a:lnTo>
                      <a:pt x="0" y="1074659"/>
                    </a:lnTo>
                    <a:lnTo>
                      <a:pt x="1030784" y="0"/>
                    </a:lnTo>
                    <a:lnTo>
                      <a:pt x="3390729" y="1"/>
                    </a:lnTo>
                    <a:close/>
                  </a:path>
                </a:pathLst>
              </a:custGeom>
              <a:ln/>
            </p:spPr>
            <p:style>
              <a:lnRef idx="0">
                <a:schemeClr val="accent4"/>
              </a:lnRef>
              <a:fillRef idx="3">
                <a:schemeClr val="accent4"/>
              </a:fillRef>
              <a:effectRef idx="3">
                <a:schemeClr val="accent4"/>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2984316C-79D5-477B-BE5E-585823FBCA64}"/>
                  </a:ext>
                </a:extLst>
              </p:cNvPr>
              <p:cNvSpPr/>
              <p:nvPr/>
            </p:nvSpPr>
            <p:spPr>
              <a:xfrm rot="18971628">
                <a:off x="2282817" y="2406096"/>
                <a:ext cx="3987398" cy="2932059"/>
              </a:xfrm>
              <a:custGeom>
                <a:avLst/>
                <a:gdLst>
                  <a:gd name="connsiteX0" fmla="*/ 3390729 w 4461576"/>
                  <a:gd name="connsiteY0" fmla="*/ 1 h 3280736"/>
                  <a:gd name="connsiteX1" fmla="*/ 4461576 w 4461576"/>
                  <a:gd name="connsiteY1" fmla="*/ 1027129 h 3280736"/>
                  <a:gd name="connsiteX2" fmla="*/ 2299977 w 4461576"/>
                  <a:gd name="connsiteY2" fmla="*/ 3280736 h 3280736"/>
                  <a:gd name="connsiteX3" fmla="*/ 0 w 4461576"/>
                  <a:gd name="connsiteY3" fmla="*/ 1074659 h 3280736"/>
                  <a:gd name="connsiteX4" fmla="*/ 1030784 w 4461576"/>
                  <a:gd name="connsiteY4" fmla="*/ 0 h 3280736"/>
                  <a:gd name="connsiteX5" fmla="*/ 3390729 w 4461576"/>
                  <a:gd name="connsiteY5" fmla="*/ 1 h 3280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1576" h="3280736">
                    <a:moveTo>
                      <a:pt x="3390729" y="1"/>
                    </a:moveTo>
                    <a:lnTo>
                      <a:pt x="4461576" y="1027129"/>
                    </a:lnTo>
                    <a:lnTo>
                      <a:pt x="2299977" y="3280736"/>
                    </a:lnTo>
                    <a:lnTo>
                      <a:pt x="0" y="1074659"/>
                    </a:lnTo>
                    <a:lnTo>
                      <a:pt x="1030784" y="0"/>
                    </a:lnTo>
                    <a:lnTo>
                      <a:pt x="3390729"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30864210-E4B9-470F-829E-44F5AFDF260E}"/>
                  </a:ext>
                </a:extLst>
              </p:cNvPr>
              <p:cNvSpPr/>
              <p:nvPr/>
            </p:nvSpPr>
            <p:spPr>
              <a:xfrm rot="8171628">
                <a:off x="2383270" y="2572005"/>
                <a:ext cx="2359945" cy="1178949"/>
              </a:xfrm>
              <a:custGeom>
                <a:avLst/>
                <a:gdLst>
                  <a:gd name="connsiteX0" fmla="*/ 1130815 w 2359945"/>
                  <a:gd name="connsiteY0" fmla="*/ 0 h 1178949"/>
                  <a:gd name="connsiteX1" fmla="*/ 2359945 w 2359945"/>
                  <a:gd name="connsiteY1" fmla="*/ 1178949 h 1178949"/>
                  <a:gd name="connsiteX2" fmla="*/ 0 w 2359945"/>
                  <a:gd name="connsiteY2" fmla="*/ 1178948 h 1178949"/>
                  <a:gd name="connsiteX3" fmla="*/ 1130815 w 2359945"/>
                  <a:gd name="connsiteY3" fmla="*/ 0 h 1178949"/>
                </a:gdLst>
                <a:ahLst/>
                <a:cxnLst>
                  <a:cxn ang="0">
                    <a:pos x="connsiteX0" y="connsiteY0"/>
                  </a:cxn>
                  <a:cxn ang="0">
                    <a:pos x="connsiteX1" y="connsiteY1"/>
                  </a:cxn>
                  <a:cxn ang="0">
                    <a:pos x="connsiteX2" y="connsiteY2"/>
                  </a:cxn>
                  <a:cxn ang="0">
                    <a:pos x="connsiteX3" y="connsiteY3"/>
                  </a:cxn>
                </a:cxnLst>
                <a:rect l="l" t="t" r="r" b="b"/>
                <a:pathLst>
                  <a:path w="2359945" h="1178949">
                    <a:moveTo>
                      <a:pt x="1130815" y="0"/>
                    </a:moveTo>
                    <a:lnTo>
                      <a:pt x="2359945" y="1178949"/>
                    </a:lnTo>
                    <a:lnTo>
                      <a:pt x="0" y="1178948"/>
                    </a:lnTo>
                    <a:lnTo>
                      <a:pt x="1130815" y="0"/>
                    </a:lnTo>
                    <a:close/>
                  </a:path>
                </a:pathLst>
              </a:custGeom>
              <a:ln/>
            </p:spPr>
            <p:style>
              <a:lnRef idx="0">
                <a:schemeClr val="accent4"/>
              </a:lnRef>
              <a:fillRef idx="3">
                <a:schemeClr val="accent4"/>
              </a:fillRef>
              <a:effectRef idx="3">
                <a:schemeClr val="accent4"/>
              </a:effectRef>
              <a:fontRef idx="minor">
                <a:schemeClr val="lt1"/>
              </a:fontRef>
            </p:style>
            <p:txBody>
              <a:bodyPr wrap="square" rtlCol="0" anchor="ctr">
                <a:noAutofit/>
              </a:bodyPr>
              <a:lstStyle/>
              <a:p>
                <a:pPr algn="ctr"/>
                <a:endParaRPr lang="en-US"/>
              </a:p>
            </p:txBody>
          </p:sp>
        </p:grpSp>
        <p:sp>
          <p:nvSpPr>
            <p:cNvPr id="30" name="TextBox 29">
              <a:extLst>
                <a:ext uri="{FF2B5EF4-FFF2-40B4-BE49-F238E27FC236}">
                  <a16:creationId xmlns:a16="http://schemas.microsoft.com/office/drawing/2014/main" id="{3DFC0242-AB42-4620-9086-936D6D4B92F7}"/>
                </a:ext>
              </a:extLst>
            </p:cNvPr>
            <p:cNvSpPr txBox="1"/>
            <p:nvPr/>
          </p:nvSpPr>
          <p:spPr>
            <a:xfrm>
              <a:off x="3617260" y="1775012"/>
              <a:ext cx="1200963" cy="410369"/>
            </a:xfrm>
            <a:prstGeom prst="rect">
              <a:avLst/>
            </a:prstGeom>
            <a:noFill/>
          </p:spPr>
          <p:txBody>
            <a:bodyPr wrap="square" rtlCol="0">
              <a:spAutoFit/>
            </a:bodyPr>
            <a:lstStyle/>
            <a:p>
              <a:endParaRPr lang="en-US" b="1" dirty="0">
                <a:latin typeface="Georgia" panose="02040502050405020303" pitchFamily="18" charset="0"/>
              </a:endParaRPr>
            </a:p>
          </p:txBody>
        </p:sp>
        <p:sp>
          <p:nvSpPr>
            <p:cNvPr id="31" name="TextBox 30">
              <a:extLst>
                <a:ext uri="{FF2B5EF4-FFF2-40B4-BE49-F238E27FC236}">
                  <a16:creationId xmlns:a16="http://schemas.microsoft.com/office/drawing/2014/main" id="{7012C398-D496-47F2-B28A-114AF144BA4B}"/>
                </a:ext>
              </a:extLst>
            </p:cNvPr>
            <p:cNvSpPr txBox="1"/>
            <p:nvPr/>
          </p:nvSpPr>
          <p:spPr>
            <a:xfrm>
              <a:off x="2244154" y="3122850"/>
              <a:ext cx="2598057" cy="410369"/>
            </a:xfrm>
            <a:prstGeom prst="rect">
              <a:avLst/>
            </a:prstGeom>
            <a:noFill/>
          </p:spPr>
          <p:txBody>
            <a:bodyPr wrap="square" lIns="0" tIns="0" rIns="0" bIns="0" rtlCol="0">
              <a:spAutoFit/>
            </a:bodyPr>
            <a:lstStyle/>
            <a:p>
              <a:pPr algn="ctr">
                <a:spcBef>
                  <a:spcPts val="450"/>
                </a:spcBef>
              </a:pPr>
              <a:r>
                <a:rPr lang="en-GB" sz="2000" dirty="0">
                  <a:latin typeface="Georgia" pitchFamily="18" charset="0"/>
                </a:rPr>
                <a:t>NEHA JADHAV</a:t>
              </a:r>
              <a:endParaRPr lang="en-US" sz="2000" dirty="0">
                <a:latin typeface="Georgia" pitchFamily="18" charset="0"/>
              </a:endParaRPr>
            </a:p>
          </p:txBody>
        </p:sp>
        <p:sp>
          <p:nvSpPr>
            <p:cNvPr id="32" name="TextBox 31">
              <a:extLst>
                <a:ext uri="{FF2B5EF4-FFF2-40B4-BE49-F238E27FC236}">
                  <a16:creationId xmlns:a16="http://schemas.microsoft.com/office/drawing/2014/main" id="{CABEC4D3-B0BC-450F-A9F3-735B04F36DB4}"/>
                </a:ext>
              </a:extLst>
            </p:cNvPr>
            <p:cNvSpPr txBox="1"/>
            <p:nvPr/>
          </p:nvSpPr>
          <p:spPr>
            <a:xfrm>
              <a:off x="2164262" y="1388642"/>
              <a:ext cx="823203" cy="553997"/>
            </a:xfrm>
            <a:prstGeom prst="rect">
              <a:avLst/>
            </a:prstGeom>
            <a:noFill/>
          </p:spPr>
          <p:txBody>
            <a:bodyPr wrap="square" rtlCol="0">
              <a:spAutoFit/>
            </a:bodyPr>
            <a:lstStyle/>
            <a:p>
              <a:pPr algn="ctr"/>
              <a:endParaRPr lang="en-US" sz="2100" dirty="0">
                <a:solidFill>
                  <a:schemeClr val="bg1"/>
                </a:solidFill>
                <a:latin typeface="Georgia Pro" panose="02040802050405020203" pitchFamily="18" charset="0"/>
              </a:endParaRPr>
            </a:p>
          </p:txBody>
        </p:sp>
      </p:grpSp>
      <p:grpSp>
        <p:nvGrpSpPr>
          <p:cNvPr id="7" name="Group 39">
            <a:extLst>
              <a:ext uri="{FF2B5EF4-FFF2-40B4-BE49-F238E27FC236}">
                <a16:creationId xmlns:a16="http://schemas.microsoft.com/office/drawing/2014/main" id="{028FDDD9-880A-4A09-A587-5A77C6422B7B}"/>
              </a:ext>
            </a:extLst>
          </p:cNvPr>
          <p:cNvGrpSpPr/>
          <p:nvPr/>
        </p:nvGrpSpPr>
        <p:grpSpPr>
          <a:xfrm>
            <a:off x="5925418" y="674215"/>
            <a:ext cx="3037374" cy="2382293"/>
            <a:chOff x="1888907" y="1388642"/>
            <a:chExt cx="4049832" cy="3176391"/>
          </a:xfrm>
        </p:grpSpPr>
        <p:grpSp>
          <p:nvGrpSpPr>
            <p:cNvPr id="8" name="Group 40">
              <a:extLst>
                <a:ext uri="{FF2B5EF4-FFF2-40B4-BE49-F238E27FC236}">
                  <a16:creationId xmlns:a16="http://schemas.microsoft.com/office/drawing/2014/main" id="{9D8A78E0-10E9-4A2C-AAAC-0FB9437B600B}"/>
                </a:ext>
              </a:extLst>
            </p:cNvPr>
            <p:cNvGrpSpPr/>
            <p:nvPr/>
          </p:nvGrpSpPr>
          <p:grpSpPr>
            <a:xfrm>
              <a:off x="1888907" y="1587066"/>
              <a:ext cx="4049832" cy="2977967"/>
              <a:chOff x="2070182" y="2269325"/>
              <a:chExt cx="4461576" cy="3280736"/>
            </a:xfrm>
          </p:grpSpPr>
          <p:sp>
            <p:nvSpPr>
              <p:cNvPr id="47" name="Freeform: Shape 46">
                <a:extLst>
                  <a:ext uri="{FF2B5EF4-FFF2-40B4-BE49-F238E27FC236}">
                    <a16:creationId xmlns:a16="http://schemas.microsoft.com/office/drawing/2014/main" id="{4AD65B02-80F8-49A7-900F-6D7C9C62BA23}"/>
                  </a:ext>
                </a:extLst>
              </p:cNvPr>
              <p:cNvSpPr/>
              <p:nvPr/>
            </p:nvSpPr>
            <p:spPr>
              <a:xfrm rot="18971628">
                <a:off x="2070182" y="2269325"/>
                <a:ext cx="4461576" cy="3280736"/>
              </a:xfrm>
              <a:custGeom>
                <a:avLst/>
                <a:gdLst>
                  <a:gd name="connsiteX0" fmla="*/ 3390729 w 4461576"/>
                  <a:gd name="connsiteY0" fmla="*/ 1 h 3280736"/>
                  <a:gd name="connsiteX1" fmla="*/ 4461576 w 4461576"/>
                  <a:gd name="connsiteY1" fmla="*/ 1027129 h 3280736"/>
                  <a:gd name="connsiteX2" fmla="*/ 2299977 w 4461576"/>
                  <a:gd name="connsiteY2" fmla="*/ 3280736 h 3280736"/>
                  <a:gd name="connsiteX3" fmla="*/ 0 w 4461576"/>
                  <a:gd name="connsiteY3" fmla="*/ 1074659 h 3280736"/>
                  <a:gd name="connsiteX4" fmla="*/ 1030784 w 4461576"/>
                  <a:gd name="connsiteY4" fmla="*/ 0 h 3280736"/>
                  <a:gd name="connsiteX5" fmla="*/ 3390729 w 4461576"/>
                  <a:gd name="connsiteY5" fmla="*/ 1 h 3280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1576" h="3280736">
                    <a:moveTo>
                      <a:pt x="3390729" y="1"/>
                    </a:moveTo>
                    <a:lnTo>
                      <a:pt x="4461576" y="1027129"/>
                    </a:lnTo>
                    <a:lnTo>
                      <a:pt x="2299977" y="3280736"/>
                    </a:lnTo>
                    <a:lnTo>
                      <a:pt x="0" y="1074659"/>
                    </a:lnTo>
                    <a:lnTo>
                      <a:pt x="1030784" y="0"/>
                    </a:lnTo>
                    <a:lnTo>
                      <a:pt x="3390729" y="1"/>
                    </a:lnTo>
                    <a:close/>
                  </a:path>
                </a:pathLst>
              </a:custGeom>
              <a:ln/>
            </p:spPr>
            <p:style>
              <a:lnRef idx="0">
                <a:schemeClr val="accent5"/>
              </a:lnRef>
              <a:fillRef idx="3">
                <a:schemeClr val="accent5"/>
              </a:fillRef>
              <a:effectRef idx="3">
                <a:schemeClr val="accent5"/>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B51A30C8-6174-4F9C-BB25-B8060440A335}"/>
                  </a:ext>
                </a:extLst>
              </p:cNvPr>
              <p:cNvSpPr/>
              <p:nvPr/>
            </p:nvSpPr>
            <p:spPr>
              <a:xfrm rot="18971628">
                <a:off x="2282817" y="2406097"/>
                <a:ext cx="3987398" cy="2932059"/>
              </a:xfrm>
              <a:custGeom>
                <a:avLst/>
                <a:gdLst>
                  <a:gd name="connsiteX0" fmla="*/ 3390729 w 4461576"/>
                  <a:gd name="connsiteY0" fmla="*/ 1 h 3280736"/>
                  <a:gd name="connsiteX1" fmla="*/ 4461576 w 4461576"/>
                  <a:gd name="connsiteY1" fmla="*/ 1027129 h 3280736"/>
                  <a:gd name="connsiteX2" fmla="*/ 2299977 w 4461576"/>
                  <a:gd name="connsiteY2" fmla="*/ 3280736 h 3280736"/>
                  <a:gd name="connsiteX3" fmla="*/ 0 w 4461576"/>
                  <a:gd name="connsiteY3" fmla="*/ 1074659 h 3280736"/>
                  <a:gd name="connsiteX4" fmla="*/ 1030784 w 4461576"/>
                  <a:gd name="connsiteY4" fmla="*/ 0 h 3280736"/>
                  <a:gd name="connsiteX5" fmla="*/ 3390729 w 4461576"/>
                  <a:gd name="connsiteY5" fmla="*/ 1 h 3280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1576" h="3280736">
                    <a:moveTo>
                      <a:pt x="3390729" y="1"/>
                    </a:moveTo>
                    <a:lnTo>
                      <a:pt x="4461576" y="1027129"/>
                    </a:lnTo>
                    <a:lnTo>
                      <a:pt x="2299977" y="3280736"/>
                    </a:lnTo>
                    <a:lnTo>
                      <a:pt x="0" y="1074659"/>
                    </a:lnTo>
                    <a:lnTo>
                      <a:pt x="1030784" y="0"/>
                    </a:lnTo>
                    <a:lnTo>
                      <a:pt x="3390729"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Shape 50">
                <a:extLst>
                  <a:ext uri="{FF2B5EF4-FFF2-40B4-BE49-F238E27FC236}">
                    <a16:creationId xmlns:a16="http://schemas.microsoft.com/office/drawing/2014/main" id="{6B7CE257-E5B0-48CB-BBF1-5F5BFAD0F120}"/>
                  </a:ext>
                </a:extLst>
              </p:cNvPr>
              <p:cNvSpPr/>
              <p:nvPr/>
            </p:nvSpPr>
            <p:spPr>
              <a:xfrm rot="8171628">
                <a:off x="2383270" y="2572005"/>
                <a:ext cx="2359945" cy="1178949"/>
              </a:xfrm>
              <a:custGeom>
                <a:avLst/>
                <a:gdLst>
                  <a:gd name="connsiteX0" fmla="*/ 1130815 w 2359945"/>
                  <a:gd name="connsiteY0" fmla="*/ 0 h 1178949"/>
                  <a:gd name="connsiteX1" fmla="*/ 2359945 w 2359945"/>
                  <a:gd name="connsiteY1" fmla="*/ 1178949 h 1178949"/>
                  <a:gd name="connsiteX2" fmla="*/ 0 w 2359945"/>
                  <a:gd name="connsiteY2" fmla="*/ 1178948 h 1178949"/>
                  <a:gd name="connsiteX3" fmla="*/ 1130815 w 2359945"/>
                  <a:gd name="connsiteY3" fmla="*/ 0 h 1178949"/>
                </a:gdLst>
                <a:ahLst/>
                <a:cxnLst>
                  <a:cxn ang="0">
                    <a:pos x="connsiteX0" y="connsiteY0"/>
                  </a:cxn>
                  <a:cxn ang="0">
                    <a:pos x="connsiteX1" y="connsiteY1"/>
                  </a:cxn>
                  <a:cxn ang="0">
                    <a:pos x="connsiteX2" y="connsiteY2"/>
                  </a:cxn>
                  <a:cxn ang="0">
                    <a:pos x="connsiteX3" y="connsiteY3"/>
                  </a:cxn>
                </a:cxnLst>
                <a:rect l="l" t="t" r="r" b="b"/>
                <a:pathLst>
                  <a:path w="2359945" h="1178949">
                    <a:moveTo>
                      <a:pt x="1130815" y="0"/>
                    </a:moveTo>
                    <a:lnTo>
                      <a:pt x="2359945" y="1178949"/>
                    </a:lnTo>
                    <a:lnTo>
                      <a:pt x="0" y="1178948"/>
                    </a:lnTo>
                    <a:lnTo>
                      <a:pt x="1130815" y="0"/>
                    </a:lnTo>
                    <a:close/>
                  </a:path>
                </a:pathLst>
              </a:custGeom>
              <a:ln/>
            </p:spPr>
            <p:style>
              <a:lnRef idx="0">
                <a:schemeClr val="accent5"/>
              </a:lnRef>
              <a:fillRef idx="3">
                <a:schemeClr val="accent5"/>
              </a:fillRef>
              <a:effectRef idx="3">
                <a:schemeClr val="accent5"/>
              </a:effectRef>
              <a:fontRef idx="minor">
                <a:schemeClr val="lt1"/>
              </a:fontRef>
            </p:style>
            <p:txBody>
              <a:bodyPr wrap="square" rtlCol="0" anchor="ctr">
                <a:noAutofit/>
              </a:bodyPr>
              <a:lstStyle/>
              <a:p>
                <a:pPr algn="ctr"/>
                <a:endParaRPr lang="en-US"/>
              </a:p>
            </p:txBody>
          </p:sp>
        </p:grpSp>
        <p:sp>
          <p:nvSpPr>
            <p:cNvPr id="42" name="TextBox 41">
              <a:extLst>
                <a:ext uri="{FF2B5EF4-FFF2-40B4-BE49-F238E27FC236}">
                  <a16:creationId xmlns:a16="http://schemas.microsoft.com/office/drawing/2014/main" id="{862F82D6-F4DD-4E3E-BB94-0C72EE58C55F}"/>
                </a:ext>
              </a:extLst>
            </p:cNvPr>
            <p:cNvSpPr txBox="1"/>
            <p:nvPr/>
          </p:nvSpPr>
          <p:spPr>
            <a:xfrm>
              <a:off x="3617258" y="1775012"/>
              <a:ext cx="1200963" cy="410369"/>
            </a:xfrm>
            <a:prstGeom prst="rect">
              <a:avLst/>
            </a:prstGeom>
            <a:noFill/>
          </p:spPr>
          <p:txBody>
            <a:bodyPr wrap="square" rtlCol="0">
              <a:spAutoFit/>
            </a:bodyPr>
            <a:lstStyle/>
            <a:p>
              <a:endParaRPr lang="en-US" b="1" dirty="0">
                <a:latin typeface="Georgia" panose="02040502050405020303" pitchFamily="18" charset="0"/>
              </a:endParaRPr>
            </a:p>
          </p:txBody>
        </p:sp>
        <p:sp>
          <p:nvSpPr>
            <p:cNvPr id="43" name="TextBox 42">
              <a:extLst>
                <a:ext uri="{FF2B5EF4-FFF2-40B4-BE49-F238E27FC236}">
                  <a16:creationId xmlns:a16="http://schemas.microsoft.com/office/drawing/2014/main" id="{3423DBAD-E148-46BE-93E9-40B5350FCC83}"/>
                </a:ext>
              </a:extLst>
            </p:cNvPr>
            <p:cNvSpPr txBox="1"/>
            <p:nvPr/>
          </p:nvSpPr>
          <p:spPr>
            <a:xfrm>
              <a:off x="2203435" y="2977705"/>
              <a:ext cx="2931885" cy="906231"/>
            </a:xfrm>
            <a:prstGeom prst="rect">
              <a:avLst/>
            </a:prstGeom>
            <a:noFill/>
          </p:spPr>
          <p:txBody>
            <a:bodyPr wrap="square" lIns="0" tIns="0" rIns="0" bIns="0" rtlCol="0">
              <a:spAutoFit/>
            </a:bodyPr>
            <a:lstStyle/>
            <a:p>
              <a:pPr algn="ctr">
                <a:spcBef>
                  <a:spcPts val="450"/>
                </a:spcBef>
              </a:pPr>
              <a:r>
                <a:rPr lang="en-GB" sz="2000" dirty="0">
                  <a:latin typeface="Georgia" pitchFamily="18" charset="0"/>
                </a:rPr>
                <a:t>AKANKSHA</a:t>
              </a:r>
            </a:p>
            <a:p>
              <a:pPr algn="ctr">
                <a:spcBef>
                  <a:spcPts val="450"/>
                </a:spcBef>
              </a:pPr>
              <a:r>
                <a:rPr lang="en-GB" sz="2000" dirty="0">
                  <a:latin typeface="Georgia" pitchFamily="18" charset="0"/>
                </a:rPr>
                <a:t>JADHAV</a:t>
              </a:r>
            </a:p>
          </p:txBody>
        </p:sp>
        <p:sp>
          <p:nvSpPr>
            <p:cNvPr id="44" name="TextBox 43">
              <a:extLst>
                <a:ext uri="{FF2B5EF4-FFF2-40B4-BE49-F238E27FC236}">
                  <a16:creationId xmlns:a16="http://schemas.microsoft.com/office/drawing/2014/main" id="{C3536A54-77C2-4331-ABA2-FB4B658CEF49}"/>
                </a:ext>
              </a:extLst>
            </p:cNvPr>
            <p:cNvSpPr txBox="1"/>
            <p:nvPr/>
          </p:nvSpPr>
          <p:spPr>
            <a:xfrm>
              <a:off x="2164262" y="1388642"/>
              <a:ext cx="823203" cy="553997"/>
            </a:xfrm>
            <a:prstGeom prst="rect">
              <a:avLst/>
            </a:prstGeom>
            <a:noFill/>
          </p:spPr>
          <p:txBody>
            <a:bodyPr wrap="square" rtlCol="0">
              <a:spAutoFit/>
            </a:bodyPr>
            <a:lstStyle/>
            <a:p>
              <a:pPr algn="ctr"/>
              <a:endParaRPr lang="en-US" sz="2100" dirty="0">
                <a:solidFill>
                  <a:schemeClr val="bg1"/>
                </a:solidFill>
                <a:latin typeface="Georgia Pro" panose="02040802050405020203" pitchFamily="18" charset="0"/>
              </a:endParaRPr>
            </a:p>
          </p:txBody>
        </p:sp>
      </p:grpSp>
      <p:sp>
        <p:nvSpPr>
          <p:cNvPr id="53" name="TextBox 52">
            <a:extLst>
              <a:ext uri="{FF2B5EF4-FFF2-40B4-BE49-F238E27FC236}">
                <a16:creationId xmlns:a16="http://schemas.microsoft.com/office/drawing/2014/main" id="{90471094-5E59-4FDE-9BB7-D055C4B496A2}"/>
              </a:ext>
            </a:extLst>
          </p:cNvPr>
          <p:cNvSpPr txBox="1"/>
          <p:nvPr/>
        </p:nvSpPr>
        <p:spPr>
          <a:xfrm>
            <a:off x="83581" y="0"/>
            <a:ext cx="9060419" cy="931024"/>
          </a:xfrm>
          <a:prstGeom prst="rect">
            <a:avLst/>
          </a:prstGeom>
          <a:noFill/>
        </p:spPr>
        <p:txBody>
          <a:bodyPr wrap="square" lIns="68580" tIns="34290" rIns="68580" bIns="34290" rtlCol="0">
            <a:spAutoFit/>
          </a:bodyPr>
          <a:lstStyle/>
          <a:p>
            <a:pPr algn="ctr"/>
            <a:r>
              <a:rPr lang="en-US" sz="3200" dirty="0">
                <a:latin typeface="Georgia" panose="02040502050405020303" pitchFamily="18" charset="0"/>
                <a:ea typeface="Open Sans" panose="020B0606030504020204" pitchFamily="34" charset="0"/>
                <a:cs typeface="Open Sans" panose="020B0606030504020204" pitchFamily="34" charset="0"/>
              </a:rPr>
              <a:t>Analytics Team Mates</a:t>
            </a:r>
            <a:br>
              <a:rPr lang="en-US" sz="2400" dirty="0">
                <a:latin typeface="Georgia" panose="02040502050405020303" pitchFamily="18" charset="0"/>
                <a:ea typeface="Open Sans" panose="020B0606030504020204" pitchFamily="34" charset="0"/>
                <a:cs typeface="Open Sans" panose="020B0606030504020204" pitchFamily="34" charset="0"/>
              </a:rPr>
            </a:br>
            <a:endParaRPr lang="en-US" sz="2400" dirty="0">
              <a:latin typeface="Georgia" panose="02040502050405020303" pitchFamily="18" charset="0"/>
              <a:ea typeface="Open Sans" panose="020B0606030504020204" pitchFamily="34" charset="0"/>
              <a:cs typeface="Open Sans" panose="020B0606030504020204" pitchFamily="34" charset="0"/>
            </a:endParaRPr>
          </a:p>
        </p:txBody>
      </p:sp>
      <p:grpSp>
        <p:nvGrpSpPr>
          <p:cNvPr id="41" name="Group 26">
            <a:extLst>
              <a:ext uri="{FF2B5EF4-FFF2-40B4-BE49-F238E27FC236}">
                <a16:creationId xmlns:a16="http://schemas.microsoft.com/office/drawing/2014/main" id="{F5037570-701A-4C3F-83A2-F305DF13C8ED}"/>
              </a:ext>
            </a:extLst>
          </p:cNvPr>
          <p:cNvGrpSpPr/>
          <p:nvPr/>
        </p:nvGrpSpPr>
        <p:grpSpPr>
          <a:xfrm>
            <a:off x="3083099" y="2976051"/>
            <a:ext cx="3037374" cy="2382292"/>
            <a:chOff x="1888909" y="1388642"/>
            <a:chExt cx="4049832" cy="3176388"/>
          </a:xfrm>
        </p:grpSpPr>
        <p:grpSp>
          <p:nvGrpSpPr>
            <p:cNvPr id="73" name="Group 22">
              <a:extLst>
                <a:ext uri="{FF2B5EF4-FFF2-40B4-BE49-F238E27FC236}">
                  <a16:creationId xmlns:a16="http://schemas.microsoft.com/office/drawing/2014/main" id="{A8DD3A73-85AB-40B7-B975-9B35E24ADA72}"/>
                </a:ext>
              </a:extLst>
            </p:cNvPr>
            <p:cNvGrpSpPr/>
            <p:nvPr/>
          </p:nvGrpSpPr>
          <p:grpSpPr>
            <a:xfrm>
              <a:off x="1888909" y="1587065"/>
              <a:ext cx="4049832" cy="2977965"/>
              <a:chOff x="2070182" y="2269325"/>
              <a:chExt cx="4461576" cy="3280736"/>
            </a:xfrm>
          </p:grpSpPr>
          <p:sp>
            <p:nvSpPr>
              <p:cNvPr id="78" name="Freeform: Shape 14">
                <a:extLst>
                  <a:ext uri="{FF2B5EF4-FFF2-40B4-BE49-F238E27FC236}">
                    <a16:creationId xmlns:a16="http://schemas.microsoft.com/office/drawing/2014/main" id="{8136493C-2FE2-4075-B4B4-9EB37EC623F6}"/>
                  </a:ext>
                </a:extLst>
              </p:cNvPr>
              <p:cNvSpPr/>
              <p:nvPr/>
            </p:nvSpPr>
            <p:spPr>
              <a:xfrm rot="18971628">
                <a:off x="2070182" y="2269325"/>
                <a:ext cx="4461576" cy="3280736"/>
              </a:xfrm>
              <a:custGeom>
                <a:avLst/>
                <a:gdLst>
                  <a:gd name="connsiteX0" fmla="*/ 3390729 w 4461576"/>
                  <a:gd name="connsiteY0" fmla="*/ 1 h 3280736"/>
                  <a:gd name="connsiteX1" fmla="*/ 4461576 w 4461576"/>
                  <a:gd name="connsiteY1" fmla="*/ 1027129 h 3280736"/>
                  <a:gd name="connsiteX2" fmla="*/ 2299977 w 4461576"/>
                  <a:gd name="connsiteY2" fmla="*/ 3280736 h 3280736"/>
                  <a:gd name="connsiteX3" fmla="*/ 0 w 4461576"/>
                  <a:gd name="connsiteY3" fmla="*/ 1074659 h 3280736"/>
                  <a:gd name="connsiteX4" fmla="*/ 1030784 w 4461576"/>
                  <a:gd name="connsiteY4" fmla="*/ 0 h 3280736"/>
                  <a:gd name="connsiteX5" fmla="*/ 3390729 w 4461576"/>
                  <a:gd name="connsiteY5" fmla="*/ 1 h 3280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1576" h="3280736">
                    <a:moveTo>
                      <a:pt x="3390729" y="1"/>
                    </a:moveTo>
                    <a:lnTo>
                      <a:pt x="4461576" y="1027129"/>
                    </a:lnTo>
                    <a:lnTo>
                      <a:pt x="2299977" y="3280736"/>
                    </a:lnTo>
                    <a:lnTo>
                      <a:pt x="0" y="1074659"/>
                    </a:lnTo>
                    <a:lnTo>
                      <a:pt x="1030784" y="0"/>
                    </a:lnTo>
                    <a:lnTo>
                      <a:pt x="3390729" y="1"/>
                    </a:lnTo>
                    <a:close/>
                  </a:path>
                </a:pathLst>
              </a:custGeom>
              <a:ln/>
            </p:spPr>
            <p:style>
              <a:lnRef idx="0">
                <a:schemeClr val="dk1"/>
              </a:lnRef>
              <a:fillRef idx="1003">
                <a:schemeClr val="lt2"/>
              </a:fillRef>
              <a:effectRef idx="3">
                <a:schemeClr val="dk1"/>
              </a:effectRef>
              <a:fontRef idx="minor">
                <a:schemeClr val="lt1"/>
              </a:fontRef>
            </p:style>
            <p:txBody>
              <a:bodyPr wrap="square" rtlCol="0" anchor="ctr">
                <a:noAutofit/>
              </a:bodyPr>
              <a:lstStyle/>
              <a:p>
                <a:pPr algn="ctr"/>
                <a:endParaRPr lang="en-US"/>
              </a:p>
            </p:txBody>
          </p:sp>
          <p:sp>
            <p:nvSpPr>
              <p:cNvPr id="79" name="Freeform: Shape 18">
                <a:extLst>
                  <a:ext uri="{FF2B5EF4-FFF2-40B4-BE49-F238E27FC236}">
                    <a16:creationId xmlns:a16="http://schemas.microsoft.com/office/drawing/2014/main" id="{F5E0CDA4-4E47-4722-B55B-7B1BC74EBC3C}"/>
                  </a:ext>
                </a:extLst>
              </p:cNvPr>
              <p:cNvSpPr/>
              <p:nvPr/>
            </p:nvSpPr>
            <p:spPr>
              <a:xfrm rot="18971628">
                <a:off x="2282817" y="2406096"/>
                <a:ext cx="3987398" cy="2932059"/>
              </a:xfrm>
              <a:custGeom>
                <a:avLst/>
                <a:gdLst>
                  <a:gd name="connsiteX0" fmla="*/ 3390729 w 4461576"/>
                  <a:gd name="connsiteY0" fmla="*/ 1 h 3280736"/>
                  <a:gd name="connsiteX1" fmla="*/ 4461576 w 4461576"/>
                  <a:gd name="connsiteY1" fmla="*/ 1027129 h 3280736"/>
                  <a:gd name="connsiteX2" fmla="*/ 2299977 w 4461576"/>
                  <a:gd name="connsiteY2" fmla="*/ 3280736 h 3280736"/>
                  <a:gd name="connsiteX3" fmla="*/ 0 w 4461576"/>
                  <a:gd name="connsiteY3" fmla="*/ 1074659 h 3280736"/>
                  <a:gd name="connsiteX4" fmla="*/ 1030784 w 4461576"/>
                  <a:gd name="connsiteY4" fmla="*/ 0 h 3280736"/>
                  <a:gd name="connsiteX5" fmla="*/ 3390729 w 4461576"/>
                  <a:gd name="connsiteY5" fmla="*/ 1 h 3280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1576" h="3280736">
                    <a:moveTo>
                      <a:pt x="3390729" y="1"/>
                    </a:moveTo>
                    <a:lnTo>
                      <a:pt x="4461576" y="1027129"/>
                    </a:lnTo>
                    <a:lnTo>
                      <a:pt x="2299977" y="3280736"/>
                    </a:lnTo>
                    <a:lnTo>
                      <a:pt x="0" y="1074659"/>
                    </a:lnTo>
                    <a:lnTo>
                      <a:pt x="1030784" y="0"/>
                    </a:lnTo>
                    <a:lnTo>
                      <a:pt x="3390729"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17">
                <a:extLst>
                  <a:ext uri="{FF2B5EF4-FFF2-40B4-BE49-F238E27FC236}">
                    <a16:creationId xmlns:a16="http://schemas.microsoft.com/office/drawing/2014/main" id="{4809FABC-860C-47CB-91ED-B3DFFEC2065D}"/>
                  </a:ext>
                </a:extLst>
              </p:cNvPr>
              <p:cNvSpPr/>
              <p:nvPr/>
            </p:nvSpPr>
            <p:spPr>
              <a:xfrm rot="8171628">
                <a:off x="2383270" y="2572005"/>
                <a:ext cx="2359945" cy="1178949"/>
              </a:xfrm>
              <a:custGeom>
                <a:avLst/>
                <a:gdLst>
                  <a:gd name="connsiteX0" fmla="*/ 1130815 w 2359945"/>
                  <a:gd name="connsiteY0" fmla="*/ 0 h 1178949"/>
                  <a:gd name="connsiteX1" fmla="*/ 2359945 w 2359945"/>
                  <a:gd name="connsiteY1" fmla="*/ 1178949 h 1178949"/>
                  <a:gd name="connsiteX2" fmla="*/ 0 w 2359945"/>
                  <a:gd name="connsiteY2" fmla="*/ 1178948 h 1178949"/>
                  <a:gd name="connsiteX3" fmla="*/ 1130815 w 2359945"/>
                  <a:gd name="connsiteY3" fmla="*/ 0 h 1178949"/>
                </a:gdLst>
                <a:ahLst/>
                <a:cxnLst>
                  <a:cxn ang="0">
                    <a:pos x="connsiteX0" y="connsiteY0"/>
                  </a:cxn>
                  <a:cxn ang="0">
                    <a:pos x="connsiteX1" y="connsiteY1"/>
                  </a:cxn>
                  <a:cxn ang="0">
                    <a:pos x="connsiteX2" y="connsiteY2"/>
                  </a:cxn>
                  <a:cxn ang="0">
                    <a:pos x="connsiteX3" y="connsiteY3"/>
                  </a:cxn>
                </a:cxnLst>
                <a:rect l="l" t="t" r="r" b="b"/>
                <a:pathLst>
                  <a:path w="2359945" h="1178949">
                    <a:moveTo>
                      <a:pt x="1130815" y="0"/>
                    </a:moveTo>
                    <a:lnTo>
                      <a:pt x="2359945" y="1178949"/>
                    </a:lnTo>
                    <a:lnTo>
                      <a:pt x="0" y="1178948"/>
                    </a:lnTo>
                    <a:lnTo>
                      <a:pt x="1130815" y="0"/>
                    </a:lnTo>
                    <a:close/>
                  </a:path>
                </a:pathLst>
              </a:custGeom>
              <a:ln/>
            </p:spPr>
            <p:style>
              <a:lnRef idx="0">
                <a:schemeClr val="dk1"/>
              </a:lnRef>
              <a:fillRef idx="1003">
                <a:schemeClr val="lt2"/>
              </a:fillRef>
              <a:effectRef idx="3">
                <a:schemeClr val="dk1"/>
              </a:effectRef>
              <a:fontRef idx="minor">
                <a:schemeClr val="lt1"/>
              </a:fontRef>
            </p:style>
            <p:txBody>
              <a:bodyPr wrap="square" rtlCol="0" anchor="ctr">
                <a:noAutofit/>
              </a:bodyPr>
              <a:lstStyle/>
              <a:p>
                <a:pPr algn="ctr"/>
                <a:endParaRPr lang="en-US"/>
              </a:p>
            </p:txBody>
          </p:sp>
        </p:grpSp>
        <p:sp>
          <p:nvSpPr>
            <p:cNvPr id="74" name="TextBox 23">
              <a:extLst>
                <a:ext uri="{FF2B5EF4-FFF2-40B4-BE49-F238E27FC236}">
                  <a16:creationId xmlns:a16="http://schemas.microsoft.com/office/drawing/2014/main" id="{D470212A-81E5-4531-8A48-435675BDC698}"/>
                </a:ext>
              </a:extLst>
            </p:cNvPr>
            <p:cNvSpPr txBox="1"/>
            <p:nvPr/>
          </p:nvSpPr>
          <p:spPr>
            <a:xfrm>
              <a:off x="3617260" y="1775012"/>
              <a:ext cx="1200962" cy="410369"/>
            </a:xfrm>
            <a:prstGeom prst="rect">
              <a:avLst/>
            </a:prstGeom>
            <a:noFill/>
          </p:spPr>
          <p:txBody>
            <a:bodyPr wrap="square" rtlCol="0">
              <a:spAutoFit/>
            </a:bodyPr>
            <a:lstStyle/>
            <a:p>
              <a:endParaRPr lang="en-US" b="1" dirty="0">
                <a:latin typeface="Georgia" panose="02040502050405020303" pitchFamily="18" charset="0"/>
              </a:endParaRPr>
            </a:p>
          </p:txBody>
        </p:sp>
        <p:sp>
          <p:nvSpPr>
            <p:cNvPr id="75" name="TextBox 74">
              <a:extLst>
                <a:ext uri="{FF2B5EF4-FFF2-40B4-BE49-F238E27FC236}">
                  <a16:creationId xmlns:a16="http://schemas.microsoft.com/office/drawing/2014/main" id="{5A801817-C010-409F-AEEC-3AA2538B6CE0}"/>
                </a:ext>
              </a:extLst>
            </p:cNvPr>
            <p:cNvSpPr txBox="1"/>
            <p:nvPr/>
          </p:nvSpPr>
          <p:spPr>
            <a:xfrm>
              <a:off x="2164262" y="3093820"/>
              <a:ext cx="2725848" cy="820737"/>
            </a:xfrm>
            <a:prstGeom prst="rect">
              <a:avLst/>
            </a:prstGeom>
            <a:noFill/>
          </p:spPr>
          <p:txBody>
            <a:bodyPr wrap="square" lIns="0" tIns="0" rIns="0" bIns="0" rtlCol="0">
              <a:spAutoFit/>
            </a:bodyPr>
            <a:lstStyle/>
            <a:p>
              <a:pPr algn="ctr">
                <a:spcBef>
                  <a:spcPts val="450"/>
                </a:spcBef>
              </a:pPr>
              <a:r>
                <a:rPr lang="en-GB" sz="2000" dirty="0">
                  <a:latin typeface="Georgia" pitchFamily="18" charset="0"/>
                </a:rPr>
                <a:t>AKRITI PANCHBUDHE</a:t>
              </a:r>
              <a:endParaRPr lang="en-US" sz="2000" dirty="0">
                <a:latin typeface="Georgia" pitchFamily="18" charset="0"/>
              </a:endParaRPr>
            </a:p>
          </p:txBody>
        </p:sp>
        <p:sp>
          <p:nvSpPr>
            <p:cNvPr id="76" name="TextBox 75">
              <a:extLst>
                <a:ext uri="{FF2B5EF4-FFF2-40B4-BE49-F238E27FC236}">
                  <a16:creationId xmlns:a16="http://schemas.microsoft.com/office/drawing/2014/main" id="{55B0EA4D-09DA-4CF5-A758-C43FD7EBD4F2}"/>
                </a:ext>
              </a:extLst>
            </p:cNvPr>
            <p:cNvSpPr txBox="1"/>
            <p:nvPr/>
          </p:nvSpPr>
          <p:spPr>
            <a:xfrm>
              <a:off x="2164262" y="1388642"/>
              <a:ext cx="823203" cy="553997"/>
            </a:xfrm>
            <a:prstGeom prst="rect">
              <a:avLst/>
            </a:prstGeom>
            <a:noFill/>
          </p:spPr>
          <p:txBody>
            <a:bodyPr wrap="square" rtlCol="0">
              <a:spAutoFit/>
            </a:bodyPr>
            <a:lstStyle/>
            <a:p>
              <a:pPr algn="ctr"/>
              <a:endParaRPr lang="en-US" sz="2100" dirty="0">
                <a:solidFill>
                  <a:schemeClr val="bg1"/>
                </a:solidFill>
                <a:latin typeface="Georgia Pro" panose="02040802050405020203" pitchFamily="18" charset="0"/>
              </a:endParaRPr>
            </a:p>
          </p:txBody>
        </p:sp>
      </p:grpSp>
    </p:spTree>
    <p:extLst>
      <p:ext uri="{BB962C8B-B14F-4D97-AF65-F5344CB8AC3E}">
        <p14:creationId xmlns:p14="http://schemas.microsoft.com/office/powerpoint/2010/main" val="29442823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504189"/>
            <a:ext cx="3733800" cy="553998"/>
          </a:xfrm>
        </p:spPr>
        <p:txBody>
          <a:bodyPr/>
          <a:lstStyle/>
          <a:p>
            <a:r>
              <a:rPr lang="en-US" sz="3600" dirty="0">
                <a:solidFill>
                  <a:srgbClr val="C00000"/>
                </a:solidFill>
              </a:rPr>
              <a:t>Conclusion</a:t>
            </a:r>
          </a:p>
        </p:txBody>
      </p:sp>
      <p:sp>
        <p:nvSpPr>
          <p:cNvPr id="3" name="Text Placeholder 2"/>
          <p:cNvSpPr>
            <a:spLocks noGrp="1"/>
          </p:cNvSpPr>
          <p:nvPr>
            <p:ph type="body" idx="1"/>
          </p:nvPr>
        </p:nvSpPr>
        <p:spPr>
          <a:xfrm>
            <a:off x="685800" y="1352550"/>
            <a:ext cx="8057134" cy="2954655"/>
          </a:xfrm>
        </p:spPr>
        <p:txBody>
          <a:bodyPr/>
          <a:lstStyle/>
          <a:p>
            <a:pPr>
              <a:lnSpc>
                <a:spcPct val="150000"/>
              </a:lnSpc>
              <a:buFont typeface="Wingdings" pitchFamily="2" charset="2"/>
              <a:buChar char="§"/>
            </a:pPr>
            <a:r>
              <a:rPr lang="en-US" b="1" dirty="0">
                <a:solidFill>
                  <a:schemeClr val="tx2"/>
                </a:solidFill>
                <a:latin typeface="+mn-lt"/>
              </a:rPr>
              <a:t>Most reviews are for category of 'Family' and 'Game'.</a:t>
            </a:r>
          </a:p>
          <a:p>
            <a:pPr>
              <a:lnSpc>
                <a:spcPct val="150000"/>
              </a:lnSpc>
              <a:buFont typeface="Wingdings" pitchFamily="2" charset="2"/>
              <a:buChar char="§"/>
            </a:pPr>
            <a:r>
              <a:rPr lang="en-US" b="1" dirty="0">
                <a:solidFill>
                  <a:schemeClr val="tx2"/>
                </a:solidFill>
                <a:latin typeface="+mn-lt"/>
              </a:rPr>
              <a:t> Most installed apps are from 'GAME' and 'COMMUNICATION' Category.</a:t>
            </a:r>
          </a:p>
          <a:p>
            <a:pPr>
              <a:lnSpc>
                <a:spcPct val="150000"/>
              </a:lnSpc>
              <a:buFont typeface="Wingdings" pitchFamily="2" charset="2"/>
              <a:buChar char="§"/>
            </a:pPr>
            <a:r>
              <a:rPr lang="en-US" b="1" dirty="0">
                <a:solidFill>
                  <a:schemeClr val="tx2"/>
                </a:solidFill>
                <a:latin typeface="+mn-lt"/>
              </a:rPr>
              <a:t>Top installed games are 'Subway Surfers', ' Candy Crush Saga' , 'Temple Run 2'and '</a:t>
            </a:r>
            <a:r>
              <a:rPr lang="en-US" b="1" dirty="0" err="1">
                <a:solidFill>
                  <a:schemeClr val="tx2"/>
                </a:solidFill>
                <a:latin typeface="+mn-lt"/>
              </a:rPr>
              <a:t>Pou</a:t>
            </a:r>
            <a:r>
              <a:rPr lang="en-US" b="1" dirty="0">
                <a:solidFill>
                  <a:schemeClr val="tx2"/>
                </a:solidFill>
                <a:latin typeface="+mn-lt"/>
              </a:rPr>
              <a:t>'.</a:t>
            </a:r>
          </a:p>
          <a:p>
            <a:pPr>
              <a:lnSpc>
                <a:spcPct val="150000"/>
              </a:lnSpc>
              <a:buFont typeface="Wingdings" pitchFamily="2" charset="2"/>
              <a:buChar char="§"/>
            </a:pPr>
            <a:r>
              <a:rPr lang="en-US" b="1" dirty="0">
                <a:solidFill>
                  <a:schemeClr val="tx2"/>
                </a:solidFill>
                <a:latin typeface="+mn-lt"/>
              </a:rPr>
              <a:t>Free apps have more number of Ratings than the paid apps.</a:t>
            </a:r>
          </a:p>
          <a:p>
            <a:pPr>
              <a:lnSpc>
                <a:spcPct val="150000"/>
              </a:lnSpc>
              <a:buFont typeface="Wingdings" pitchFamily="2" charset="2"/>
              <a:buChar char="§"/>
            </a:pPr>
            <a:r>
              <a:rPr lang="en-US" b="1" dirty="0">
                <a:solidFill>
                  <a:schemeClr val="tx2"/>
                </a:solidFill>
                <a:latin typeface="+mn-lt"/>
              </a:rPr>
              <a:t>Paid apps have more positive user reviews than the free apps while free apps have more    number of negative reviews than paid apps.</a:t>
            </a:r>
          </a:p>
          <a:p>
            <a:pPr>
              <a:lnSpc>
                <a:spcPct val="150000"/>
              </a:lnSpc>
              <a:buFont typeface="Wingdings" pitchFamily="2" charset="2"/>
              <a:buChar char="§"/>
            </a:pPr>
            <a:r>
              <a:rPr lang="en-US" b="1" dirty="0">
                <a:solidFill>
                  <a:schemeClr val="tx2"/>
                </a:solidFill>
                <a:latin typeface="+mn-lt"/>
              </a:rPr>
              <a:t>Positive sentiment percentage for paid apps is more than the free apps.</a:t>
            </a:r>
          </a:p>
          <a:p>
            <a:pPr>
              <a:lnSpc>
                <a:spcPct val="150000"/>
              </a:lnSpc>
            </a:pPr>
            <a:endParaRPr lang="en-US" b="1" dirty="0">
              <a:solidFill>
                <a:schemeClr val="tx2"/>
              </a:solidFill>
              <a:latin typeface="+mn-lt"/>
            </a:endParaRPr>
          </a:p>
        </p:txBody>
      </p:sp>
      <p:pic>
        <p:nvPicPr>
          <p:cNvPr id="4" name="object 4"/>
          <p:cNvPicPr/>
          <p:nvPr/>
        </p:nvPicPr>
        <p:blipFill>
          <a:blip r:embed="rId3" cstate="print"/>
          <a:stretch>
            <a:fillRect/>
          </a:stretch>
        </p:blipFill>
        <p:spPr>
          <a:xfrm>
            <a:off x="8001000" y="133350"/>
            <a:ext cx="390144" cy="3048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1657350"/>
            <a:ext cx="2928874" cy="492443"/>
          </a:xfrm>
        </p:spPr>
        <p:txBody>
          <a:bodyPr/>
          <a:lstStyle/>
          <a:p>
            <a:r>
              <a:rPr lang="en-US" dirty="0">
                <a:solidFill>
                  <a:srgbClr val="C00000"/>
                </a:solidFill>
              </a:rPr>
              <a:t>References</a:t>
            </a:r>
          </a:p>
        </p:txBody>
      </p:sp>
      <p:sp>
        <p:nvSpPr>
          <p:cNvPr id="4" name="Frame 3"/>
          <p:cNvSpPr/>
          <p:nvPr/>
        </p:nvSpPr>
        <p:spPr>
          <a:xfrm>
            <a:off x="1752600" y="895350"/>
            <a:ext cx="5486400" cy="3657600"/>
          </a:xfrm>
          <a:prstGeom prst="frame">
            <a:avLst/>
          </a:prstGeom>
          <a:solidFill>
            <a:schemeClr val="accent2">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 Placeholder 2"/>
          <p:cNvSpPr>
            <a:spLocks noGrp="1"/>
          </p:cNvSpPr>
          <p:nvPr>
            <p:ph type="body" idx="1"/>
          </p:nvPr>
        </p:nvSpPr>
        <p:spPr>
          <a:xfrm>
            <a:off x="3048000" y="2343150"/>
            <a:ext cx="3124200" cy="1354217"/>
          </a:xfrm>
        </p:spPr>
        <p:txBody>
          <a:bodyPr/>
          <a:lstStyle/>
          <a:p>
            <a:pPr>
              <a:lnSpc>
                <a:spcPct val="150000"/>
              </a:lnSpc>
              <a:buFont typeface="Wingdings" pitchFamily="2" charset="2"/>
              <a:buChar char="ü"/>
            </a:pPr>
            <a:r>
              <a:rPr lang="en-US" dirty="0"/>
              <a:t> </a:t>
            </a:r>
            <a:r>
              <a:rPr lang="en-US" dirty="0" err="1"/>
              <a:t>geeksforgeeks</a:t>
            </a:r>
            <a:r>
              <a:rPr lang="en-US" dirty="0"/>
              <a:t> </a:t>
            </a:r>
          </a:p>
          <a:p>
            <a:pPr>
              <a:lnSpc>
                <a:spcPct val="150000"/>
              </a:lnSpc>
              <a:buFont typeface="Wingdings" pitchFamily="2" charset="2"/>
              <a:buChar char="ü"/>
            </a:pPr>
            <a:r>
              <a:rPr lang="en-US" dirty="0"/>
              <a:t>  </a:t>
            </a:r>
            <a:r>
              <a:rPr lang="en-US" dirty="0" err="1"/>
              <a:t>stackoverflow</a:t>
            </a:r>
            <a:r>
              <a:rPr lang="en-US" dirty="0"/>
              <a:t> </a:t>
            </a:r>
          </a:p>
          <a:p>
            <a:pPr>
              <a:lnSpc>
                <a:spcPct val="150000"/>
              </a:lnSpc>
              <a:buFont typeface="Wingdings" pitchFamily="2" charset="2"/>
              <a:buChar char="ü"/>
            </a:pPr>
            <a:r>
              <a:rPr lang="en-US" dirty="0"/>
              <a:t>  w3schools</a:t>
            </a:r>
          </a:p>
          <a:p>
            <a:endParaRPr lang="en-US" dirty="0"/>
          </a:p>
        </p:txBody>
      </p:sp>
      <p:pic>
        <p:nvPicPr>
          <p:cNvPr id="6" name="object 4"/>
          <p:cNvPicPr/>
          <p:nvPr/>
        </p:nvPicPr>
        <p:blipFill>
          <a:blip r:embed="rId2" cstate="print"/>
          <a:stretch>
            <a:fillRect/>
          </a:stretch>
        </p:blipFill>
        <p:spPr>
          <a:xfrm>
            <a:off x="8077200" y="57150"/>
            <a:ext cx="313944" cy="3048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00" y="1816625"/>
            <a:ext cx="8520600" cy="572700"/>
          </a:xfrm>
        </p:spPr>
        <p:txBody>
          <a:bodyPr/>
          <a:lstStyle/>
          <a:p>
            <a:r>
              <a:rPr lang="en-US" sz="8000" dirty="0">
                <a:solidFill>
                  <a:srgbClr val="C00000"/>
                </a:solidFill>
                <a:latin typeface="Georgia" pitchFamily="18" charset="0"/>
              </a:rPr>
              <a:t>Thank You!!!!</a:t>
            </a:r>
          </a:p>
        </p:txBody>
      </p:sp>
      <p:grpSp>
        <p:nvGrpSpPr>
          <p:cNvPr id="4" name="Group 37">
            <a:extLst>
              <a:ext uri="{FF2B5EF4-FFF2-40B4-BE49-F238E27FC236}">
                <a16:creationId xmlns:a16="http://schemas.microsoft.com/office/drawing/2014/main" id="{34ADC24E-E60E-4035-876F-125969AAEC42}"/>
              </a:ext>
            </a:extLst>
          </p:cNvPr>
          <p:cNvGrpSpPr/>
          <p:nvPr/>
        </p:nvGrpSpPr>
        <p:grpSpPr>
          <a:xfrm>
            <a:off x="0" y="5069467"/>
            <a:ext cx="9144000" cy="82296"/>
            <a:chOff x="0" y="6762420"/>
            <a:chExt cx="12192000" cy="109728"/>
          </a:xfrm>
        </p:grpSpPr>
        <p:sp>
          <p:nvSpPr>
            <p:cNvPr id="5" name="Rectangle 4">
              <a:extLst>
                <a:ext uri="{FF2B5EF4-FFF2-40B4-BE49-F238E27FC236}">
                  <a16:creationId xmlns:a16="http://schemas.microsoft.com/office/drawing/2014/main" id="{DE4915D4-9FBB-424D-8009-CACD52A9727E}"/>
                </a:ext>
              </a:extLst>
            </p:cNvPr>
            <p:cNvSpPr/>
            <p:nvPr/>
          </p:nvSpPr>
          <p:spPr>
            <a:xfrm>
              <a:off x="0" y="6762420"/>
              <a:ext cx="2660073" cy="109728"/>
            </a:xfrm>
            <a:prstGeom prst="rect">
              <a:avLst/>
            </a:prstGeom>
            <a:solidFill>
              <a:srgbClr val="FF7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EB7D5C5-9AC5-4874-8456-CFD09E3002A3}"/>
                </a:ext>
              </a:extLst>
            </p:cNvPr>
            <p:cNvSpPr/>
            <p:nvPr/>
          </p:nvSpPr>
          <p:spPr>
            <a:xfrm>
              <a:off x="2801947" y="6762856"/>
              <a:ext cx="6588105" cy="10885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1501C80-CAA7-4A54-BF30-25D77D1AB3E9}"/>
                </a:ext>
              </a:extLst>
            </p:cNvPr>
            <p:cNvSpPr/>
            <p:nvPr/>
          </p:nvSpPr>
          <p:spPr>
            <a:xfrm>
              <a:off x="9531927" y="6762420"/>
              <a:ext cx="2660073" cy="109728"/>
            </a:xfrm>
            <a:prstGeom prst="rect">
              <a:avLst/>
            </a:prstGeom>
            <a:solidFill>
              <a:srgbClr val="FF7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453390"/>
            <a:ext cx="5029200" cy="391160"/>
          </a:xfrm>
          <a:prstGeom prst="rect">
            <a:avLst/>
          </a:prstGeom>
        </p:spPr>
        <p:txBody>
          <a:bodyPr vert="horz" wrap="square" lIns="0" tIns="12700" rIns="0" bIns="0" rtlCol="0">
            <a:spAutoFit/>
          </a:bodyPr>
          <a:lstStyle/>
          <a:p>
            <a:pPr marL="12700">
              <a:lnSpc>
                <a:spcPct val="100000"/>
              </a:lnSpc>
              <a:spcBef>
                <a:spcPts val="100"/>
              </a:spcBef>
            </a:pPr>
            <a:r>
              <a:rPr lang="en-US" sz="2400" b="0" spc="90" dirty="0">
                <a:solidFill>
                  <a:srgbClr val="C00000"/>
                </a:solidFill>
                <a:latin typeface="+mn-lt"/>
                <a:cs typeface="Times New Roman"/>
              </a:rPr>
              <a:t>WHY</a:t>
            </a:r>
            <a:r>
              <a:rPr lang="en-US" sz="2400" b="0" spc="320" dirty="0">
                <a:solidFill>
                  <a:srgbClr val="C00000"/>
                </a:solidFill>
                <a:latin typeface="+mn-lt"/>
                <a:cs typeface="Times New Roman"/>
              </a:rPr>
              <a:t> WE </a:t>
            </a:r>
            <a:r>
              <a:rPr lang="en-US" sz="2400" b="0" spc="85" dirty="0">
                <a:solidFill>
                  <a:srgbClr val="C00000"/>
                </a:solidFill>
                <a:latin typeface="+mn-lt"/>
                <a:cs typeface="Times New Roman"/>
              </a:rPr>
              <a:t>ANALYZE</a:t>
            </a:r>
            <a:r>
              <a:rPr lang="en-US" sz="2400" b="0" spc="215" dirty="0">
                <a:solidFill>
                  <a:srgbClr val="C00000"/>
                </a:solidFill>
                <a:latin typeface="+mn-lt"/>
                <a:cs typeface="Times New Roman"/>
              </a:rPr>
              <a:t> </a:t>
            </a:r>
            <a:r>
              <a:rPr lang="en-US" sz="2400" b="0" spc="120" dirty="0">
                <a:solidFill>
                  <a:srgbClr val="C00000"/>
                </a:solidFill>
                <a:latin typeface="+mn-lt"/>
                <a:cs typeface="Times New Roman"/>
              </a:rPr>
              <a:t>THE</a:t>
            </a:r>
            <a:r>
              <a:rPr lang="en-US" sz="2400" b="0" spc="-55" dirty="0">
                <a:solidFill>
                  <a:srgbClr val="C00000"/>
                </a:solidFill>
                <a:latin typeface="+mn-lt"/>
                <a:cs typeface="Times New Roman"/>
              </a:rPr>
              <a:t> </a:t>
            </a:r>
            <a:r>
              <a:rPr lang="en-US" sz="2400" b="0" spc="90" dirty="0">
                <a:solidFill>
                  <a:srgbClr val="C00000"/>
                </a:solidFill>
                <a:latin typeface="+mn-lt"/>
                <a:cs typeface="Times New Roman"/>
              </a:rPr>
              <a:t>PLAY STORE? </a:t>
            </a:r>
            <a:endParaRPr sz="2400">
              <a:solidFill>
                <a:srgbClr val="C00000"/>
              </a:solidFill>
              <a:latin typeface="+mn-lt"/>
              <a:cs typeface="Times New Roman"/>
            </a:endParaRPr>
          </a:p>
        </p:txBody>
      </p:sp>
      <p:sp>
        <p:nvSpPr>
          <p:cNvPr id="4" name="object 4"/>
          <p:cNvSpPr txBox="1"/>
          <p:nvPr/>
        </p:nvSpPr>
        <p:spPr>
          <a:xfrm>
            <a:off x="2134870" y="3134973"/>
            <a:ext cx="2482850" cy="1287780"/>
          </a:xfrm>
          <a:prstGeom prst="rect">
            <a:avLst/>
          </a:prstGeom>
        </p:spPr>
        <p:txBody>
          <a:bodyPr vert="horz" wrap="square" lIns="0" tIns="12065" rIns="0" bIns="0" rtlCol="0">
            <a:spAutoFit/>
          </a:bodyPr>
          <a:lstStyle/>
          <a:p>
            <a:pPr marL="12700" marR="5080">
              <a:lnSpc>
                <a:spcPct val="114999"/>
              </a:lnSpc>
              <a:spcBef>
                <a:spcPts val="95"/>
              </a:spcBef>
            </a:pPr>
            <a:r>
              <a:rPr sz="1800" dirty="0">
                <a:solidFill>
                  <a:schemeClr val="accent1">
                    <a:lumMod val="50000"/>
                  </a:schemeClr>
                </a:solidFill>
                <a:latin typeface="Bahnschrift" pitchFamily="34" charset="0"/>
                <a:cs typeface="Arial MT"/>
              </a:rPr>
              <a:t>What </a:t>
            </a:r>
            <a:r>
              <a:rPr sz="1800" spc="-5" dirty="0">
                <a:solidFill>
                  <a:schemeClr val="accent1">
                    <a:lumMod val="50000"/>
                  </a:schemeClr>
                </a:solidFill>
                <a:latin typeface="Bahnschrift" pitchFamily="34" charset="0"/>
                <a:cs typeface="Arial MT"/>
              </a:rPr>
              <a:t>makes an App </a:t>
            </a:r>
            <a:r>
              <a:rPr sz="1800" dirty="0">
                <a:solidFill>
                  <a:schemeClr val="accent1">
                    <a:lumMod val="50000"/>
                  </a:schemeClr>
                </a:solidFill>
                <a:latin typeface="Bahnschrift" pitchFamily="34" charset="0"/>
                <a:cs typeface="Arial MT"/>
              </a:rPr>
              <a:t> </a:t>
            </a:r>
            <a:r>
              <a:rPr sz="1800" spc="-5" dirty="0">
                <a:solidFill>
                  <a:schemeClr val="accent1">
                    <a:lumMod val="50000"/>
                  </a:schemeClr>
                </a:solidFill>
                <a:latin typeface="Bahnschrift" pitchFamily="34" charset="0"/>
                <a:cs typeface="Arial MT"/>
              </a:rPr>
              <a:t>popular?</a:t>
            </a:r>
            <a:r>
              <a:rPr sz="1800" spc="-45" dirty="0">
                <a:solidFill>
                  <a:schemeClr val="accent1">
                    <a:lumMod val="50000"/>
                  </a:schemeClr>
                </a:solidFill>
                <a:latin typeface="Bahnschrift" pitchFamily="34" charset="0"/>
                <a:cs typeface="Arial MT"/>
              </a:rPr>
              <a:t> </a:t>
            </a:r>
            <a:r>
              <a:rPr sz="1800" spc="-5" dirty="0">
                <a:solidFill>
                  <a:schemeClr val="accent1">
                    <a:lumMod val="50000"/>
                  </a:schemeClr>
                </a:solidFill>
                <a:latin typeface="Bahnschrift" pitchFamily="34" charset="0"/>
                <a:cs typeface="Arial MT"/>
              </a:rPr>
              <a:t>Can</a:t>
            </a:r>
            <a:r>
              <a:rPr sz="1800" spc="-55" dirty="0">
                <a:solidFill>
                  <a:schemeClr val="accent1">
                    <a:lumMod val="50000"/>
                  </a:schemeClr>
                </a:solidFill>
                <a:latin typeface="Bahnschrift" pitchFamily="34" charset="0"/>
                <a:cs typeface="Arial MT"/>
              </a:rPr>
              <a:t> </a:t>
            </a:r>
            <a:r>
              <a:rPr sz="1800" spc="-35" dirty="0">
                <a:solidFill>
                  <a:schemeClr val="accent1">
                    <a:lumMod val="50000"/>
                  </a:schemeClr>
                </a:solidFill>
                <a:latin typeface="Bahnschrift" pitchFamily="34" charset="0"/>
                <a:cs typeface="Arial MT"/>
              </a:rPr>
              <a:t>we</a:t>
            </a:r>
            <a:r>
              <a:rPr sz="1800" spc="-30" dirty="0">
                <a:solidFill>
                  <a:schemeClr val="accent1">
                    <a:lumMod val="50000"/>
                  </a:schemeClr>
                </a:solidFill>
                <a:latin typeface="Bahnschrift" pitchFamily="34" charset="0"/>
                <a:cs typeface="Arial MT"/>
              </a:rPr>
              <a:t> </a:t>
            </a:r>
            <a:r>
              <a:rPr sz="1800" spc="-5" dirty="0">
                <a:solidFill>
                  <a:schemeClr val="accent1">
                    <a:lumMod val="50000"/>
                  </a:schemeClr>
                </a:solidFill>
                <a:latin typeface="Bahnschrift" pitchFamily="34" charset="0"/>
                <a:cs typeface="Arial MT"/>
              </a:rPr>
              <a:t>predict </a:t>
            </a:r>
            <a:r>
              <a:rPr sz="1800" spc="-484" dirty="0">
                <a:solidFill>
                  <a:schemeClr val="accent1">
                    <a:lumMod val="50000"/>
                  </a:schemeClr>
                </a:solidFill>
                <a:latin typeface="Bahnschrift" pitchFamily="34" charset="0"/>
                <a:cs typeface="Arial MT"/>
              </a:rPr>
              <a:t> </a:t>
            </a:r>
            <a:r>
              <a:rPr sz="1800" spc="-5" dirty="0">
                <a:solidFill>
                  <a:schemeClr val="accent1">
                    <a:lumMod val="50000"/>
                  </a:schemeClr>
                </a:solidFill>
                <a:latin typeface="Bahnschrift" pitchFamily="34" charset="0"/>
                <a:cs typeface="Arial MT"/>
              </a:rPr>
              <a:t>how </a:t>
            </a:r>
            <a:r>
              <a:rPr sz="1800" spc="-20" dirty="0">
                <a:solidFill>
                  <a:schemeClr val="accent1">
                    <a:lumMod val="50000"/>
                  </a:schemeClr>
                </a:solidFill>
                <a:latin typeface="Bahnschrift" pitchFamily="34" charset="0"/>
                <a:cs typeface="Arial MT"/>
              </a:rPr>
              <a:t>popular </a:t>
            </a:r>
            <a:r>
              <a:rPr sz="1800" spc="-5" dirty="0">
                <a:solidFill>
                  <a:schemeClr val="accent1">
                    <a:lumMod val="50000"/>
                  </a:schemeClr>
                </a:solidFill>
                <a:latin typeface="Bahnschrift" pitchFamily="34" charset="0"/>
                <a:cs typeface="Arial MT"/>
              </a:rPr>
              <a:t>it’s </a:t>
            </a:r>
            <a:r>
              <a:rPr sz="1800" spc="-20" dirty="0">
                <a:solidFill>
                  <a:schemeClr val="accent1">
                    <a:lumMod val="50000"/>
                  </a:schemeClr>
                </a:solidFill>
                <a:latin typeface="Bahnschrift" pitchFamily="34" charset="0"/>
                <a:cs typeface="Arial MT"/>
              </a:rPr>
              <a:t>going </a:t>
            </a:r>
            <a:r>
              <a:rPr sz="1800" dirty="0">
                <a:solidFill>
                  <a:schemeClr val="accent1">
                    <a:lumMod val="50000"/>
                  </a:schemeClr>
                </a:solidFill>
                <a:latin typeface="Bahnschrift" pitchFamily="34" charset="0"/>
                <a:cs typeface="Arial MT"/>
              </a:rPr>
              <a:t>to </a:t>
            </a:r>
            <a:r>
              <a:rPr sz="1800" spc="-490" dirty="0">
                <a:solidFill>
                  <a:schemeClr val="accent1">
                    <a:lumMod val="50000"/>
                  </a:schemeClr>
                </a:solidFill>
                <a:latin typeface="Bahnschrift" pitchFamily="34" charset="0"/>
                <a:cs typeface="Arial MT"/>
              </a:rPr>
              <a:t> </a:t>
            </a:r>
            <a:r>
              <a:rPr sz="1800" spc="-20" dirty="0">
                <a:solidFill>
                  <a:schemeClr val="accent1">
                    <a:lumMod val="50000"/>
                  </a:schemeClr>
                </a:solidFill>
                <a:latin typeface="Bahnschrift" pitchFamily="34" charset="0"/>
                <a:cs typeface="Arial MT"/>
              </a:rPr>
              <a:t>be?</a:t>
            </a:r>
            <a:endParaRPr sz="1800">
              <a:solidFill>
                <a:schemeClr val="accent1">
                  <a:lumMod val="50000"/>
                </a:schemeClr>
              </a:solidFill>
              <a:latin typeface="Bahnschrift" pitchFamily="34" charset="0"/>
              <a:cs typeface="Arial MT"/>
            </a:endParaRPr>
          </a:p>
        </p:txBody>
      </p:sp>
      <p:sp>
        <p:nvSpPr>
          <p:cNvPr id="5" name="object 5"/>
          <p:cNvSpPr txBox="1"/>
          <p:nvPr/>
        </p:nvSpPr>
        <p:spPr>
          <a:xfrm>
            <a:off x="2213610" y="1522603"/>
            <a:ext cx="1938020" cy="848360"/>
          </a:xfrm>
          <a:prstGeom prst="rect">
            <a:avLst/>
          </a:prstGeom>
        </p:spPr>
        <p:txBody>
          <a:bodyPr vert="horz" wrap="square" lIns="0" tIns="12700" rIns="0" bIns="0" rtlCol="0">
            <a:spAutoFit/>
          </a:bodyPr>
          <a:lstStyle/>
          <a:p>
            <a:pPr marL="12700" marR="5080" algn="just">
              <a:lnSpc>
                <a:spcPct val="100000"/>
              </a:lnSpc>
              <a:spcBef>
                <a:spcPts val="100"/>
              </a:spcBef>
            </a:pPr>
            <a:r>
              <a:rPr sz="1800" spc="-5" dirty="0">
                <a:solidFill>
                  <a:schemeClr val="accent1">
                    <a:lumMod val="50000"/>
                  </a:schemeClr>
                </a:solidFill>
                <a:latin typeface="Bahnschrift" pitchFamily="34" charset="0"/>
                <a:cs typeface="Arial MT"/>
              </a:rPr>
              <a:t>Mobile App </a:t>
            </a:r>
            <a:r>
              <a:rPr sz="1800" spc="-10" dirty="0">
                <a:solidFill>
                  <a:schemeClr val="accent1">
                    <a:lumMod val="50000"/>
                  </a:schemeClr>
                </a:solidFill>
                <a:latin typeface="Bahnschrift" pitchFamily="34" charset="0"/>
                <a:cs typeface="Arial MT"/>
              </a:rPr>
              <a:t>Market </a:t>
            </a:r>
            <a:r>
              <a:rPr sz="1800" spc="-490" dirty="0">
                <a:solidFill>
                  <a:schemeClr val="accent1">
                    <a:lumMod val="50000"/>
                  </a:schemeClr>
                </a:solidFill>
                <a:latin typeface="Bahnschrift" pitchFamily="34" charset="0"/>
                <a:cs typeface="Arial MT"/>
              </a:rPr>
              <a:t> </a:t>
            </a:r>
            <a:r>
              <a:rPr sz="1800" spc="-5" dirty="0">
                <a:solidFill>
                  <a:schemeClr val="accent1">
                    <a:lumMod val="50000"/>
                  </a:schemeClr>
                </a:solidFill>
                <a:latin typeface="Bahnschrift" pitchFamily="34" charset="0"/>
                <a:cs typeface="Arial MT"/>
              </a:rPr>
              <a:t>is </a:t>
            </a:r>
            <a:r>
              <a:rPr sz="1800" dirty="0">
                <a:solidFill>
                  <a:schemeClr val="accent1">
                    <a:lumMod val="50000"/>
                  </a:schemeClr>
                </a:solidFill>
                <a:latin typeface="Bahnschrift" pitchFamily="34" charset="0"/>
                <a:cs typeface="Arial MT"/>
              </a:rPr>
              <a:t>set to </a:t>
            </a:r>
            <a:r>
              <a:rPr sz="1800" spc="-5" dirty="0">
                <a:solidFill>
                  <a:schemeClr val="accent1">
                    <a:lumMod val="50000"/>
                  </a:schemeClr>
                </a:solidFill>
                <a:latin typeface="Bahnschrift" pitchFamily="34" charset="0"/>
                <a:cs typeface="Arial MT"/>
              </a:rPr>
              <a:t>grow 20% </a:t>
            </a:r>
            <a:r>
              <a:rPr sz="1800" spc="-490" dirty="0">
                <a:solidFill>
                  <a:schemeClr val="accent1">
                    <a:lumMod val="50000"/>
                  </a:schemeClr>
                </a:solidFill>
                <a:latin typeface="Bahnschrift" pitchFamily="34" charset="0"/>
                <a:cs typeface="Arial MT"/>
              </a:rPr>
              <a:t> </a:t>
            </a:r>
            <a:r>
              <a:rPr sz="1800" spc="-5" dirty="0">
                <a:solidFill>
                  <a:schemeClr val="accent1">
                    <a:lumMod val="50000"/>
                  </a:schemeClr>
                </a:solidFill>
                <a:latin typeface="Bahnschrift" pitchFamily="34" charset="0"/>
                <a:cs typeface="Arial MT"/>
              </a:rPr>
              <a:t>by</a:t>
            </a:r>
            <a:r>
              <a:rPr sz="1800" spc="-30" dirty="0">
                <a:solidFill>
                  <a:schemeClr val="accent1">
                    <a:lumMod val="50000"/>
                  </a:schemeClr>
                </a:solidFill>
                <a:latin typeface="Bahnschrift" pitchFamily="34" charset="0"/>
                <a:cs typeface="Arial MT"/>
              </a:rPr>
              <a:t> </a:t>
            </a:r>
            <a:r>
              <a:rPr sz="1800" spc="-10" dirty="0">
                <a:solidFill>
                  <a:schemeClr val="accent1">
                    <a:lumMod val="50000"/>
                  </a:schemeClr>
                </a:solidFill>
                <a:latin typeface="Bahnschrift" pitchFamily="34" charset="0"/>
                <a:cs typeface="Arial MT"/>
              </a:rPr>
              <a:t>2023</a:t>
            </a:r>
            <a:endParaRPr sz="1800">
              <a:solidFill>
                <a:schemeClr val="accent1">
                  <a:lumMod val="50000"/>
                </a:schemeClr>
              </a:solidFill>
              <a:latin typeface="Bahnschrift" pitchFamily="34" charset="0"/>
              <a:cs typeface="Arial MT"/>
            </a:endParaRPr>
          </a:p>
        </p:txBody>
      </p:sp>
      <p:pic>
        <p:nvPicPr>
          <p:cNvPr id="6" name="object 6"/>
          <p:cNvPicPr/>
          <p:nvPr/>
        </p:nvPicPr>
        <p:blipFill>
          <a:blip r:embed="rId2" cstate="print"/>
          <a:stretch>
            <a:fillRect/>
          </a:stretch>
        </p:blipFill>
        <p:spPr>
          <a:xfrm>
            <a:off x="943355" y="1420367"/>
            <a:ext cx="960119" cy="961643"/>
          </a:xfrm>
          <a:prstGeom prst="rect">
            <a:avLst/>
          </a:prstGeom>
        </p:spPr>
      </p:pic>
      <p:pic>
        <p:nvPicPr>
          <p:cNvPr id="7" name="object 7"/>
          <p:cNvPicPr/>
          <p:nvPr/>
        </p:nvPicPr>
        <p:blipFill>
          <a:blip r:embed="rId3" cstate="print"/>
          <a:stretch>
            <a:fillRect/>
          </a:stretch>
        </p:blipFill>
        <p:spPr>
          <a:xfrm>
            <a:off x="4919471" y="3182111"/>
            <a:ext cx="926591" cy="928116"/>
          </a:xfrm>
          <a:prstGeom prst="rect">
            <a:avLst/>
          </a:prstGeom>
        </p:spPr>
      </p:pic>
      <p:pic>
        <p:nvPicPr>
          <p:cNvPr id="8" name="object 8"/>
          <p:cNvPicPr/>
          <p:nvPr/>
        </p:nvPicPr>
        <p:blipFill>
          <a:blip r:embed="rId4" cstate="print"/>
          <a:stretch>
            <a:fillRect/>
          </a:stretch>
        </p:blipFill>
        <p:spPr>
          <a:xfrm>
            <a:off x="943355" y="3157727"/>
            <a:ext cx="960119" cy="960120"/>
          </a:xfrm>
          <a:prstGeom prst="rect">
            <a:avLst/>
          </a:prstGeom>
        </p:spPr>
      </p:pic>
      <p:pic>
        <p:nvPicPr>
          <p:cNvPr id="9" name="object 9"/>
          <p:cNvPicPr/>
          <p:nvPr/>
        </p:nvPicPr>
        <p:blipFill>
          <a:blip r:embed="rId5" cstate="print"/>
          <a:stretch>
            <a:fillRect/>
          </a:stretch>
        </p:blipFill>
        <p:spPr>
          <a:xfrm>
            <a:off x="4791455" y="1447800"/>
            <a:ext cx="961644" cy="960119"/>
          </a:xfrm>
          <a:prstGeom prst="rect">
            <a:avLst/>
          </a:prstGeom>
        </p:spPr>
      </p:pic>
      <p:sp>
        <p:nvSpPr>
          <p:cNvPr id="10" name="object 10"/>
          <p:cNvSpPr txBox="1">
            <a:spLocks noGrp="1"/>
          </p:cNvSpPr>
          <p:nvPr>
            <p:ph sz="half" idx="3"/>
          </p:nvPr>
        </p:nvSpPr>
        <p:spPr>
          <a:xfrm>
            <a:off x="6019800" y="1504950"/>
            <a:ext cx="2667000" cy="2836674"/>
          </a:xfrm>
          <a:prstGeom prst="rect">
            <a:avLst/>
          </a:prstGeom>
        </p:spPr>
        <p:txBody>
          <a:bodyPr vert="horz" wrap="square" lIns="0" tIns="12700" rIns="0" bIns="0" rtlCol="0">
            <a:spAutoFit/>
          </a:bodyPr>
          <a:lstStyle/>
          <a:p>
            <a:pPr marL="12700" marR="20320" algn="just">
              <a:lnSpc>
                <a:spcPct val="100000"/>
              </a:lnSpc>
              <a:spcBef>
                <a:spcPts val="100"/>
              </a:spcBef>
              <a:tabLst>
                <a:tab pos="1585595" algn="l"/>
                <a:tab pos="1928495" algn="l"/>
              </a:tabLst>
            </a:pPr>
            <a:r>
              <a:rPr lang="en-US" spc="-5" dirty="0">
                <a:solidFill>
                  <a:schemeClr val="accent1">
                    <a:lumMod val="50000"/>
                  </a:schemeClr>
                </a:solidFill>
                <a:latin typeface="Bahnschrift" pitchFamily="34" charset="0"/>
              </a:rPr>
              <a:t>Android apps </a:t>
            </a:r>
            <a:r>
              <a:rPr spc="-5">
                <a:solidFill>
                  <a:schemeClr val="accent1">
                    <a:lumMod val="50000"/>
                  </a:schemeClr>
                </a:solidFill>
                <a:latin typeface="Bahnschrift" pitchFamily="34" charset="0"/>
              </a:rPr>
              <a:t>  </a:t>
            </a:r>
            <a:r>
              <a:rPr spc="-5" dirty="0">
                <a:solidFill>
                  <a:schemeClr val="accent1">
                    <a:lumMod val="50000"/>
                  </a:schemeClr>
                </a:solidFill>
                <a:latin typeface="Bahnschrift" pitchFamily="34" charset="0"/>
              </a:rPr>
              <a:t>comprise </a:t>
            </a:r>
            <a:r>
              <a:rPr spc="-15" dirty="0">
                <a:solidFill>
                  <a:schemeClr val="accent1">
                    <a:lumMod val="50000"/>
                  </a:schemeClr>
                </a:solidFill>
                <a:latin typeface="Bahnschrift" pitchFamily="34" charset="0"/>
              </a:rPr>
              <a:t>75% </a:t>
            </a:r>
            <a:r>
              <a:rPr spc="-5" dirty="0">
                <a:solidFill>
                  <a:schemeClr val="accent1">
                    <a:lumMod val="50000"/>
                  </a:schemeClr>
                </a:solidFill>
                <a:latin typeface="Bahnschrift" pitchFamily="34" charset="0"/>
              </a:rPr>
              <a:t>of </a:t>
            </a:r>
            <a:r>
              <a:rPr dirty="0">
                <a:solidFill>
                  <a:schemeClr val="accent1">
                    <a:lumMod val="50000"/>
                  </a:schemeClr>
                </a:solidFill>
                <a:latin typeface="Bahnschrift" pitchFamily="34" charset="0"/>
              </a:rPr>
              <a:t>the </a:t>
            </a:r>
            <a:r>
              <a:rPr spc="-490" dirty="0">
                <a:solidFill>
                  <a:schemeClr val="accent1">
                    <a:lumMod val="50000"/>
                  </a:schemeClr>
                </a:solidFill>
                <a:latin typeface="Bahnschrift" pitchFamily="34" charset="0"/>
              </a:rPr>
              <a:t> </a:t>
            </a:r>
            <a:r>
              <a:rPr spc="-5" dirty="0">
                <a:solidFill>
                  <a:schemeClr val="accent1">
                    <a:lumMod val="50000"/>
                  </a:schemeClr>
                </a:solidFill>
                <a:latin typeface="Bahnschrift" pitchFamily="34" charset="0"/>
              </a:rPr>
              <a:t>Market</a:t>
            </a:r>
            <a:r>
              <a:rPr dirty="0">
                <a:solidFill>
                  <a:schemeClr val="accent1">
                    <a:lumMod val="50000"/>
                  </a:schemeClr>
                </a:solidFill>
                <a:latin typeface="Bahnschrift" pitchFamily="34" charset="0"/>
              </a:rPr>
              <a:t> </a:t>
            </a:r>
            <a:r>
              <a:rPr spc="-10" dirty="0">
                <a:solidFill>
                  <a:schemeClr val="accent1">
                    <a:lumMod val="50000"/>
                  </a:schemeClr>
                </a:solidFill>
                <a:latin typeface="Bahnschrift" pitchFamily="34" charset="0"/>
              </a:rPr>
              <a:t>Share.</a:t>
            </a:r>
            <a:r>
              <a:rPr spc="-5" dirty="0">
                <a:solidFill>
                  <a:schemeClr val="accent1">
                    <a:lumMod val="50000"/>
                  </a:schemeClr>
                </a:solidFill>
                <a:latin typeface="Bahnschrift" pitchFamily="34" charset="0"/>
              </a:rPr>
              <a:t> 85</a:t>
            </a:r>
            <a:r>
              <a:rPr spc="-5">
                <a:solidFill>
                  <a:schemeClr val="accent1">
                    <a:lumMod val="50000"/>
                  </a:schemeClr>
                </a:solidFill>
                <a:latin typeface="Bahnschrift" pitchFamily="34" charset="0"/>
              </a:rPr>
              <a:t>% </a:t>
            </a:r>
            <a:r>
              <a:rPr spc="-490">
                <a:solidFill>
                  <a:schemeClr val="accent1">
                    <a:lumMod val="50000"/>
                  </a:schemeClr>
                </a:solidFill>
                <a:latin typeface="Bahnschrift" pitchFamily="34" charset="0"/>
              </a:rPr>
              <a:t> </a:t>
            </a:r>
            <a:r>
              <a:rPr>
                <a:solidFill>
                  <a:schemeClr val="accent1">
                    <a:lumMod val="50000"/>
                  </a:schemeClr>
                </a:solidFill>
                <a:latin typeface="Bahnschrift" pitchFamily="34" charset="0"/>
              </a:rPr>
              <a:t>s</a:t>
            </a:r>
            <a:r>
              <a:rPr spc="-10">
                <a:solidFill>
                  <a:schemeClr val="accent1">
                    <a:lumMod val="50000"/>
                  </a:schemeClr>
                </a:solidFill>
                <a:latin typeface="Bahnschrift" pitchFamily="34" charset="0"/>
              </a:rPr>
              <a:t>ha</a:t>
            </a:r>
            <a:r>
              <a:rPr>
                <a:solidFill>
                  <a:schemeClr val="accent1">
                    <a:lumMod val="50000"/>
                  </a:schemeClr>
                </a:solidFill>
                <a:latin typeface="Bahnschrift" pitchFamily="34" charset="0"/>
              </a:rPr>
              <a:t>re</a:t>
            </a:r>
            <a:r>
              <a:rPr spc="-5">
                <a:solidFill>
                  <a:schemeClr val="accent1">
                    <a:lumMod val="50000"/>
                  </a:schemeClr>
                </a:solidFill>
                <a:latin typeface="Bahnschrift" pitchFamily="34" charset="0"/>
              </a:rPr>
              <a:t>in</a:t>
            </a:r>
            <a:r>
              <a:rPr lang="en-US" spc="-5" dirty="0">
                <a:solidFill>
                  <a:schemeClr val="accent1">
                    <a:lumMod val="50000"/>
                  </a:schemeClr>
                </a:solidFill>
                <a:latin typeface="Bahnschrift" pitchFamily="34" charset="0"/>
              </a:rPr>
              <a:t> Brazil, India, Turkey</a:t>
            </a:r>
            <a:endParaRPr spc="-5" dirty="0">
              <a:solidFill>
                <a:schemeClr val="accent1">
                  <a:lumMod val="50000"/>
                </a:schemeClr>
              </a:solidFill>
              <a:latin typeface="Bahnschrift" pitchFamily="34" charset="0"/>
            </a:endParaRPr>
          </a:p>
          <a:p>
            <a:pPr>
              <a:lnSpc>
                <a:spcPct val="100000"/>
              </a:lnSpc>
              <a:spcBef>
                <a:spcPts val="10"/>
              </a:spcBef>
            </a:pPr>
            <a:endParaRPr sz="2150"/>
          </a:p>
          <a:p>
            <a:pPr marL="187325" marR="5080">
              <a:lnSpc>
                <a:spcPct val="100000"/>
              </a:lnSpc>
            </a:pPr>
            <a:r>
              <a:rPr dirty="0">
                <a:solidFill>
                  <a:schemeClr val="accent1">
                    <a:lumMod val="50000"/>
                  </a:schemeClr>
                </a:solidFill>
                <a:latin typeface="Bahnschrift" pitchFamily="34" charset="0"/>
              </a:rPr>
              <a:t>What </a:t>
            </a:r>
            <a:r>
              <a:rPr spc="-5" dirty="0">
                <a:solidFill>
                  <a:schemeClr val="accent1">
                    <a:lumMod val="50000"/>
                  </a:schemeClr>
                </a:solidFill>
                <a:latin typeface="Bahnschrift" pitchFamily="34" charset="0"/>
              </a:rPr>
              <a:t>are some </a:t>
            </a:r>
            <a:r>
              <a:rPr dirty="0">
                <a:solidFill>
                  <a:schemeClr val="accent1">
                    <a:lumMod val="50000"/>
                  </a:schemeClr>
                </a:solidFill>
                <a:latin typeface="Bahnschrift" pitchFamily="34" charset="0"/>
              </a:rPr>
              <a:t> </a:t>
            </a:r>
            <a:r>
              <a:rPr spc="-5" dirty="0">
                <a:solidFill>
                  <a:schemeClr val="accent1">
                    <a:lumMod val="50000"/>
                  </a:schemeClr>
                </a:solidFill>
                <a:latin typeface="Bahnschrift" pitchFamily="34" charset="0"/>
              </a:rPr>
              <a:t>interesting</a:t>
            </a:r>
            <a:r>
              <a:rPr spc="-110" dirty="0">
                <a:solidFill>
                  <a:schemeClr val="accent1">
                    <a:lumMod val="50000"/>
                  </a:schemeClr>
                </a:solidFill>
                <a:latin typeface="Bahnschrift" pitchFamily="34" charset="0"/>
              </a:rPr>
              <a:t> </a:t>
            </a:r>
            <a:r>
              <a:rPr spc="-5" dirty="0">
                <a:solidFill>
                  <a:schemeClr val="accent1">
                    <a:lumMod val="50000"/>
                  </a:schemeClr>
                </a:solidFill>
                <a:latin typeface="Bahnschrift" pitchFamily="34" charset="0"/>
              </a:rPr>
              <a:t>patterns </a:t>
            </a:r>
            <a:r>
              <a:rPr spc="-484" dirty="0">
                <a:solidFill>
                  <a:schemeClr val="accent1">
                    <a:lumMod val="50000"/>
                  </a:schemeClr>
                </a:solidFill>
                <a:latin typeface="Bahnschrift" pitchFamily="34" charset="0"/>
              </a:rPr>
              <a:t> </a:t>
            </a:r>
            <a:r>
              <a:rPr spc="-5" dirty="0">
                <a:solidFill>
                  <a:schemeClr val="accent1">
                    <a:lumMod val="50000"/>
                  </a:schemeClr>
                </a:solidFill>
                <a:latin typeface="Bahnschrift" pitchFamily="34" charset="0"/>
              </a:rPr>
              <a:t>in</a:t>
            </a:r>
            <a:r>
              <a:rPr dirty="0">
                <a:solidFill>
                  <a:schemeClr val="accent1">
                    <a:lumMod val="50000"/>
                  </a:schemeClr>
                </a:solidFill>
                <a:latin typeface="Bahnschrift" pitchFamily="34" charset="0"/>
              </a:rPr>
              <a:t> </a:t>
            </a:r>
            <a:r>
              <a:rPr spc="-5" dirty="0">
                <a:solidFill>
                  <a:schemeClr val="accent1">
                    <a:lumMod val="50000"/>
                  </a:schemeClr>
                </a:solidFill>
                <a:latin typeface="Bahnschrift" pitchFamily="34" charset="0"/>
              </a:rPr>
              <a:t>user behavior </a:t>
            </a:r>
            <a:r>
              <a:rPr dirty="0">
                <a:solidFill>
                  <a:schemeClr val="accent1">
                    <a:lumMod val="50000"/>
                  </a:schemeClr>
                </a:solidFill>
                <a:latin typeface="Bahnschrift" pitchFamily="34" charset="0"/>
              </a:rPr>
              <a:t> </a:t>
            </a:r>
            <a:r>
              <a:rPr spc="-5" dirty="0">
                <a:solidFill>
                  <a:schemeClr val="accent1">
                    <a:lumMod val="50000"/>
                  </a:schemeClr>
                </a:solidFill>
                <a:latin typeface="Bahnschrift" pitchFamily="34" charset="0"/>
              </a:rPr>
              <a:t>related </a:t>
            </a:r>
            <a:r>
              <a:rPr dirty="0">
                <a:solidFill>
                  <a:schemeClr val="accent1">
                    <a:lumMod val="50000"/>
                  </a:schemeClr>
                </a:solidFill>
                <a:latin typeface="Bahnschrift" pitchFamily="34" charset="0"/>
              </a:rPr>
              <a:t>to</a:t>
            </a:r>
            <a:r>
              <a:rPr spc="5" dirty="0">
                <a:solidFill>
                  <a:schemeClr val="accent1">
                    <a:lumMod val="50000"/>
                  </a:schemeClr>
                </a:solidFill>
                <a:latin typeface="Bahnschrift" pitchFamily="34" charset="0"/>
              </a:rPr>
              <a:t> </a:t>
            </a:r>
            <a:r>
              <a:rPr spc="-10" dirty="0">
                <a:solidFill>
                  <a:schemeClr val="accent1">
                    <a:lumMod val="50000"/>
                  </a:schemeClr>
                </a:solidFill>
                <a:latin typeface="Bahnschrift" pitchFamily="34" charset="0"/>
              </a:rPr>
              <a:t>app </a:t>
            </a:r>
            <a:r>
              <a:rPr spc="-5" dirty="0">
                <a:solidFill>
                  <a:schemeClr val="accent1">
                    <a:lumMod val="50000"/>
                  </a:schemeClr>
                </a:solidFill>
                <a:latin typeface="Bahnschrift" pitchFamily="34" charset="0"/>
              </a:rPr>
              <a:t> usage</a:t>
            </a:r>
            <a:r>
              <a:rPr spc="-55" dirty="0">
                <a:solidFill>
                  <a:schemeClr val="accent1">
                    <a:lumMod val="50000"/>
                  </a:schemeClr>
                </a:solidFill>
                <a:latin typeface="Bahnschrift" pitchFamily="34" charset="0"/>
              </a:rPr>
              <a:t> </a:t>
            </a:r>
            <a:r>
              <a:rPr dirty="0">
                <a:solidFill>
                  <a:schemeClr val="accent1">
                    <a:lumMod val="50000"/>
                  </a:schemeClr>
                </a:solidFill>
                <a:latin typeface="Bahnschrift" pitchFamily="34" charset="0"/>
              </a:rPr>
              <a:t>&amp;</a:t>
            </a:r>
            <a:r>
              <a:rPr spc="-60" dirty="0">
                <a:solidFill>
                  <a:schemeClr val="accent1">
                    <a:lumMod val="50000"/>
                  </a:schemeClr>
                </a:solidFill>
                <a:latin typeface="Bahnschrift" pitchFamily="34" charset="0"/>
              </a:rPr>
              <a:t> </a:t>
            </a:r>
            <a:r>
              <a:rPr spc="-5" dirty="0">
                <a:solidFill>
                  <a:schemeClr val="accent1">
                    <a:lumMod val="50000"/>
                  </a:schemeClr>
                </a:solidFill>
                <a:latin typeface="Bahnschrift" pitchFamily="34" charset="0"/>
              </a:rPr>
              <a:t>feedback</a:t>
            </a:r>
          </a:p>
        </p:txBody>
      </p:sp>
      <p:pic>
        <p:nvPicPr>
          <p:cNvPr id="11" name="object 11"/>
          <p:cNvPicPr/>
          <p:nvPr/>
        </p:nvPicPr>
        <p:blipFill>
          <a:blip r:embed="rId6" cstate="print"/>
          <a:stretch>
            <a:fillRect/>
          </a:stretch>
        </p:blipFill>
        <p:spPr>
          <a:xfrm>
            <a:off x="7703819" y="144779"/>
            <a:ext cx="694944" cy="69646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285750"/>
            <a:ext cx="3571850" cy="513715"/>
          </a:xfrm>
          <a:prstGeom prst="rect">
            <a:avLst/>
          </a:prstGeom>
        </p:spPr>
        <p:txBody>
          <a:bodyPr vert="horz" wrap="square" lIns="0" tIns="13335" rIns="0" bIns="0" rtlCol="0">
            <a:spAutoFit/>
          </a:bodyPr>
          <a:lstStyle/>
          <a:p>
            <a:pPr marL="12700">
              <a:lnSpc>
                <a:spcPct val="100000"/>
              </a:lnSpc>
              <a:spcBef>
                <a:spcPts val="105"/>
              </a:spcBef>
            </a:pPr>
            <a:r>
              <a:rPr lang="en-US" sz="2800" b="0" spc="-5" dirty="0">
                <a:solidFill>
                  <a:srgbClr val="CC0000"/>
                </a:solidFill>
                <a:latin typeface="MS Gothic"/>
                <a:cs typeface="MS Gothic"/>
              </a:rPr>
              <a:t>  </a:t>
            </a:r>
            <a:r>
              <a:rPr sz="2800" b="0" spc="-600">
                <a:solidFill>
                  <a:srgbClr val="CC0000"/>
                </a:solidFill>
                <a:latin typeface="MS Gothic"/>
                <a:cs typeface="MS Gothic"/>
              </a:rPr>
              <a:t> </a:t>
            </a:r>
            <a:r>
              <a:rPr spc="-335" dirty="0">
                <a:solidFill>
                  <a:srgbClr val="CC0000"/>
                </a:solidFill>
              </a:rPr>
              <a:t>I</a:t>
            </a:r>
            <a:r>
              <a:rPr spc="-430" dirty="0">
                <a:solidFill>
                  <a:srgbClr val="CC0000"/>
                </a:solidFill>
              </a:rPr>
              <a:t>n</a:t>
            </a:r>
            <a:r>
              <a:rPr spc="-85" dirty="0">
                <a:solidFill>
                  <a:srgbClr val="CC0000"/>
                </a:solidFill>
              </a:rPr>
              <a:t>troduction</a:t>
            </a:r>
            <a:endParaRPr sz="2800">
              <a:latin typeface="MS Gothic"/>
              <a:cs typeface="MS Gothic"/>
            </a:endParaRPr>
          </a:p>
        </p:txBody>
      </p:sp>
      <p:sp>
        <p:nvSpPr>
          <p:cNvPr id="3" name="object 3"/>
          <p:cNvSpPr txBox="1"/>
          <p:nvPr/>
        </p:nvSpPr>
        <p:spPr>
          <a:xfrm>
            <a:off x="381000" y="971550"/>
            <a:ext cx="8077199" cy="3349635"/>
          </a:xfrm>
          <a:prstGeom prst="rect">
            <a:avLst/>
          </a:prstGeom>
        </p:spPr>
        <p:txBody>
          <a:bodyPr vert="horz" wrap="square" lIns="0" tIns="12700" rIns="0" bIns="0" rtlCol="0">
            <a:spAutoFit/>
          </a:bodyPr>
          <a:lstStyle/>
          <a:p>
            <a:pPr>
              <a:lnSpc>
                <a:spcPct val="150000"/>
              </a:lnSpc>
              <a:buFont typeface="Wingdings" pitchFamily="2" charset="2"/>
              <a:buChar char="§"/>
            </a:pPr>
            <a:r>
              <a:rPr lang="en-US" sz="1600" dirty="0"/>
              <a:t> Google Play was launched on March 6, 2012.</a:t>
            </a:r>
          </a:p>
          <a:p>
            <a:pPr>
              <a:lnSpc>
                <a:spcPct val="150000"/>
              </a:lnSpc>
              <a:buFont typeface="Wingdings" pitchFamily="2" charset="2"/>
              <a:buChar char="§"/>
            </a:pPr>
            <a:r>
              <a:rPr lang="en-US" sz="1600" dirty="0"/>
              <a:t>Google Play is an online store where people go to find their favorite apps, games, movies, TV shows, books, and more.</a:t>
            </a:r>
          </a:p>
          <a:p>
            <a:pPr>
              <a:lnSpc>
                <a:spcPct val="150000"/>
              </a:lnSpc>
              <a:buFont typeface="Wingdings" pitchFamily="2" charset="2"/>
              <a:buChar char="§"/>
            </a:pPr>
            <a:r>
              <a:rPr lang="en-US" sz="1600" dirty="0"/>
              <a:t>It provides 2 million apps &amp; games to </a:t>
            </a:r>
            <a:r>
              <a:rPr lang="en-US" sz="1600"/>
              <a:t>billions of </a:t>
            </a:r>
            <a:r>
              <a:rPr lang="en-US" sz="1600" dirty="0"/>
              <a:t>people around the world, generating over $120 billion in earnings for developers to date.</a:t>
            </a:r>
          </a:p>
          <a:p>
            <a:pPr>
              <a:lnSpc>
                <a:spcPct val="150000"/>
              </a:lnSpc>
              <a:buFont typeface="Wingdings" pitchFamily="2" charset="2"/>
              <a:buChar char="§"/>
            </a:pPr>
            <a:r>
              <a:rPr lang="en-US" sz="1600" dirty="0"/>
              <a:t>The main objective of the Project is that to understand the Users demand what they expecting from using their apps and thus it helps to update and develop the product by Developers.</a:t>
            </a:r>
            <a:endParaRPr lang="en-US" sz="1600" dirty="0">
              <a:cs typeface="Arial"/>
            </a:endParaRPr>
          </a:p>
          <a:p>
            <a:pPr>
              <a:lnSpc>
                <a:spcPct val="150000"/>
              </a:lnSpc>
            </a:pPr>
            <a:endParaRPr lang="en-US" sz="1600" dirty="0"/>
          </a:p>
          <a:p>
            <a:pPr marL="299085" marR="5080" indent="-287020">
              <a:lnSpc>
                <a:spcPct val="150000"/>
              </a:lnSpc>
              <a:spcBef>
                <a:spcPts val="100"/>
              </a:spcBef>
              <a:tabLst>
                <a:tab pos="299085" algn="l"/>
                <a:tab pos="299720" algn="l"/>
              </a:tabLst>
            </a:pPr>
            <a:endParaRPr sz="1600">
              <a:latin typeface="Arial"/>
              <a:cs typeface="Arial"/>
            </a:endParaRPr>
          </a:p>
        </p:txBody>
      </p:sp>
      <p:pic>
        <p:nvPicPr>
          <p:cNvPr id="6" name="object 6"/>
          <p:cNvPicPr/>
          <p:nvPr/>
        </p:nvPicPr>
        <p:blipFill>
          <a:blip r:embed="rId2" cstate="print"/>
          <a:stretch>
            <a:fillRect/>
          </a:stretch>
        </p:blipFill>
        <p:spPr>
          <a:xfrm>
            <a:off x="7703819" y="144779"/>
            <a:ext cx="694944" cy="696468"/>
          </a:xfrm>
          <a:prstGeom prst="rect">
            <a:avLst/>
          </a:prstGeom>
        </p:spPr>
      </p:pic>
      <p:pic>
        <p:nvPicPr>
          <p:cNvPr id="25604" name="Picture 4" descr="iOS App Store vs. Google Play Store"/>
          <p:cNvPicPr>
            <a:picLocks noChangeAspect="1" noChangeArrowheads="1"/>
          </p:cNvPicPr>
          <p:nvPr/>
        </p:nvPicPr>
        <p:blipFill>
          <a:blip r:embed="rId3" cstate="print"/>
          <a:srcRect/>
          <a:stretch>
            <a:fillRect/>
          </a:stretch>
        </p:blipFill>
        <p:spPr bwMode="auto">
          <a:xfrm>
            <a:off x="7086600" y="3638550"/>
            <a:ext cx="1828800" cy="990600"/>
          </a:xfrm>
          <a:prstGeom prst="rect">
            <a:avLst/>
          </a:prstGeom>
          <a:noFill/>
        </p:spPr>
      </p:pic>
      <p:sp>
        <p:nvSpPr>
          <p:cNvPr id="10" name="TextBox 9"/>
          <p:cNvSpPr txBox="1"/>
          <p:nvPr/>
        </p:nvSpPr>
        <p:spPr>
          <a:xfrm>
            <a:off x="304800" y="3714750"/>
            <a:ext cx="7010400" cy="1077218"/>
          </a:xfrm>
          <a:prstGeom prst="rect">
            <a:avLst/>
          </a:prstGeom>
          <a:noFill/>
        </p:spPr>
        <p:txBody>
          <a:bodyPr wrap="square" rtlCol="0">
            <a:spAutoFit/>
          </a:bodyPr>
          <a:lstStyle/>
          <a:p>
            <a:r>
              <a:rPr lang="en-US" sz="1600" spc="-5" dirty="0">
                <a:solidFill>
                  <a:srgbClr val="C00000"/>
                </a:solidFill>
                <a:cs typeface="Arial"/>
              </a:rPr>
              <a:t>Google </a:t>
            </a:r>
            <a:r>
              <a:rPr lang="en-US" sz="1600" dirty="0">
                <a:solidFill>
                  <a:srgbClr val="C00000"/>
                </a:solidFill>
                <a:cs typeface="Arial"/>
              </a:rPr>
              <a:t>Play </a:t>
            </a:r>
            <a:r>
              <a:rPr lang="en-US" sz="1600" spc="-5" dirty="0">
                <a:solidFill>
                  <a:srgbClr val="C00000"/>
                </a:solidFill>
                <a:cs typeface="Arial"/>
              </a:rPr>
              <a:t>Store is found </a:t>
            </a:r>
            <a:r>
              <a:rPr lang="en-US" sz="1600" dirty="0">
                <a:solidFill>
                  <a:srgbClr val="C00000"/>
                </a:solidFill>
                <a:cs typeface="Arial"/>
              </a:rPr>
              <a:t>to </a:t>
            </a:r>
            <a:r>
              <a:rPr lang="en-US" sz="1600" spc="-5" dirty="0">
                <a:solidFill>
                  <a:srgbClr val="C00000"/>
                </a:solidFill>
                <a:cs typeface="Arial"/>
              </a:rPr>
              <a:t>be the </a:t>
            </a:r>
            <a:r>
              <a:rPr lang="en-US" sz="1600" dirty="0">
                <a:solidFill>
                  <a:srgbClr val="C00000"/>
                </a:solidFill>
                <a:cs typeface="Arial"/>
              </a:rPr>
              <a:t>largest </a:t>
            </a:r>
            <a:r>
              <a:rPr lang="en-US" sz="1600" spc="-5" dirty="0">
                <a:solidFill>
                  <a:srgbClr val="C00000"/>
                </a:solidFill>
                <a:cs typeface="Arial"/>
              </a:rPr>
              <a:t>app market in </a:t>
            </a:r>
            <a:r>
              <a:rPr lang="en-US" sz="1600" spc="-10" dirty="0">
                <a:solidFill>
                  <a:srgbClr val="C00000"/>
                </a:solidFill>
                <a:cs typeface="Arial"/>
              </a:rPr>
              <a:t>the </a:t>
            </a:r>
            <a:r>
              <a:rPr lang="en-US" sz="1600" dirty="0">
                <a:solidFill>
                  <a:srgbClr val="C00000"/>
                </a:solidFill>
                <a:cs typeface="Arial"/>
              </a:rPr>
              <a:t>world. It </a:t>
            </a:r>
            <a:r>
              <a:rPr lang="en-US" sz="1600" spc="-5" dirty="0">
                <a:solidFill>
                  <a:srgbClr val="C00000"/>
                </a:solidFill>
                <a:cs typeface="Arial"/>
              </a:rPr>
              <a:t>has </a:t>
            </a:r>
            <a:r>
              <a:rPr lang="en-US" sz="1600" dirty="0">
                <a:solidFill>
                  <a:srgbClr val="C00000"/>
                </a:solidFill>
                <a:cs typeface="Arial"/>
              </a:rPr>
              <a:t> </a:t>
            </a:r>
            <a:r>
              <a:rPr lang="en-US" sz="1600" spc="-5" dirty="0">
                <a:solidFill>
                  <a:srgbClr val="C00000"/>
                </a:solidFill>
                <a:cs typeface="Arial"/>
              </a:rPr>
              <a:t>been observed </a:t>
            </a:r>
            <a:r>
              <a:rPr lang="en-US" sz="1600" dirty="0">
                <a:solidFill>
                  <a:srgbClr val="C00000"/>
                </a:solidFill>
                <a:cs typeface="Arial"/>
              </a:rPr>
              <a:t>that </a:t>
            </a:r>
            <a:r>
              <a:rPr lang="en-US" sz="1600" spc="-5" dirty="0">
                <a:solidFill>
                  <a:srgbClr val="C00000"/>
                </a:solidFill>
                <a:cs typeface="Arial"/>
              </a:rPr>
              <a:t>although </a:t>
            </a:r>
            <a:r>
              <a:rPr lang="en-US" sz="1600" dirty="0">
                <a:solidFill>
                  <a:srgbClr val="C00000"/>
                </a:solidFill>
                <a:cs typeface="Arial"/>
              </a:rPr>
              <a:t>it </a:t>
            </a:r>
            <a:r>
              <a:rPr lang="en-US" sz="1600" spc="-5" dirty="0">
                <a:solidFill>
                  <a:srgbClr val="C00000"/>
                </a:solidFill>
                <a:cs typeface="Arial"/>
              </a:rPr>
              <a:t>generates more than double the downloads than </a:t>
            </a:r>
            <a:r>
              <a:rPr lang="en-US" sz="1600" dirty="0">
                <a:solidFill>
                  <a:srgbClr val="C00000"/>
                </a:solidFill>
                <a:cs typeface="Arial"/>
              </a:rPr>
              <a:t> </a:t>
            </a:r>
            <a:r>
              <a:rPr lang="en-US" sz="1600" spc="-10" dirty="0">
                <a:solidFill>
                  <a:srgbClr val="C00000"/>
                </a:solidFill>
                <a:cs typeface="Arial"/>
              </a:rPr>
              <a:t>the</a:t>
            </a:r>
            <a:r>
              <a:rPr lang="en-US" sz="1600" spc="10" dirty="0">
                <a:solidFill>
                  <a:srgbClr val="C00000"/>
                </a:solidFill>
                <a:cs typeface="Arial"/>
              </a:rPr>
              <a:t> </a:t>
            </a:r>
            <a:r>
              <a:rPr lang="en-US" sz="1600" spc="-15" dirty="0">
                <a:solidFill>
                  <a:srgbClr val="C00000"/>
                </a:solidFill>
                <a:cs typeface="Arial"/>
              </a:rPr>
              <a:t>Apple</a:t>
            </a:r>
            <a:r>
              <a:rPr lang="en-US" sz="1600" spc="75" dirty="0">
                <a:solidFill>
                  <a:srgbClr val="C00000"/>
                </a:solidFill>
                <a:cs typeface="Arial"/>
              </a:rPr>
              <a:t> </a:t>
            </a:r>
            <a:r>
              <a:rPr lang="en-US" sz="1600" spc="-20" dirty="0">
                <a:solidFill>
                  <a:srgbClr val="C00000"/>
                </a:solidFill>
                <a:cs typeface="Arial"/>
              </a:rPr>
              <a:t>App</a:t>
            </a:r>
            <a:r>
              <a:rPr lang="en-US" sz="1600" spc="50" dirty="0">
                <a:solidFill>
                  <a:srgbClr val="C00000"/>
                </a:solidFill>
                <a:cs typeface="Arial"/>
              </a:rPr>
              <a:t> </a:t>
            </a:r>
            <a:r>
              <a:rPr lang="en-US" sz="1600" spc="-5" dirty="0">
                <a:solidFill>
                  <a:srgbClr val="C00000"/>
                </a:solidFill>
                <a:cs typeface="Arial"/>
              </a:rPr>
              <a:t>Store</a:t>
            </a:r>
            <a:r>
              <a:rPr lang="en-US" sz="1600" spc="15" dirty="0">
                <a:solidFill>
                  <a:srgbClr val="C00000"/>
                </a:solidFill>
                <a:cs typeface="Arial"/>
              </a:rPr>
              <a:t> </a:t>
            </a:r>
            <a:r>
              <a:rPr lang="en-US" sz="1600" spc="-10" dirty="0">
                <a:solidFill>
                  <a:srgbClr val="C00000"/>
                </a:solidFill>
                <a:cs typeface="Arial"/>
              </a:rPr>
              <a:t>but</a:t>
            </a:r>
            <a:r>
              <a:rPr lang="en-US" sz="1600" spc="20" dirty="0">
                <a:solidFill>
                  <a:srgbClr val="C00000"/>
                </a:solidFill>
                <a:cs typeface="Arial"/>
              </a:rPr>
              <a:t> </a:t>
            </a:r>
            <a:r>
              <a:rPr lang="en-US" sz="1600" spc="-5" dirty="0">
                <a:solidFill>
                  <a:srgbClr val="C00000"/>
                </a:solidFill>
                <a:cs typeface="Arial"/>
              </a:rPr>
              <a:t>makes</a:t>
            </a:r>
            <a:r>
              <a:rPr lang="en-US" sz="1600" spc="10" dirty="0">
                <a:solidFill>
                  <a:srgbClr val="C00000"/>
                </a:solidFill>
                <a:cs typeface="Arial"/>
              </a:rPr>
              <a:t> </a:t>
            </a:r>
            <a:r>
              <a:rPr lang="en-US" sz="1600" spc="-5" dirty="0">
                <a:solidFill>
                  <a:srgbClr val="C00000"/>
                </a:solidFill>
                <a:cs typeface="Arial"/>
              </a:rPr>
              <a:t>only</a:t>
            </a:r>
            <a:r>
              <a:rPr lang="en-US" sz="1600" spc="15" dirty="0">
                <a:solidFill>
                  <a:srgbClr val="C00000"/>
                </a:solidFill>
                <a:cs typeface="Arial"/>
              </a:rPr>
              <a:t> </a:t>
            </a:r>
            <a:r>
              <a:rPr lang="en-US" sz="1600" spc="-5" dirty="0">
                <a:solidFill>
                  <a:srgbClr val="C00000"/>
                </a:solidFill>
                <a:cs typeface="Arial"/>
              </a:rPr>
              <a:t>half</a:t>
            </a:r>
            <a:r>
              <a:rPr lang="en-US" sz="1600" spc="20" dirty="0">
                <a:solidFill>
                  <a:srgbClr val="C00000"/>
                </a:solidFill>
                <a:cs typeface="Arial"/>
              </a:rPr>
              <a:t> </a:t>
            </a:r>
            <a:r>
              <a:rPr lang="en-US" sz="1600" spc="-10" dirty="0">
                <a:solidFill>
                  <a:srgbClr val="C00000"/>
                </a:solidFill>
                <a:cs typeface="Arial"/>
              </a:rPr>
              <a:t>the</a:t>
            </a:r>
            <a:r>
              <a:rPr lang="en-US" sz="1600" spc="25" dirty="0">
                <a:solidFill>
                  <a:srgbClr val="C00000"/>
                </a:solidFill>
                <a:cs typeface="Arial"/>
              </a:rPr>
              <a:t> </a:t>
            </a:r>
            <a:r>
              <a:rPr lang="en-US" sz="1600" spc="-5" dirty="0">
                <a:solidFill>
                  <a:srgbClr val="C00000"/>
                </a:solidFill>
                <a:cs typeface="Arial"/>
              </a:rPr>
              <a:t>money</a:t>
            </a:r>
            <a:r>
              <a:rPr lang="en-US" sz="1600" spc="5" dirty="0">
                <a:solidFill>
                  <a:srgbClr val="C00000"/>
                </a:solidFill>
                <a:cs typeface="Arial"/>
              </a:rPr>
              <a:t> </a:t>
            </a:r>
            <a:r>
              <a:rPr lang="en-US" sz="1600" spc="-5" dirty="0">
                <a:solidFill>
                  <a:srgbClr val="C00000"/>
                </a:solidFill>
                <a:cs typeface="Arial"/>
              </a:rPr>
              <a:t>compared</a:t>
            </a:r>
            <a:r>
              <a:rPr lang="en-US" sz="1600" spc="25" dirty="0">
                <a:solidFill>
                  <a:srgbClr val="C00000"/>
                </a:solidFill>
                <a:cs typeface="Arial"/>
              </a:rPr>
              <a:t> </a:t>
            </a:r>
            <a:r>
              <a:rPr lang="en-US" sz="1600" spc="-5" dirty="0">
                <a:solidFill>
                  <a:srgbClr val="C00000"/>
                </a:solidFill>
                <a:cs typeface="Arial"/>
              </a:rPr>
              <a:t>to</a:t>
            </a:r>
            <a:r>
              <a:rPr lang="en-US" sz="1600" spc="20" dirty="0">
                <a:solidFill>
                  <a:srgbClr val="C00000"/>
                </a:solidFill>
                <a:cs typeface="Arial"/>
              </a:rPr>
              <a:t> </a:t>
            </a:r>
            <a:r>
              <a:rPr lang="en-US" sz="1600" spc="-10" dirty="0">
                <a:solidFill>
                  <a:srgbClr val="C00000"/>
                </a:solidFill>
                <a:cs typeface="Arial"/>
              </a:rPr>
              <a:t>the</a:t>
            </a:r>
            <a:r>
              <a:rPr lang="en-US" sz="1600" spc="15" dirty="0">
                <a:solidFill>
                  <a:srgbClr val="C00000"/>
                </a:solidFill>
                <a:cs typeface="Arial"/>
              </a:rPr>
              <a:t> </a:t>
            </a:r>
            <a:r>
              <a:rPr lang="en-US" sz="1600" spc="-20" dirty="0">
                <a:solidFill>
                  <a:srgbClr val="C00000"/>
                </a:solidFill>
                <a:cs typeface="Arial"/>
              </a:rPr>
              <a:t>App</a:t>
            </a:r>
            <a:r>
              <a:rPr lang="en-US" sz="1600" spc="50" dirty="0">
                <a:solidFill>
                  <a:srgbClr val="C00000"/>
                </a:solidFill>
                <a:cs typeface="Arial"/>
              </a:rPr>
              <a:t> </a:t>
            </a:r>
            <a:r>
              <a:rPr lang="en-US" sz="1600" spc="-5" dirty="0">
                <a:solidFill>
                  <a:srgbClr val="C00000"/>
                </a:solidFill>
                <a:cs typeface="Arial"/>
              </a:rPr>
              <a:t>Store.</a:t>
            </a:r>
            <a:endParaRPr lang="en-US" sz="1600" dirty="0">
              <a:solidFill>
                <a:srgbClr val="C00000"/>
              </a:solidFill>
            </a:endParaRPr>
          </a:p>
          <a:p>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285750"/>
            <a:ext cx="4641215" cy="505908"/>
          </a:xfrm>
          <a:prstGeom prst="rect">
            <a:avLst/>
          </a:prstGeom>
        </p:spPr>
        <p:txBody>
          <a:bodyPr vert="horz" wrap="square" lIns="0" tIns="13335" rIns="0" bIns="0" rtlCol="0">
            <a:spAutoFit/>
          </a:bodyPr>
          <a:lstStyle/>
          <a:p>
            <a:pPr marL="12700">
              <a:lnSpc>
                <a:spcPct val="100000"/>
              </a:lnSpc>
              <a:spcBef>
                <a:spcPts val="105"/>
              </a:spcBef>
            </a:pPr>
            <a:r>
              <a:rPr lang="en-US" sz="2800" b="0" spc="-5" dirty="0">
                <a:solidFill>
                  <a:srgbClr val="CC0000"/>
                </a:solidFill>
                <a:latin typeface="MS Gothic"/>
                <a:cs typeface="MS Gothic"/>
              </a:rPr>
              <a:t>  </a:t>
            </a:r>
            <a:r>
              <a:rPr sz="2800" b="0" spc="-600">
                <a:solidFill>
                  <a:srgbClr val="CC0000"/>
                </a:solidFill>
                <a:latin typeface="MS Gothic"/>
                <a:cs typeface="MS Gothic"/>
              </a:rPr>
              <a:t> </a:t>
            </a:r>
            <a:r>
              <a:rPr spc="-105" dirty="0">
                <a:solidFill>
                  <a:srgbClr val="CC0000"/>
                </a:solidFill>
              </a:rPr>
              <a:t>Prob</a:t>
            </a:r>
            <a:r>
              <a:rPr spc="-70" dirty="0">
                <a:solidFill>
                  <a:srgbClr val="CC0000"/>
                </a:solidFill>
              </a:rPr>
              <a:t>l</a:t>
            </a:r>
            <a:r>
              <a:rPr spc="-65" dirty="0">
                <a:solidFill>
                  <a:srgbClr val="CC0000"/>
                </a:solidFill>
              </a:rPr>
              <a:t>em</a:t>
            </a:r>
            <a:r>
              <a:rPr spc="-190" dirty="0">
                <a:solidFill>
                  <a:srgbClr val="CC0000"/>
                </a:solidFill>
              </a:rPr>
              <a:t> </a:t>
            </a:r>
            <a:r>
              <a:rPr spc="-105" dirty="0">
                <a:solidFill>
                  <a:srgbClr val="CC0000"/>
                </a:solidFill>
              </a:rPr>
              <a:t>statem</a:t>
            </a:r>
            <a:r>
              <a:rPr spc="-120" dirty="0">
                <a:solidFill>
                  <a:srgbClr val="CC0000"/>
                </a:solidFill>
              </a:rPr>
              <a:t>e</a:t>
            </a:r>
            <a:r>
              <a:rPr spc="-65" dirty="0">
                <a:solidFill>
                  <a:srgbClr val="CC0000"/>
                </a:solidFill>
              </a:rPr>
              <a:t>nt</a:t>
            </a:r>
            <a:endParaRPr sz="2800">
              <a:latin typeface="MS Gothic"/>
              <a:cs typeface="MS Gothic"/>
            </a:endParaRPr>
          </a:p>
        </p:txBody>
      </p:sp>
      <p:sp>
        <p:nvSpPr>
          <p:cNvPr id="3" name="object 3"/>
          <p:cNvSpPr txBox="1"/>
          <p:nvPr/>
        </p:nvSpPr>
        <p:spPr>
          <a:xfrm>
            <a:off x="304800" y="514350"/>
            <a:ext cx="7924800" cy="4110997"/>
          </a:xfrm>
          <a:prstGeom prst="rect">
            <a:avLst/>
          </a:prstGeom>
        </p:spPr>
        <p:txBody>
          <a:bodyPr vert="horz" wrap="square" lIns="0" tIns="12065" rIns="0" bIns="0" rtlCol="0">
            <a:spAutoFit/>
          </a:bodyPr>
          <a:lstStyle/>
          <a:p>
            <a:pPr marL="299085" marR="5080" indent="-287020" algn="just">
              <a:lnSpc>
                <a:spcPct val="150100"/>
              </a:lnSpc>
              <a:spcBef>
                <a:spcPts val="95"/>
              </a:spcBef>
              <a:buFont typeface="Wingdings"/>
              <a:buChar char=""/>
              <a:tabLst>
                <a:tab pos="299720" algn="l"/>
              </a:tabLst>
            </a:pPr>
            <a:endParaRPr lang="en-US" sz="1600" dirty="0">
              <a:cs typeface="Arial"/>
            </a:endParaRPr>
          </a:p>
          <a:p>
            <a:pPr marL="299085" marR="5080" indent="-287020" algn="just">
              <a:lnSpc>
                <a:spcPct val="150100"/>
              </a:lnSpc>
              <a:spcBef>
                <a:spcPts val="95"/>
              </a:spcBef>
              <a:buFont typeface="Wingdings" pitchFamily="2" charset="2"/>
              <a:buChar char="§"/>
              <a:tabLst>
                <a:tab pos="299720" algn="l"/>
              </a:tabLst>
            </a:pPr>
            <a:r>
              <a:rPr lang="en-US" sz="1600" dirty="0"/>
              <a:t>Two datasets are provided, one with basic information and the other with user reviews for the respective app. </a:t>
            </a:r>
          </a:p>
          <a:p>
            <a:pPr marL="299085" marR="5080" indent="-287020" algn="just">
              <a:lnSpc>
                <a:spcPct val="150100"/>
              </a:lnSpc>
              <a:spcBef>
                <a:spcPts val="95"/>
              </a:spcBef>
              <a:buFont typeface="Wingdings" pitchFamily="2" charset="2"/>
              <a:buChar char="§"/>
              <a:tabLst>
                <a:tab pos="299720" algn="l"/>
              </a:tabLst>
            </a:pPr>
            <a:r>
              <a:rPr lang="en-US" sz="1600" dirty="0"/>
              <a:t>We must examine and evaluate the data in both datasets in order to identify the important characteristics that influence app engagement and success.</a:t>
            </a:r>
            <a:endParaRPr lang="en-US" sz="1600" dirty="0">
              <a:cs typeface="Arial"/>
            </a:endParaRPr>
          </a:p>
          <a:p>
            <a:pPr marL="299085" marR="5080" indent="-287020" algn="just">
              <a:lnSpc>
                <a:spcPct val="150100"/>
              </a:lnSpc>
              <a:spcBef>
                <a:spcPts val="95"/>
              </a:spcBef>
              <a:buFont typeface="Wingdings"/>
              <a:buChar char=""/>
              <a:tabLst>
                <a:tab pos="299720" algn="l"/>
              </a:tabLst>
            </a:pPr>
            <a:r>
              <a:rPr sz="1600">
                <a:cs typeface="Arial"/>
              </a:rPr>
              <a:t>For </a:t>
            </a:r>
            <a:r>
              <a:rPr sz="1600" spc="-5" dirty="0">
                <a:cs typeface="Arial"/>
              </a:rPr>
              <a:t>this </a:t>
            </a:r>
            <a:r>
              <a:rPr sz="1600" spc="-5">
                <a:cs typeface="Arial"/>
              </a:rPr>
              <a:t>project </a:t>
            </a:r>
            <a:r>
              <a:rPr lang="en-US" sz="1600" spc="-5" dirty="0">
                <a:cs typeface="Arial"/>
              </a:rPr>
              <a:t>we </a:t>
            </a:r>
            <a:r>
              <a:rPr sz="1600" spc="-5">
                <a:cs typeface="Arial"/>
              </a:rPr>
              <a:t>analyze </a:t>
            </a:r>
            <a:r>
              <a:rPr sz="1600" dirty="0">
                <a:cs typeface="Arial"/>
              </a:rPr>
              <a:t>Play </a:t>
            </a:r>
            <a:r>
              <a:rPr sz="1600" spc="-5" dirty="0">
                <a:cs typeface="Arial"/>
              </a:rPr>
              <a:t>store </a:t>
            </a:r>
            <a:r>
              <a:rPr sz="1600" dirty="0">
                <a:cs typeface="Arial"/>
              </a:rPr>
              <a:t>data of </a:t>
            </a:r>
            <a:r>
              <a:rPr sz="1600" spc="-5" dirty="0">
                <a:cs typeface="Arial"/>
              </a:rPr>
              <a:t>2017-2018 </a:t>
            </a:r>
            <a:r>
              <a:rPr sz="1600" dirty="0">
                <a:cs typeface="Arial"/>
              </a:rPr>
              <a:t>,</a:t>
            </a:r>
            <a:r>
              <a:rPr sz="1600">
                <a:cs typeface="Arial"/>
              </a:rPr>
              <a:t>Google </a:t>
            </a:r>
            <a:r>
              <a:rPr sz="1600" spc="-5">
                <a:cs typeface="Arial"/>
              </a:rPr>
              <a:t>playstore</a:t>
            </a:r>
            <a:r>
              <a:rPr sz="1600">
                <a:cs typeface="Arial"/>
              </a:rPr>
              <a:t> </a:t>
            </a:r>
            <a:r>
              <a:rPr sz="1600" dirty="0">
                <a:cs typeface="Arial"/>
              </a:rPr>
              <a:t>is</a:t>
            </a:r>
            <a:r>
              <a:rPr sz="1600" spc="5" dirty="0">
                <a:cs typeface="Arial"/>
              </a:rPr>
              <a:t> </a:t>
            </a:r>
            <a:r>
              <a:rPr sz="1600" dirty="0">
                <a:cs typeface="Arial"/>
              </a:rPr>
              <a:t>mostly</a:t>
            </a:r>
            <a:r>
              <a:rPr sz="1600" spc="5" dirty="0">
                <a:cs typeface="Arial"/>
              </a:rPr>
              <a:t> </a:t>
            </a:r>
            <a:r>
              <a:rPr sz="1600" dirty="0">
                <a:cs typeface="Arial"/>
              </a:rPr>
              <a:t>use</a:t>
            </a:r>
            <a:r>
              <a:rPr sz="1600" spc="5" dirty="0">
                <a:cs typeface="Arial"/>
              </a:rPr>
              <a:t> </a:t>
            </a:r>
            <a:r>
              <a:rPr sz="1600" dirty="0">
                <a:cs typeface="Arial"/>
              </a:rPr>
              <a:t>app</a:t>
            </a:r>
            <a:r>
              <a:rPr sz="1600" spc="5" dirty="0">
                <a:cs typeface="Arial"/>
              </a:rPr>
              <a:t> </a:t>
            </a:r>
            <a:r>
              <a:rPr sz="1600" spc="-5" dirty="0">
                <a:cs typeface="Arial"/>
              </a:rPr>
              <a:t>store</a:t>
            </a:r>
            <a:r>
              <a:rPr sz="1600" dirty="0">
                <a:cs typeface="Arial"/>
              </a:rPr>
              <a:t> worldwide</a:t>
            </a:r>
            <a:r>
              <a:rPr sz="1600" spc="5" dirty="0">
                <a:cs typeface="Arial"/>
              </a:rPr>
              <a:t> </a:t>
            </a:r>
            <a:r>
              <a:rPr sz="1600" spc="-5" dirty="0">
                <a:cs typeface="Arial"/>
              </a:rPr>
              <a:t>also</a:t>
            </a:r>
            <a:r>
              <a:rPr sz="1600" dirty="0">
                <a:cs typeface="Arial"/>
              </a:rPr>
              <a:t> top</a:t>
            </a:r>
            <a:r>
              <a:rPr sz="1600" spc="5" dirty="0">
                <a:cs typeface="Arial"/>
              </a:rPr>
              <a:t> </a:t>
            </a:r>
            <a:r>
              <a:rPr sz="1600" spc="-5" dirty="0">
                <a:cs typeface="Arial"/>
              </a:rPr>
              <a:t>global</a:t>
            </a:r>
            <a:r>
              <a:rPr sz="1600" spc="490" dirty="0">
                <a:cs typeface="Arial"/>
              </a:rPr>
              <a:t> </a:t>
            </a:r>
            <a:r>
              <a:rPr sz="1600" spc="-10" dirty="0">
                <a:cs typeface="Arial"/>
              </a:rPr>
              <a:t>market </a:t>
            </a:r>
            <a:r>
              <a:rPr sz="1600" spc="-5" dirty="0">
                <a:cs typeface="Arial"/>
              </a:rPr>
              <a:t> share.</a:t>
            </a:r>
            <a:endParaRPr sz="1600">
              <a:cs typeface="Arial"/>
            </a:endParaRPr>
          </a:p>
          <a:p>
            <a:pPr marL="299085" indent="-287020" algn="just">
              <a:lnSpc>
                <a:spcPct val="100000"/>
              </a:lnSpc>
              <a:spcBef>
                <a:spcPts val="1080"/>
              </a:spcBef>
              <a:buFont typeface="Wingdings"/>
              <a:buChar char=""/>
              <a:tabLst>
                <a:tab pos="299720" algn="l"/>
              </a:tabLst>
            </a:pPr>
            <a:r>
              <a:rPr lang="en-US" sz="1600" spc="-5" dirty="0">
                <a:cs typeface="Arial"/>
              </a:rPr>
              <a:t>Our </a:t>
            </a:r>
            <a:r>
              <a:rPr sz="1600" spc="-5">
                <a:cs typeface="Arial"/>
              </a:rPr>
              <a:t>main</a:t>
            </a:r>
            <a:r>
              <a:rPr sz="1600" spc="190">
                <a:cs typeface="Arial"/>
              </a:rPr>
              <a:t> </a:t>
            </a:r>
            <a:r>
              <a:rPr sz="1600" spc="-5" dirty="0">
                <a:cs typeface="Arial"/>
              </a:rPr>
              <a:t>objective</a:t>
            </a:r>
            <a:r>
              <a:rPr sz="1600" spc="190" dirty="0">
                <a:cs typeface="Arial"/>
              </a:rPr>
              <a:t> </a:t>
            </a:r>
            <a:r>
              <a:rPr sz="1600" dirty="0">
                <a:cs typeface="Arial"/>
              </a:rPr>
              <a:t>is</a:t>
            </a:r>
            <a:r>
              <a:rPr sz="1600" spc="175" dirty="0">
                <a:cs typeface="Arial"/>
              </a:rPr>
              <a:t> </a:t>
            </a:r>
            <a:r>
              <a:rPr sz="1600" dirty="0">
                <a:cs typeface="Arial"/>
              </a:rPr>
              <a:t>to</a:t>
            </a:r>
            <a:r>
              <a:rPr sz="1600" spc="185" dirty="0">
                <a:cs typeface="Arial"/>
              </a:rPr>
              <a:t> </a:t>
            </a:r>
            <a:r>
              <a:rPr sz="1600" dirty="0">
                <a:cs typeface="Arial"/>
              </a:rPr>
              <a:t>find</a:t>
            </a:r>
            <a:r>
              <a:rPr sz="1600" spc="185" dirty="0">
                <a:cs typeface="Arial"/>
              </a:rPr>
              <a:t> </a:t>
            </a:r>
            <a:r>
              <a:rPr sz="1600" spc="-5" dirty="0">
                <a:cs typeface="Arial"/>
              </a:rPr>
              <a:t>key</a:t>
            </a:r>
            <a:r>
              <a:rPr sz="1600" spc="165" dirty="0">
                <a:cs typeface="Arial"/>
              </a:rPr>
              <a:t> </a:t>
            </a:r>
            <a:r>
              <a:rPr sz="1600" dirty="0">
                <a:cs typeface="Arial"/>
              </a:rPr>
              <a:t>factor</a:t>
            </a:r>
            <a:r>
              <a:rPr sz="1600" spc="180" dirty="0">
                <a:cs typeface="Arial"/>
              </a:rPr>
              <a:t> </a:t>
            </a:r>
            <a:r>
              <a:rPr sz="1600" dirty="0">
                <a:cs typeface="Arial"/>
              </a:rPr>
              <a:t>responsible</a:t>
            </a:r>
            <a:r>
              <a:rPr sz="1600" spc="185" dirty="0">
                <a:cs typeface="Arial"/>
              </a:rPr>
              <a:t> </a:t>
            </a:r>
            <a:r>
              <a:rPr sz="1600" spc="-5" dirty="0">
                <a:cs typeface="Arial"/>
              </a:rPr>
              <a:t>for</a:t>
            </a:r>
            <a:r>
              <a:rPr sz="1600" spc="175" dirty="0">
                <a:cs typeface="Arial"/>
              </a:rPr>
              <a:t> </a:t>
            </a:r>
            <a:r>
              <a:rPr sz="1600" dirty="0">
                <a:cs typeface="Arial"/>
              </a:rPr>
              <a:t>app</a:t>
            </a:r>
            <a:r>
              <a:rPr sz="1600" spc="190" dirty="0">
                <a:cs typeface="Arial"/>
              </a:rPr>
              <a:t> </a:t>
            </a:r>
            <a:r>
              <a:rPr sz="1600" spc="-5" dirty="0">
                <a:cs typeface="Arial"/>
              </a:rPr>
              <a:t>success</a:t>
            </a:r>
            <a:endParaRPr sz="1600">
              <a:cs typeface="Arial"/>
            </a:endParaRPr>
          </a:p>
          <a:p>
            <a:pPr marL="299085">
              <a:lnSpc>
                <a:spcPct val="100000"/>
              </a:lnSpc>
              <a:spcBef>
                <a:spcPts val="1080"/>
              </a:spcBef>
            </a:pPr>
            <a:r>
              <a:rPr sz="1600" spc="-5" dirty="0">
                <a:cs typeface="Arial"/>
              </a:rPr>
              <a:t>and</a:t>
            </a:r>
            <a:r>
              <a:rPr sz="1600" spc="-20" dirty="0">
                <a:cs typeface="Arial"/>
              </a:rPr>
              <a:t> </a:t>
            </a:r>
            <a:r>
              <a:rPr sz="1600" spc="-5" dirty="0">
                <a:cs typeface="Arial"/>
              </a:rPr>
              <a:t>engagement </a:t>
            </a:r>
            <a:r>
              <a:rPr sz="1600" dirty="0">
                <a:cs typeface="Arial"/>
              </a:rPr>
              <a:t>of</a:t>
            </a:r>
            <a:r>
              <a:rPr sz="1600" spc="-10" dirty="0">
                <a:cs typeface="Arial"/>
              </a:rPr>
              <a:t> </a:t>
            </a:r>
            <a:r>
              <a:rPr sz="1600" spc="-5">
                <a:cs typeface="Arial"/>
              </a:rPr>
              <a:t>users.</a:t>
            </a:r>
            <a:endParaRPr sz="1600">
              <a:cs typeface="Arial"/>
            </a:endParaRPr>
          </a:p>
          <a:p>
            <a:pPr marL="299085" marR="7620" indent="-287020">
              <a:lnSpc>
                <a:spcPct val="150000"/>
              </a:lnSpc>
              <a:buFont typeface="Wingdings"/>
              <a:buChar char=""/>
              <a:tabLst>
                <a:tab pos="299085" algn="l"/>
                <a:tab pos="299720" algn="l"/>
                <a:tab pos="1673860" algn="l"/>
                <a:tab pos="2044064" algn="l"/>
                <a:tab pos="2644775" algn="l"/>
                <a:tab pos="3204210" algn="l"/>
                <a:tab pos="4323080" algn="l"/>
                <a:tab pos="5226685" algn="l"/>
                <a:tab pos="5838190" algn="l"/>
                <a:tab pos="6551295" algn="l"/>
                <a:tab pos="6922134" algn="l"/>
              </a:tabLst>
            </a:pPr>
            <a:r>
              <a:rPr sz="1600">
                <a:cs typeface="Arial"/>
              </a:rPr>
              <a:t>T</a:t>
            </a:r>
            <a:r>
              <a:rPr sz="1600" spc="5">
                <a:cs typeface="Arial"/>
              </a:rPr>
              <a:t>h</a:t>
            </a:r>
            <a:r>
              <a:rPr sz="1600">
                <a:cs typeface="Arial"/>
              </a:rPr>
              <a:t>o</a:t>
            </a:r>
            <a:r>
              <a:rPr sz="1600" spc="5">
                <a:cs typeface="Arial"/>
              </a:rPr>
              <a:t>u</a:t>
            </a:r>
            <a:r>
              <a:rPr sz="1600" spc="-5">
                <a:cs typeface="Arial"/>
              </a:rPr>
              <a:t>s</a:t>
            </a:r>
            <a:r>
              <a:rPr sz="1600" spc="-15">
                <a:cs typeface="Arial"/>
              </a:rPr>
              <a:t>a</a:t>
            </a:r>
            <a:r>
              <a:rPr sz="1600">
                <a:cs typeface="Arial"/>
              </a:rPr>
              <a:t>n</a:t>
            </a:r>
            <a:r>
              <a:rPr sz="1600" spc="5">
                <a:cs typeface="Arial"/>
              </a:rPr>
              <a:t>d</a:t>
            </a:r>
            <a:r>
              <a:rPr lang="en-US" sz="1600" spc="-5" dirty="0">
                <a:cs typeface="Arial"/>
              </a:rPr>
              <a:t>s  </a:t>
            </a:r>
            <a:r>
              <a:rPr sz="1600" spc="-10">
                <a:cs typeface="Arial"/>
              </a:rPr>
              <a:t>o</a:t>
            </a:r>
            <a:r>
              <a:rPr sz="1600">
                <a:cs typeface="Arial"/>
              </a:rPr>
              <a:t>f</a:t>
            </a:r>
            <a:r>
              <a:rPr lang="en-US" sz="1600" dirty="0">
                <a:cs typeface="Arial"/>
              </a:rPr>
              <a:t>  </a:t>
            </a:r>
            <a:r>
              <a:rPr sz="1600">
                <a:cs typeface="Arial"/>
              </a:rPr>
              <a:t>n</a:t>
            </a:r>
            <a:r>
              <a:rPr sz="1600" spc="-30">
                <a:cs typeface="Arial"/>
              </a:rPr>
              <a:t>e</a:t>
            </a:r>
            <a:r>
              <a:rPr sz="1600">
                <a:cs typeface="Arial"/>
              </a:rPr>
              <a:t>w</a:t>
            </a:r>
            <a:r>
              <a:rPr lang="en-US" sz="1600" dirty="0">
                <a:cs typeface="Arial"/>
              </a:rPr>
              <a:t>  </a:t>
            </a:r>
            <a:r>
              <a:rPr sz="1600" spc="-20">
                <a:cs typeface="Arial"/>
              </a:rPr>
              <a:t>a</a:t>
            </a:r>
            <a:r>
              <a:rPr sz="1600" spc="5">
                <a:cs typeface="Arial"/>
              </a:rPr>
              <a:t>p</a:t>
            </a:r>
            <a:r>
              <a:rPr sz="1600">
                <a:cs typeface="Arial"/>
              </a:rPr>
              <a:t>p</a:t>
            </a:r>
            <a:r>
              <a:rPr lang="en-US" sz="1600" dirty="0">
                <a:cs typeface="Arial"/>
              </a:rPr>
              <a:t>  </a:t>
            </a:r>
            <a:r>
              <a:rPr sz="1600" spc="-5">
                <a:cs typeface="Arial"/>
              </a:rPr>
              <a:t>r</a:t>
            </a:r>
            <a:r>
              <a:rPr sz="1600" spc="-15">
                <a:cs typeface="Arial"/>
              </a:rPr>
              <a:t>e</a:t>
            </a:r>
            <a:r>
              <a:rPr sz="1600">
                <a:cs typeface="Arial"/>
              </a:rPr>
              <a:t>g</a:t>
            </a:r>
            <a:r>
              <a:rPr sz="1600" spc="5">
                <a:cs typeface="Arial"/>
              </a:rPr>
              <a:t>u</a:t>
            </a:r>
            <a:r>
              <a:rPr sz="1600" spc="-5">
                <a:cs typeface="Arial"/>
              </a:rPr>
              <a:t>la</a:t>
            </a:r>
            <a:r>
              <a:rPr sz="1600" spc="-15">
                <a:cs typeface="Arial"/>
              </a:rPr>
              <a:t>r</a:t>
            </a:r>
            <a:r>
              <a:rPr sz="1600">
                <a:cs typeface="Arial"/>
              </a:rPr>
              <a:t>ly</a:t>
            </a:r>
            <a:r>
              <a:rPr lang="en-US" sz="1600" dirty="0">
                <a:cs typeface="Arial"/>
              </a:rPr>
              <a:t>  </a:t>
            </a:r>
            <a:r>
              <a:rPr sz="1600">
                <a:cs typeface="Arial"/>
              </a:rPr>
              <a:t>u</a:t>
            </a:r>
            <a:r>
              <a:rPr sz="1600" spc="5">
                <a:cs typeface="Arial"/>
              </a:rPr>
              <a:t>p</a:t>
            </a:r>
            <a:r>
              <a:rPr sz="1600" spc="-10">
                <a:cs typeface="Arial"/>
              </a:rPr>
              <a:t>d</a:t>
            </a:r>
            <a:r>
              <a:rPr sz="1600" spc="-5">
                <a:cs typeface="Arial"/>
              </a:rPr>
              <a:t>ate</a:t>
            </a:r>
            <a:r>
              <a:rPr lang="en-US" sz="1600" spc="-5" dirty="0">
                <a:cs typeface="Arial"/>
              </a:rPr>
              <a:t>  </a:t>
            </a:r>
            <a:r>
              <a:rPr sz="1600">
                <a:cs typeface="Arial"/>
              </a:rPr>
              <a:t>p</a:t>
            </a:r>
            <a:r>
              <a:rPr sz="1600" spc="5">
                <a:cs typeface="Arial"/>
              </a:rPr>
              <a:t>l</a:t>
            </a:r>
            <a:r>
              <a:rPr sz="1600" spc="-5">
                <a:cs typeface="Arial"/>
              </a:rPr>
              <a:t>aystore</a:t>
            </a:r>
            <a:r>
              <a:rPr lang="en-US" sz="1600" spc="-5" dirty="0">
                <a:cs typeface="Arial"/>
              </a:rPr>
              <a:t> </a:t>
            </a:r>
            <a:r>
              <a:rPr lang="en-US" sz="1600" dirty="0">
                <a:cs typeface="Arial"/>
              </a:rPr>
              <a:t> </a:t>
            </a:r>
            <a:r>
              <a:rPr sz="1600">
                <a:cs typeface="Arial"/>
              </a:rPr>
              <a:t>of</a:t>
            </a:r>
            <a:r>
              <a:rPr lang="en-US" sz="1600" dirty="0">
                <a:cs typeface="Arial"/>
              </a:rPr>
              <a:t> </a:t>
            </a:r>
            <a:r>
              <a:rPr sz="1600">
                <a:cs typeface="Arial"/>
              </a:rPr>
              <a:t>d</a:t>
            </a:r>
            <a:r>
              <a:rPr sz="1600" spc="5">
                <a:cs typeface="Arial"/>
              </a:rPr>
              <a:t>i</a:t>
            </a:r>
            <a:r>
              <a:rPr sz="1600" spc="-5">
                <a:cs typeface="Arial"/>
              </a:rPr>
              <a:t>ffe</a:t>
            </a:r>
            <a:r>
              <a:rPr sz="1600" spc="-15">
                <a:cs typeface="Arial"/>
              </a:rPr>
              <a:t>r</a:t>
            </a:r>
            <a:r>
              <a:rPr sz="1600">
                <a:cs typeface="Arial"/>
              </a:rPr>
              <a:t>e</a:t>
            </a:r>
            <a:r>
              <a:rPr sz="1600" spc="-15">
                <a:cs typeface="Arial"/>
              </a:rPr>
              <a:t>n</a:t>
            </a:r>
            <a:r>
              <a:rPr sz="1600">
                <a:cs typeface="Arial"/>
              </a:rPr>
              <a:t>t  </a:t>
            </a:r>
            <a:r>
              <a:rPr sz="1600" spc="-5" dirty="0">
                <a:cs typeface="Arial"/>
              </a:rPr>
              <a:t>category.</a:t>
            </a:r>
            <a:endParaRPr sz="1600">
              <a:cs typeface="Arial"/>
            </a:endParaRPr>
          </a:p>
          <a:p>
            <a:pPr marL="299085" marR="5715" indent="-287020">
              <a:lnSpc>
                <a:spcPct val="150000"/>
              </a:lnSpc>
              <a:buFont typeface="Wingdings"/>
              <a:buChar char=""/>
              <a:tabLst>
                <a:tab pos="299085" algn="l"/>
                <a:tab pos="299720" algn="l"/>
              </a:tabLst>
            </a:pPr>
            <a:r>
              <a:rPr lang="en-US" sz="1600" dirty="0">
                <a:cs typeface="Arial"/>
              </a:rPr>
              <a:t>We </a:t>
            </a:r>
            <a:r>
              <a:rPr sz="1600">
                <a:cs typeface="Arial"/>
              </a:rPr>
              <a:t>f</a:t>
            </a:r>
            <a:r>
              <a:rPr lang="en-US" sz="1600" dirty="0" err="1">
                <a:cs typeface="Arial"/>
              </a:rPr>
              <a:t>ound</a:t>
            </a:r>
            <a:r>
              <a:rPr sz="1600" spc="175">
                <a:cs typeface="Arial"/>
              </a:rPr>
              <a:t> </a:t>
            </a:r>
            <a:r>
              <a:rPr sz="1600" spc="-5" dirty="0">
                <a:cs typeface="Arial"/>
              </a:rPr>
              <a:t>distribution</a:t>
            </a:r>
            <a:r>
              <a:rPr sz="1600" spc="195" dirty="0">
                <a:cs typeface="Arial"/>
              </a:rPr>
              <a:t> </a:t>
            </a:r>
            <a:r>
              <a:rPr sz="1600" dirty="0">
                <a:cs typeface="Arial"/>
              </a:rPr>
              <a:t>of</a:t>
            </a:r>
            <a:r>
              <a:rPr sz="1600" spc="180" dirty="0">
                <a:cs typeface="Arial"/>
              </a:rPr>
              <a:t> </a:t>
            </a:r>
            <a:r>
              <a:rPr sz="1600" spc="-10" dirty="0">
                <a:cs typeface="Arial"/>
              </a:rPr>
              <a:t>every</a:t>
            </a:r>
            <a:r>
              <a:rPr sz="1600" spc="200" dirty="0">
                <a:cs typeface="Arial"/>
              </a:rPr>
              <a:t> </a:t>
            </a:r>
            <a:r>
              <a:rPr sz="1600" dirty="0">
                <a:cs typeface="Arial"/>
              </a:rPr>
              <a:t>app</a:t>
            </a:r>
            <a:r>
              <a:rPr sz="1600" spc="185" dirty="0">
                <a:cs typeface="Arial"/>
              </a:rPr>
              <a:t> </a:t>
            </a:r>
            <a:r>
              <a:rPr sz="1600" spc="-5" dirty="0">
                <a:cs typeface="Arial"/>
              </a:rPr>
              <a:t>based</a:t>
            </a:r>
            <a:r>
              <a:rPr sz="1600" spc="185" dirty="0">
                <a:cs typeface="Arial"/>
              </a:rPr>
              <a:t> </a:t>
            </a:r>
            <a:r>
              <a:rPr sz="1600" dirty="0">
                <a:cs typeface="Arial"/>
              </a:rPr>
              <a:t>on</a:t>
            </a:r>
            <a:r>
              <a:rPr sz="1600" spc="190" dirty="0">
                <a:cs typeface="Arial"/>
              </a:rPr>
              <a:t> </a:t>
            </a:r>
            <a:r>
              <a:rPr sz="1600" dirty="0">
                <a:cs typeface="Arial"/>
              </a:rPr>
              <a:t>their</a:t>
            </a:r>
            <a:r>
              <a:rPr sz="1600" spc="185" dirty="0">
                <a:cs typeface="Arial"/>
              </a:rPr>
              <a:t> </a:t>
            </a:r>
            <a:r>
              <a:rPr sz="1600" spc="-5" dirty="0">
                <a:cs typeface="Arial"/>
              </a:rPr>
              <a:t>size,</a:t>
            </a:r>
            <a:r>
              <a:rPr sz="1600" spc="185" dirty="0">
                <a:cs typeface="Arial"/>
              </a:rPr>
              <a:t> </a:t>
            </a:r>
            <a:r>
              <a:rPr sz="1600" dirty="0">
                <a:cs typeface="Arial"/>
              </a:rPr>
              <a:t>installs,</a:t>
            </a:r>
            <a:r>
              <a:rPr sz="1600" spc="190" dirty="0">
                <a:cs typeface="Arial"/>
              </a:rPr>
              <a:t> </a:t>
            </a:r>
            <a:r>
              <a:rPr sz="1600" spc="-5" dirty="0">
                <a:cs typeface="Arial"/>
              </a:rPr>
              <a:t>reviews </a:t>
            </a:r>
            <a:r>
              <a:rPr sz="1600" spc="-484" dirty="0">
                <a:cs typeface="Arial"/>
              </a:rPr>
              <a:t> </a:t>
            </a:r>
            <a:r>
              <a:rPr sz="1600" dirty="0">
                <a:cs typeface="Arial"/>
              </a:rPr>
              <a:t>and</a:t>
            </a:r>
            <a:r>
              <a:rPr sz="1600" spc="-10" dirty="0">
                <a:cs typeface="Arial"/>
              </a:rPr>
              <a:t> </a:t>
            </a:r>
            <a:r>
              <a:rPr sz="1600" dirty="0">
                <a:cs typeface="Arial"/>
              </a:rPr>
              <a:t>much </a:t>
            </a:r>
            <a:r>
              <a:rPr sz="1600" spc="-5" dirty="0">
                <a:cs typeface="Arial"/>
              </a:rPr>
              <a:t>more.</a:t>
            </a:r>
            <a:endParaRPr sz="1600">
              <a:cs typeface="Arial"/>
            </a:endParaRPr>
          </a:p>
        </p:txBody>
      </p:sp>
      <p:pic>
        <p:nvPicPr>
          <p:cNvPr id="4" name="object 4"/>
          <p:cNvPicPr/>
          <p:nvPr/>
        </p:nvPicPr>
        <p:blipFill>
          <a:blip r:embed="rId2" cstate="print"/>
          <a:stretch>
            <a:fillRect/>
          </a:stretch>
        </p:blipFill>
        <p:spPr>
          <a:xfrm>
            <a:off x="7601711" y="126492"/>
            <a:ext cx="694944" cy="69646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1950"/>
            <a:ext cx="7391400" cy="430887"/>
          </a:xfrm>
        </p:spPr>
        <p:txBody>
          <a:bodyPr/>
          <a:lstStyle/>
          <a:p>
            <a:r>
              <a:rPr lang="en-US" sz="2800" dirty="0">
                <a:solidFill>
                  <a:srgbClr val="C00000"/>
                </a:solidFill>
              </a:rPr>
              <a:t>Attributes in Google </a:t>
            </a:r>
            <a:r>
              <a:rPr lang="en-US" sz="2800" dirty="0" err="1">
                <a:solidFill>
                  <a:srgbClr val="C00000"/>
                </a:solidFill>
              </a:rPr>
              <a:t>Playstore</a:t>
            </a:r>
            <a:r>
              <a:rPr lang="en-US" sz="2800" dirty="0">
                <a:solidFill>
                  <a:srgbClr val="C00000"/>
                </a:solidFill>
              </a:rPr>
              <a:t> Data</a:t>
            </a:r>
          </a:p>
        </p:txBody>
      </p:sp>
      <p:sp>
        <p:nvSpPr>
          <p:cNvPr id="3" name="Text Placeholder 2"/>
          <p:cNvSpPr>
            <a:spLocks noGrp="1"/>
          </p:cNvSpPr>
          <p:nvPr>
            <p:ph type="body" idx="1"/>
          </p:nvPr>
        </p:nvSpPr>
        <p:spPr>
          <a:xfrm>
            <a:off x="304800" y="895350"/>
            <a:ext cx="8610600" cy="3849387"/>
          </a:xfrm>
        </p:spPr>
        <p:txBody>
          <a:bodyPr/>
          <a:lstStyle/>
          <a:p>
            <a:pPr>
              <a:lnSpc>
                <a:spcPct val="150000"/>
              </a:lnSpc>
            </a:pPr>
            <a:r>
              <a:rPr lang="en-US" sz="1200" dirty="0">
                <a:latin typeface="+mn-lt"/>
              </a:rPr>
              <a:t>This contains data on the Google Play applications. It has 10,841 rows of data which has following columns</a:t>
            </a:r>
            <a:r>
              <a:rPr lang="en-US" sz="1200" b="1" dirty="0">
                <a:latin typeface="+mn-lt"/>
              </a:rPr>
              <a:t>.</a:t>
            </a:r>
            <a:endParaRPr lang="en-US" sz="1200" dirty="0">
              <a:latin typeface="+mn-lt"/>
            </a:endParaRPr>
          </a:p>
          <a:p>
            <a:pPr>
              <a:lnSpc>
                <a:spcPct val="150000"/>
              </a:lnSpc>
              <a:buFont typeface="Wingdings" pitchFamily="2" charset="2"/>
              <a:buChar char="§"/>
            </a:pPr>
            <a:r>
              <a:rPr lang="en-US" sz="1200" b="1" u="sng" dirty="0">
                <a:latin typeface="+mn-lt"/>
              </a:rPr>
              <a:t>App Category</a:t>
            </a:r>
            <a:r>
              <a:rPr lang="en-US" sz="1200" dirty="0">
                <a:latin typeface="+mn-lt"/>
              </a:rPr>
              <a:t>:  Category of the app. This could be beauty, business, </a:t>
            </a:r>
            <a:r>
              <a:rPr lang="en-US" sz="1200" dirty="0" err="1">
                <a:latin typeface="+mn-lt"/>
              </a:rPr>
              <a:t>medical,art</a:t>
            </a:r>
            <a:r>
              <a:rPr lang="en-US" sz="1200" dirty="0">
                <a:latin typeface="+mn-lt"/>
              </a:rPr>
              <a:t> and design entertainment,     education, family...etc.</a:t>
            </a:r>
          </a:p>
          <a:p>
            <a:pPr>
              <a:lnSpc>
                <a:spcPct val="150000"/>
              </a:lnSpc>
              <a:buFont typeface="Wingdings" pitchFamily="2" charset="2"/>
              <a:buChar char="§"/>
            </a:pPr>
            <a:r>
              <a:rPr lang="en-US" sz="1200" b="1" u="sng" dirty="0">
                <a:latin typeface="+mn-lt"/>
              </a:rPr>
              <a:t>Rating</a:t>
            </a:r>
            <a:r>
              <a:rPr lang="en-US" sz="1200" dirty="0">
                <a:latin typeface="+mn-lt"/>
              </a:rPr>
              <a:t>:  It has How users rate the app out of 5, with 1 being the lowest rating and 5 being the highest.</a:t>
            </a:r>
          </a:p>
          <a:p>
            <a:pPr>
              <a:lnSpc>
                <a:spcPct val="150000"/>
              </a:lnSpc>
              <a:buFont typeface="Wingdings" pitchFamily="2" charset="2"/>
              <a:buChar char="§"/>
            </a:pPr>
            <a:r>
              <a:rPr lang="en-US" sz="1200" b="1" u="sng" dirty="0">
                <a:latin typeface="+mn-lt"/>
              </a:rPr>
              <a:t>Reviews</a:t>
            </a:r>
            <a:r>
              <a:rPr lang="en-US" sz="1200" dirty="0">
                <a:latin typeface="+mn-lt"/>
              </a:rPr>
              <a:t>:  number of user reviews each app has received.</a:t>
            </a:r>
          </a:p>
          <a:p>
            <a:pPr>
              <a:lnSpc>
                <a:spcPct val="150000"/>
              </a:lnSpc>
              <a:buFont typeface="Wingdings" pitchFamily="2" charset="2"/>
              <a:buChar char="§"/>
            </a:pPr>
            <a:r>
              <a:rPr lang="en-US" sz="1200" b="1" u="sng" dirty="0">
                <a:latin typeface="+mn-lt"/>
              </a:rPr>
              <a:t>Size</a:t>
            </a:r>
            <a:r>
              <a:rPr lang="en-US" sz="1200" dirty="0">
                <a:latin typeface="+mn-lt"/>
              </a:rPr>
              <a:t>:  The memory size needed to install the application.</a:t>
            </a:r>
          </a:p>
          <a:p>
            <a:pPr>
              <a:lnSpc>
                <a:spcPct val="150000"/>
              </a:lnSpc>
              <a:buFont typeface="Wingdings" pitchFamily="2" charset="2"/>
              <a:buChar char="§"/>
            </a:pPr>
            <a:r>
              <a:rPr lang="en-US" sz="1200" b="1" u="sng" dirty="0">
                <a:latin typeface="+mn-lt"/>
              </a:rPr>
              <a:t>Installs</a:t>
            </a:r>
            <a:r>
              <a:rPr lang="en-US" sz="1200" dirty="0">
                <a:latin typeface="+mn-lt"/>
              </a:rPr>
              <a:t>:  The number of times each application has been installed by users.</a:t>
            </a:r>
          </a:p>
          <a:p>
            <a:pPr>
              <a:lnSpc>
                <a:spcPct val="150000"/>
              </a:lnSpc>
              <a:buFont typeface="Wingdings" pitchFamily="2" charset="2"/>
              <a:buChar char="§"/>
            </a:pPr>
            <a:r>
              <a:rPr lang="en-US" sz="1200" b="1" u="sng" dirty="0">
                <a:latin typeface="+mn-lt"/>
              </a:rPr>
              <a:t>Type</a:t>
            </a:r>
            <a:r>
              <a:rPr lang="en-US" sz="1200" u="sng" dirty="0">
                <a:latin typeface="+mn-lt"/>
              </a:rPr>
              <a:t>:  </a:t>
            </a:r>
            <a:r>
              <a:rPr lang="en-US" sz="1200" dirty="0">
                <a:latin typeface="+mn-lt"/>
              </a:rPr>
              <a:t>Whether the app is free or a paid app.</a:t>
            </a:r>
          </a:p>
          <a:p>
            <a:pPr>
              <a:lnSpc>
                <a:spcPct val="150000"/>
              </a:lnSpc>
              <a:buFont typeface="Wingdings" pitchFamily="2" charset="2"/>
              <a:buChar char="§"/>
            </a:pPr>
            <a:r>
              <a:rPr lang="en-US" sz="1200" b="1" u="sng" dirty="0">
                <a:latin typeface="+mn-lt"/>
              </a:rPr>
              <a:t>Price</a:t>
            </a:r>
            <a:r>
              <a:rPr lang="en-US" sz="1200" dirty="0">
                <a:latin typeface="+mn-lt"/>
              </a:rPr>
              <a:t>: The price of the app.</a:t>
            </a:r>
          </a:p>
          <a:p>
            <a:pPr>
              <a:lnSpc>
                <a:spcPct val="150000"/>
              </a:lnSpc>
              <a:buFont typeface="Wingdings" pitchFamily="2" charset="2"/>
              <a:buChar char="§"/>
            </a:pPr>
            <a:r>
              <a:rPr lang="en-US" sz="1200" b="1" u="sng" dirty="0">
                <a:latin typeface="+mn-lt"/>
              </a:rPr>
              <a:t>Content Rating</a:t>
            </a:r>
            <a:r>
              <a:rPr lang="en-US" sz="1200" dirty="0">
                <a:latin typeface="+mn-lt"/>
              </a:rPr>
              <a:t>: This column specifies the intended audience for the app. Can be for teens, mature audience, or everyone.</a:t>
            </a:r>
          </a:p>
          <a:p>
            <a:pPr>
              <a:lnSpc>
                <a:spcPct val="150000"/>
              </a:lnSpc>
              <a:buFont typeface="Wingdings" pitchFamily="2" charset="2"/>
              <a:buChar char="§"/>
            </a:pPr>
            <a:r>
              <a:rPr lang="en-US" sz="1200" b="1" u="sng" dirty="0">
                <a:latin typeface="+mn-lt"/>
              </a:rPr>
              <a:t>Genres</a:t>
            </a:r>
            <a:r>
              <a:rPr lang="en-US" sz="1200" dirty="0">
                <a:latin typeface="+mn-lt"/>
              </a:rPr>
              <a:t>: The sub-category for each app. Example: for the Education category, this could be Education: Pretend Play, for example.</a:t>
            </a:r>
          </a:p>
          <a:p>
            <a:pPr>
              <a:lnSpc>
                <a:spcPct val="150000"/>
              </a:lnSpc>
              <a:buFont typeface="Wingdings" pitchFamily="2" charset="2"/>
              <a:buChar char="§"/>
            </a:pPr>
            <a:r>
              <a:rPr lang="en-US" sz="1200" b="1" u="sng" dirty="0">
                <a:latin typeface="+mn-lt"/>
              </a:rPr>
              <a:t>Last Updated</a:t>
            </a:r>
            <a:r>
              <a:rPr lang="en-US" sz="1200" dirty="0">
                <a:latin typeface="+mn-lt"/>
              </a:rPr>
              <a:t>:  Release date of the most recent update for the app.</a:t>
            </a:r>
          </a:p>
          <a:p>
            <a:pPr>
              <a:lnSpc>
                <a:spcPct val="150000"/>
              </a:lnSpc>
              <a:buFont typeface="Wingdings" pitchFamily="2" charset="2"/>
              <a:buChar char="§"/>
            </a:pPr>
            <a:r>
              <a:rPr lang="en-US" sz="1200" b="1" u="sng" dirty="0">
                <a:latin typeface="+mn-lt"/>
              </a:rPr>
              <a:t>Current </a:t>
            </a:r>
            <a:r>
              <a:rPr lang="en-US" sz="1200" b="1" u="sng" dirty="0" err="1">
                <a:latin typeface="+mn-lt"/>
              </a:rPr>
              <a:t>Ver</a:t>
            </a:r>
            <a:r>
              <a:rPr lang="en-US" sz="1200" dirty="0">
                <a:latin typeface="+mn-lt"/>
              </a:rPr>
              <a:t>:  The app's current version.</a:t>
            </a:r>
          </a:p>
          <a:p>
            <a:pPr>
              <a:lnSpc>
                <a:spcPct val="150000"/>
              </a:lnSpc>
              <a:buFont typeface="Wingdings" pitchFamily="2" charset="2"/>
              <a:buChar char="§"/>
            </a:pPr>
            <a:r>
              <a:rPr lang="en-US" sz="1200" b="1" u="sng" dirty="0">
                <a:latin typeface="+mn-lt"/>
              </a:rPr>
              <a:t>Android </a:t>
            </a:r>
            <a:r>
              <a:rPr lang="en-US" sz="1200" b="1" u="sng" dirty="0" err="1">
                <a:latin typeface="+mn-lt"/>
              </a:rPr>
              <a:t>Ver</a:t>
            </a:r>
            <a:r>
              <a:rPr lang="en-US" sz="1200" u="sng" dirty="0">
                <a:latin typeface="+mn-lt"/>
              </a:rPr>
              <a:t>: </a:t>
            </a:r>
            <a:r>
              <a:rPr lang="en-US" sz="1200" dirty="0">
                <a:latin typeface="+mn-lt"/>
              </a:rPr>
              <a:t>The oldest version of Android OS supported by the app.</a:t>
            </a:r>
          </a:p>
          <a:p>
            <a:pPr>
              <a:lnSpc>
                <a:spcPct val="150000"/>
              </a:lnSpc>
            </a:pPr>
            <a:endParaRPr lang="en-US" sz="1200" dirty="0">
              <a:latin typeface="+mn-lt"/>
            </a:endParaRPr>
          </a:p>
        </p:txBody>
      </p:sp>
      <p:pic>
        <p:nvPicPr>
          <p:cNvPr id="4" name="object 6"/>
          <p:cNvPicPr/>
          <p:nvPr/>
        </p:nvPicPr>
        <p:blipFill>
          <a:blip r:embed="rId2" cstate="print"/>
          <a:stretch>
            <a:fillRect/>
          </a:stretch>
        </p:blipFill>
        <p:spPr>
          <a:xfrm>
            <a:off x="8153400" y="57150"/>
            <a:ext cx="397762" cy="44577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38150"/>
            <a:ext cx="6858000" cy="430887"/>
          </a:xfrm>
        </p:spPr>
        <p:txBody>
          <a:bodyPr/>
          <a:lstStyle/>
          <a:p>
            <a:r>
              <a:rPr lang="en-US" sz="2800" dirty="0">
                <a:solidFill>
                  <a:srgbClr val="C00000"/>
                </a:solidFill>
              </a:rPr>
              <a:t>Attributes in User Reviews</a:t>
            </a:r>
          </a:p>
        </p:txBody>
      </p:sp>
      <p:sp>
        <p:nvSpPr>
          <p:cNvPr id="3" name="Text Placeholder 2"/>
          <p:cNvSpPr>
            <a:spLocks noGrp="1"/>
          </p:cNvSpPr>
          <p:nvPr>
            <p:ph type="body" idx="1"/>
          </p:nvPr>
        </p:nvSpPr>
        <p:spPr>
          <a:xfrm>
            <a:off x="381000" y="1047750"/>
            <a:ext cx="8153400" cy="2954655"/>
          </a:xfrm>
        </p:spPr>
        <p:txBody>
          <a:bodyPr/>
          <a:lstStyle/>
          <a:p>
            <a:pPr>
              <a:lnSpc>
                <a:spcPct val="150000"/>
              </a:lnSpc>
              <a:buFont typeface="Wingdings" pitchFamily="2" charset="2"/>
              <a:buChar char="§"/>
            </a:pPr>
            <a:r>
              <a:rPr lang="en-US" sz="1200" b="1" dirty="0">
                <a:latin typeface="+mn-lt"/>
              </a:rPr>
              <a:t> </a:t>
            </a:r>
            <a:r>
              <a:rPr lang="en-US" sz="1200" b="1" u="sng" dirty="0">
                <a:latin typeface="+mn-lt"/>
              </a:rPr>
              <a:t>Sentiment Analysis</a:t>
            </a:r>
            <a:r>
              <a:rPr lang="en-US" sz="1200" dirty="0">
                <a:latin typeface="+mn-lt"/>
              </a:rPr>
              <a:t>: This file contains the result of the sentiment analysis conducted by the dataset creator. It has 64,295 rows of data with the following columns:</a:t>
            </a:r>
          </a:p>
          <a:p>
            <a:pPr>
              <a:lnSpc>
                <a:spcPct val="150000"/>
              </a:lnSpc>
              <a:buFont typeface="Wingdings" pitchFamily="2" charset="2"/>
              <a:buChar char="§"/>
            </a:pPr>
            <a:r>
              <a:rPr lang="en-US" sz="1200" b="1" u="sng" dirty="0">
                <a:latin typeface="+mn-lt"/>
              </a:rPr>
              <a:t> App</a:t>
            </a:r>
            <a:r>
              <a:rPr lang="en-US" sz="1200" dirty="0">
                <a:latin typeface="+mn-lt"/>
              </a:rPr>
              <a:t> : Name of the app.</a:t>
            </a:r>
          </a:p>
          <a:p>
            <a:pPr>
              <a:lnSpc>
                <a:spcPct val="150000"/>
              </a:lnSpc>
              <a:buFont typeface="Wingdings" pitchFamily="2" charset="2"/>
              <a:buChar char="§"/>
            </a:pPr>
            <a:r>
              <a:rPr lang="en-US" sz="1200" b="1" u="sng" dirty="0">
                <a:latin typeface="+mn-lt"/>
              </a:rPr>
              <a:t> </a:t>
            </a:r>
            <a:r>
              <a:rPr lang="en-US" sz="1200" b="1" u="sng" dirty="0" err="1">
                <a:latin typeface="+mn-lt"/>
              </a:rPr>
              <a:t>Translated_Review</a:t>
            </a:r>
            <a:r>
              <a:rPr lang="en-US" sz="1200" dirty="0">
                <a:latin typeface="+mn-lt"/>
              </a:rPr>
              <a:t>: Either the original review in English, or a translated version if the </a:t>
            </a:r>
            <a:r>
              <a:rPr lang="en-US" sz="1200" dirty="0" err="1">
                <a:latin typeface="+mn-lt"/>
              </a:rPr>
              <a:t>orignal</a:t>
            </a:r>
            <a:r>
              <a:rPr lang="en-US" sz="1200" dirty="0">
                <a:latin typeface="+mn-lt"/>
              </a:rPr>
              <a:t> review is in another language.</a:t>
            </a:r>
          </a:p>
          <a:p>
            <a:pPr>
              <a:lnSpc>
                <a:spcPct val="150000"/>
              </a:lnSpc>
              <a:buFont typeface="Wingdings" pitchFamily="2" charset="2"/>
              <a:buChar char="§"/>
            </a:pPr>
            <a:r>
              <a:rPr lang="en-US" sz="1200" b="1" u="sng" dirty="0">
                <a:latin typeface="+mn-lt"/>
              </a:rPr>
              <a:t> Sentiment</a:t>
            </a:r>
            <a:r>
              <a:rPr lang="en-US" sz="1200" dirty="0">
                <a:latin typeface="+mn-lt"/>
              </a:rPr>
              <a:t>: The result of the sentiment analysis conducted on a review. The value is either Positive, Neutral or Negative.</a:t>
            </a:r>
          </a:p>
          <a:p>
            <a:pPr>
              <a:lnSpc>
                <a:spcPct val="150000"/>
              </a:lnSpc>
              <a:buFont typeface="Wingdings" pitchFamily="2" charset="2"/>
              <a:buChar char="§"/>
            </a:pPr>
            <a:r>
              <a:rPr lang="en-US" sz="1200" b="1" u="sng" dirty="0">
                <a:latin typeface="+mn-lt"/>
              </a:rPr>
              <a:t> </a:t>
            </a:r>
            <a:r>
              <a:rPr lang="en-US" sz="1200" b="1" u="sng" dirty="0" err="1">
                <a:latin typeface="+mn-lt"/>
              </a:rPr>
              <a:t>Sentiment_Polarity</a:t>
            </a:r>
            <a:r>
              <a:rPr lang="en-US" sz="1200" dirty="0">
                <a:latin typeface="+mn-lt"/>
              </a:rPr>
              <a:t>: A value indicating the positivity or negativity of the sentiment, values range from -1 (most negative) to 1 (most positive). Sentiment polarity for an element defines the orientation of the expressed sentiment, i.e. it determines if the text expresses the positive, negative or neutral sentiment of the user about the entity in consideration.</a:t>
            </a:r>
          </a:p>
          <a:p>
            <a:pPr>
              <a:lnSpc>
                <a:spcPct val="150000"/>
              </a:lnSpc>
              <a:buFont typeface="Wingdings" pitchFamily="2" charset="2"/>
              <a:buChar char="§"/>
            </a:pPr>
            <a:r>
              <a:rPr lang="en-US" sz="1200" b="1" u="sng" dirty="0">
                <a:latin typeface="+mn-lt"/>
              </a:rPr>
              <a:t> </a:t>
            </a:r>
            <a:r>
              <a:rPr lang="en-US" sz="1200" b="1" u="sng" dirty="0" err="1">
                <a:latin typeface="+mn-lt"/>
              </a:rPr>
              <a:t>Sentiment_Subjectivity</a:t>
            </a:r>
            <a:r>
              <a:rPr lang="en-US" sz="1200" dirty="0">
                <a:latin typeface="+mn-lt"/>
              </a:rPr>
              <a:t>: A value from 0 to 1 indicating the subjectivity of the review. Lower values indicate the review is based on factual information, and higher values indicate the review is based on personal or public opinions or </a:t>
            </a:r>
            <a:r>
              <a:rPr lang="en-US" sz="1200" dirty="0" err="1">
                <a:latin typeface="+mn-lt"/>
              </a:rPr>
              <a:t>judgements</a:t>
            </a:r>
            <a:r>
              <a:rPr lang="en-US" sz="1200" dirty="0">
                <a:latin typeface="+mn-lt"/>
              </a:rPr>
              <a:t>.</a:t>
            </a:r>
          </a:p>
          <a:p>
            <a:endParaRPr lang="en-US" sz="1200" dirty="0"/>
          </a:p>
        </p:txBody>
      </p:sp>
      <p:pic>
        <p:nvPicPr>
          <p:cNvPr id="6" name="object 4"/>
          <p:cNvPicPr/>
          <p:nvPr/>
        </p:nvPicPr>
        <p:blipFill>
          <a:blip r:embed="rId2" cstate="print"/>
          <a:stretch>
            <a:fillRect/>
          </a:stretch>
        </p:blipFill>
        <p:spPr>
          <a:xfrm>
            <a:off x="7924800" y="57150"/>
            <a:ext cx="466344" cy="457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61950"/>
            <a:ext cx="3508375" cy="513715"/>
          </a:xfrm>
          <a:prstGeom prst="rect">
            <a:avLst/>
          </a:prstGeom>
        </p:spPr>
        <p:txBody>
          <a:bodyPr vert="horz" wrap="square" lIns="0" tIns="13335" rIns="0" bIns="0" rtlCol="0">
            <a:spAutoFit/>
          </a:bodyPr>
          <a:lstStyle/>
          <a:p>
            <a:pPr marL="12700">
              <a:lnSpc>
                <a:spcPct val="100000"/>
              </a:lnSpc>
              <a:spcBef>
                <a:spcPts val="105"/>
              </a:spcBef>
            </a:pPr>
            <a:r>
              <a:rPr lang="en-US" sz="2800" b="0" spc="-5" dirty="0">
                <a:solidFill>
                  <a:srgbClr val="CC0000"/>
                </a:solidFill>
                <a:latin typeface="MS Gothic"/>
                <a:cs typeface="MS Gothic"/>
              </a:rPr>
              <a:t> </a:t>
            </a:r>
            <a:r>
              <a:rPr sz="2800" b="0" spc="-600">
                <a:solidFill>
                  <a:srgbClr val="CC0000"/>
                </a:solidFill>
                <a:latin typeface="MS Gothic"/>
                <a:cs typeface="MS Gothic"/>
              </a:rPr>
              <a:t> </a:t>
            </a:r>
            <a:r>
              <a:rPr spc="-100" dirty="0">
                <a:solidFill>
                  <a:srgbClr val="CC0000"/>
                </a:solidFill>
              </a:rPr>
              <a:t>Data</a:t>
            </a:r>
            <a:r>
              <a:rPr spc="-215" dirty="0">
                <a:solidFill>
                  <a:srgbClr val="CC0000"/>
                </a:solidFill>
              </a:rPr>
              <a:t> </a:t>
            </a:r>
            <a:r>
              <a:rPr spc="-80" dirty="0">
                <a:solidFill>
                  <a:srgbClr val="CC0000"/>
                </a:solidFill>
              </a:rPr>
              <a:t>Cleaning</a:t>
            </a:r>
            <a:endParaRPr sz="2800">
              <a:latin typeface="MS Gothic"/>
              <a:cs typeface="MS Gothic"/>
            </a:endParaRPr>
          </a:p>
        </p:txBody>
      </p:sp>
      <p:sp>
        <p:nvSpPr>
          <p:cNvPr id="3" name="object 3"/>
          <p:cNvSpPr txBox="1"/>
          <p:nvPr/>
        </p:nvSpPr>
        <p:spPr>
          <a:xfrm>
            <a:off x="533400" y="971550"/>
            <a:ext cx="5791200" cy="949619"/>
          </a:xfrm>
          <a:prstGeom prst="rect">
            <a:avLst/>
          </a:prstGeom>
        </p:spPr>
        <p:txBody>
          <a:bodyPr vert="horz" wrap="square" lIns="0" tIns="13335" rIns="0" bIns="0" rtlCol="0">
            <a:spAutoFit/>
          </a:bodyPr>
          <a:lstStyle/>
          <a:p>
            <a:pPr marL="299085" indent="-287020">
              <a:lnSpc>
                <a:spcPct val="100000"/>
              </a:lnSpc>
              <a:spcBef>
                <a:spcPts val="105"/>
              </a:spcBef>
              <a:buChar char="•"/>
              <a:tabLst>
                <a:tab pos="299085" algn="l"/>
                <a:tab pos="299720" algn="l"/>
              </a:tabLst>
            </a:pPr>
            <a:r>
              <a:rPr sz="1400" spc="-5" dirty="0">
                <a:cs typeface="Arial MT"/>
              </a:rPr>
              <a:t>Google</a:t>
            </a:r>
            <a:r>
              <a:rPr sz="1400" spc="-30" dirty="0">
                <a:cs typeface="Arial MT"/>
              </a:rPr>
              <a:t> </a:t>
            </a:r>
            <a:r>
              <a:rPr sz="1400" dirty="0">
                <a:cs typeface="Arial MT"/>
              </a:rPr>
              <a:t>Play</a:t>
            </a:r>
            <a:r>
              <a:rPr sz="1400" spc="5" dirty="0">
                <a:cs typeface="Arial MT"/>
              </a:rPr>
              <a:t> </a:t>
            </a:r>
            <a:r>
              <a:rPr sz="1400" dirty="0">
                <a:cs typeface="Arial MT"/>
              </a:rPr>
              <a:t>store</a:t>
            </a:r>
            <a:r>
              <a:rPr sz="1400" spc="-40" dirty="0">
                <a:cs typeface="Arial MT"/>
              </a:rPr>
              <a:t> </a:t>
            </a:r>
            <a:r>
              <a:rPr sz="1400" dirty="0">
                <a:cs typeface="Arial MT"/>
              </a:rPr>
              <a:t>dataset</a:t>
            </a:r>
            <a:r>
              <a:rPr sz="1400" spc="-35" dirty="0">
                <a:cs typeface="Arial MT"/>
              </a:rPr>
              <a:t> </a:t>
            </a:r>
            <a:r>
              <a:rPr sz="1400" dirty="0">
                <a:cs typeface="Arial MT"/>
              </a:rPr>
              <a:t>has 10,841</a:t>
            </a:r>
            <a:r>
              <a:rPr sz="1400" spc="-40" dirty="0">
                <a:cs typeface="Arial MT"/>
              </a:rPr>
              <a:t> </a:t>
            </a:r>
            <a:r>
              <a:rPr sz="1400" spc="-5" dirty="0">
                <a:cs typeface="Arial MT"/>
              </a:rPr>
              <a:t>observation</a:t>
            </a:r>
            <a:r>
              <a:rPr sz="1400" spc="-45" dirty="0">
                <a:cs typeface="Arial MT"/>
              </a:rPr>
              <a:t> </a:t>
            </a:r>
            <a:r>
              <a:rPr sz="1400" dirty="0">
                <a:cs typeface="Arial MT"/>
              </a:rPr>
              <a:t>of data</a:t>
            </a:r>
            <a:r>
              <a:rPr sz="1400" spc="-20" dirty="0">
                <a:cs typeface="Arial MT"/>
              </a:rPr>
              <a:t> </a:t>
            </a:r>
            <a:r>
              <a:rPr sz="1400" spc="-5" dirty="0">
                <a:cs typeface="Arial MT"/>
              </a:rPr>
              <a:t>with</a:t>
            </a:r>
            <a:r>
              <a:rPr sz="1400" spc="10" dirty="0">
                <a:cs typeface="Arial MT"/>
              </a:rPr>
              <a:t> </a:t>
            </a:r>
            <a:r>
              <a:rPr sz="1400">
                <a:cs typeface="Arial MT"/>
              </a:rPr>
              <a:t>fields.</a:t>
            </a:r>
            <a:endParaRPr lang="en-US" sz="1400" dirty="0">
              <a:cs typeface="Arial MT"/>
            </a:endParaRPr>
          </a:p>
          <a:p>
            <a:pPr marL="299085" indent="-287020">
              <a:lnSpc>
                <a:spcPct val="100000"/>
              </a:lnSpc>
              <a:spcBef>
                <a:spcPts val="105"/>
              </a:spcBef>
              <a:buChar char="•"/>
              <a:tabLst>
                <a:tab pos="299085" algn="l"/>
                <a:tab pos="299720" algn="l"/>
              </a:tabLst>
            </a:pPr>
            <a:r>
              <a:rPr lang="en-US" sz="1400" dirty="0">
                <a:cs typeface="Arial MT"/>
              </a:rPr>
              <a:t>User reviews dataset has </a:t>
            </a:r>
            <a:r>
              <a:rPr lang="en-US" sz="1400" dirty="0"/>
              <a:t>64295 </a:t>
            </a:r>
            <a:r>
              <a:rPr lang="en-US" sz="1400" spc="-5" dirty="0">
                <a:cs typeface="Arial MT"/>
              </a:rPr>
              <a:t>observation</a:t>
            </a:r>
            <a:r>
              <a:rPr lang="en-US" sz="1400" spc="-45" dirty="0">
                <a:cs typeface="Arial MT"/>
              </a:rPr>
              <a:t> </a:t>
            </a:r>
            <a:r>
              <a:rPr lang="en-US" sz="1400" dirty="0">
                <a:cs typeface="Arial MT"/>
              </a:rPr>
              <a:t>of data</a:t>
            </a:r>
            <a:r>
              <a:rPr lang="en-US" sz="1400" spc="-20" dirty="0">
                <a:cs typeface="Arial MT"/>
              </a:rPr>
              <a:t> </a:t>
            </a:r>
            <a:r>
              <a:rPr lang="en-US" sz="1400" spc="-5" dirty="0">
                <a:cs typeface="Arial MT"/>
              </a:rPr>
              <a:t>with</a:t>
            </a:r>
            <a:r>
              <a:rPr lang="en-US" sz="1400" spc="10" dirty="0">
                <a:cs typeface="Arial MT"/>
              </a:rPr>
              <a:t> </a:t>
            </a:r>
            <a:r>
              <a:rPr lang="en-US" sz="1400" dirty="0">
                <a:cs typeface="Arial MT"/>
              </a:rPr>
              <a:t>fields.</a:t>
            </a:r>
            <a:endParaRPr sz="1400">
              <a:cs typeface="Arial MT"/>
            </a:endParaRPr>
          </a:p>
          <a:p>
            <a:pPr marL="299085" indent="-287020">
              <a:lnSpc>
                <a:spcPct val="100000"/>
              </a:lnSpc>
              <a:buChar char="•"/>
              <a:tabLst>
                <a:tab pos="299085" algn="l"/>
                <a:tab pos="299720" algn="l"/>
              </a:tabLst>
            </a:pPr>
            <a:r>
              <a:rPr sz="1400" spc="-10" dirty="0">
                <a:cs typeface="Arial MT"/>
              </a:rPr>
              <a:t>Two</a:t>
            </a:r>
            <a:r>
              <a:rPr sz="1400" spc="-5" dirty="0">
                <a:cs typeface="Arial MT"/>
              </a:rPr>
              <a:t> </a:t>
            </a:r>
            <a:r>
              <a:rPr sz="1400" dirty="0">
                <a:cs typeface="Arial MT"/>
              </a:rPr>
              <a:t>data</a:t>
            </a:r>
            <a:r>
              <a:rPr sz="1400" spc="-30" dirty="0">
                <a:cs typeface="Arial MT"/>
              </a:rPr>
              <a:t> </a:t>
            </a:r>
            <a:r>
              <a:rPr sz="1400">
                <a:cs typeface="Arial MT"/>
              </a:rPr>
              <a:t>set</a:t>
            </a:r>
            <a:r>
              <a:rPr sz="1400" spc="-15">
                <a:cs typeface="Arial MT"/>
              </a:rPr>
              <a:t> </a:t>
            </a:r>
            <a:r>
              <a:rPr lang="en-US" sz="1400" spc="-15" dirty="0">
                <a:cs typeface="Arial MT"/>
              </a:rPr>
              <a:t>-</a:t>
            </a:r>
            <a:r>
              <a:rPr sz="1400">
                <a:cs typeface="Arial MT"/>
              </a:rPr>
              <a:t>1</a:t>
            </a:r>
            <a:r>
              <a:rPr sz="1400" dirty="0">
                <a:cs typeface="Arial MT"/>
              </a:rPr>
              <a:t>)</a:t>
            </a:r>
            <a:r>
              <a:rPr sz="1400" spc="-20" dirty="0">
                <a:cs typeface="Arial MT"/>
              </a:rPr>
              <a:t> </a:t>
            </a:r>
            <a:r>
              <a:rPr sz="1400" dirty="0">
                <a:cs typeface="Arial MT"/>
              </a:rPr>
              <a:t>play</a:t>
            </a:r>
            <a:r>
              <a:rPr sz="1400" spc="-20" dirty="0">
                <a:cs typeface="Arial MT"/>
              </a:rPr>
              <a:t> </a:t>
            </a:r>
            <a:r>
              <a:rPr sz="1400" dirty="0">
                <a:cs typeface="Arial MT"/>
              </a:rPr>
              <a:t>store</a:t>
            </a:r>
            <a:r>
              <a:rPr sz="1400" spc="-35" dirty="0">
                <a:cs typeface="Arial MT"/>
              </a:rPr>
              <a:t> </a:t>
            </a:r>
            <a:r>
              <a:rPr sz="1400" dirty="0">
                <a:cs typeface="Arial MT"/>
              </a:rPr>
              <a:t>data</a:t>
            </a:r>
            <a:r>
              <a:rPr sz="1400" spc="-35" dirty="0">
                <a:cs typeface="Arial MT"/>
              </a:rPr>
              <a:t> </a:t>
            </a:r>
            <a:r>
              <a:rPr sz="1400" dirty="0">
                <a:cs typeface="Arial MT"/>
              </a:rPr>
              <a:t>2)</a:t>
            </a:r>
            <a:r>
              <a:rPr sz="1400" spc="-10" dirty="0">
                <a:cs typeface="Arial MT"/>
              </a:rPr>
              <a:t> </a:t>
            </a:r>
            <a:r>
              <a:rPr sz="1400" dirty="0">
                <a:cs typeface="Arial MT"/>
              </a:rPr>
              <a:t>user</a:t>
            </a:r>
            <a:r>
              <a:rPr sz="1400" spc="-30" dirty="0">
                <a:cs typeface="Arial MT"/>
              </a:rPr>
              <a:t> </a:t>
            </a:r>
            <a:r>
              <a:rPr sz="1400" spc="-5" dirty="0">
                <a:cs typeface="Arial MT"/>
              </a:rPr>
              <a:t>reviews</a:t>
            </a:r>
            <a:endParaRPr sz="1400">
              <a:cs typeface="Arial MT"/>
            </a:endParaRPr>
          </a:p>
          <a:p>
            <a:pPr marL="299085" indent="-287020">
              <a:lnSpc>
                <a:spcPct val="100000"/>
              </a:lnSpc>
              <a:tabLst>
                <a:tab pos="299085" algn="l"/>
                <a:tab pos="299720" algn="l"/>
              </a:tabLst>
            </a:pPr>
            <a:r>
              <a:rPr lang="en-US" dirty="0">
                <a:cs typeface="Arial MT"/>
              </a:rPr>
              <a:t>    </a:t>
            </a:r>
            <a:r>
              <a:rPr b="1">
                <a:solidFill>
                  <a:srgbClr val="C00000"/>
                </a:solidFill>
                <a:cs typeface="Arial MT"/>
              </a:rPr>
              <a:t>List</a:t>
            </a:r>
            <a:r>
              <a:rPr b="1" spc="-40">
                <a:solidFill>
                  <a:srgbClr val="C00000"/>
                </a:solidFill>
                <a:cs typeface="Arial MT"/>
              </a:rPr>
              <a:t> </a:t>
            </a:r>
            <a:r>
              <a:rPr b="1" dirty="0">
                <a:solidFill>
                  <a:srgbClr val="C00000"/>
                </a:solidFill>
                <a:cs typeface="Arial MT"/>
              </a:rPr>
              <a:t>of</a:t>
            </a:r>
            <a:r>
              <a:rPr b="1" spc="-40" dirty="0">
                <a:solidFill>
                  <a:srgbClr val="C00000"/>
                </a:solidFill>
                <a:cs typeface="Arial MT"/>
              </a:rPr>
              <a:t> </a:t>
            </a:r>
            <a:r>
              <a:rPr b="1" dirty="0">
                <a:solidFill>
                  <a:srgbClr val="C00000"/>
                </a:solidFill>
                <a:cs typeface="Arial MT"/>
              </a:rPr>
              <a:t>fields</a:t>
            </a:r>
            <a:r>
              <a:rPr dirty="0">
                <a:solidFill>
                  <a:srgbClr val="C00000"/>
                </a:solidFill>
                <a:cs typeface="Arial MT"/>
              </a:rPr>
              <a:t>:</a:t>
            </a:r>
            <a:endParaRPr>
              <a:solidFill>
                <a:srgbClr val="C00000"/>
              </a:solidFill>
              <a:cs typeface="Arial MT"/>
            </a:endParaRPr>
          </a:p>
        </p:txBody>
      </p:sp>
      <p:grpSp>
        <p:nvGrpSpPr>
          <p:cNvPr id="4" name="object 4"/>
          <p:cNvGrpSpPr/>
          <p:nvPr/>
        </p:nvGrpSpPr>
        <p:grpSpPr>
          <a:xfrm>
            <a:off x="685800" y="2038350"/>
            <a:ext cx="7620000" cy="2889885"/>
            <a:chOff x="964031" y="2121026"/>
            <a:chExt cx="7188200" cy="2889885"/>
          </a:xfrm>
        </p:grpSpPr>
        <p:sp>
          <p:nvSpPr>
            <p:cNvPr id="5" name="object 5"/>
            <p:cNvSpPr/>
            <p:nvPr/>
          </p:nvSpPr>
          <p:spPr>
            <a:xfrm>
              <a:off x="964031" y="2121026"/>
              <a:ext cx="7188200" cy="2877820"/>
            </a:xfrm>
            <a:custGeom>
              <a:avLst/>
              <a:gdLst/>
              <a:ahLst/>
              <a:cxnLst/>
              <a:rect l="l" t="t" r="r" b="b"/>
              <a:pathLst>
                <a:path w="7188200" h="2877820">
                  <a:moveTo>
                    <a:pt x="6350" y="0"/>
                  </a:moveTo>
                  <a:lnTo>
                    <a:pt x="6350" y="2877820"/>
                  </a:lnTo>
                </a:path>
                <a:path w="7188200" h="2877820">
                  <a:moveTo>
                    <a:pt x="7181621" y="0"/>
                  </a:moveTo>
                  <a:lnTo>
                    <a:pt x="7181621" y="2877820"/>
                  </a:lnTo>
                </a:path>
                <a:path w="7188200" h="2877820">
                  <a:moveTo>
                    <a:pt x="0" y="6350"/>
                  </a:moveTo>
                  <a:lnTo>
                    <a:pt x="7187971" y="6350"/>
                  </a:lnTo>
                </a:path>
                <a:path w="7188200" h="2877820">
                  <a:moveTo>
                    <a:pt x="0" y="2871470"/>
                  </a:moveTo>
                  <a:lnTo>
                    <a:pt x="7187971" y="2871470"/>
                  </a:lnTo>
                </a:path>
              </a:pathLst>
            </a:custGeom>
            <a:ln w="12700">
              <a:solidFill>
                <a:srgbClr val="CC0000"/>
              </a:solidFill>
            </a:ln>
          </p:spPr>
          <p:txBody>
            <a:bodyPr wrap="square" lIns="0" tIns="0" rIns="0" bIns="0" rtlCol="0"/>
            <a:lstStyle/>
            <a:p>
              <a:endParaRPr/>
            </a:p>
          </p:txBody>
        </p:sp>
        <p:sp>
          <p:nvSpPr>
            <p:cNvPr id="6" name="object 6"/>
            <p:cNvSpPr/>
            <p:nvPr/>
          </p:nvSpPr>
          <p:spPr>
            <a:xfrm>
              <a:off x="4408932" y="2127503"/>
              <a:ext cx="0" cy="2883535"/>
            </a:xfrm>
            <a:custGeom>
              <a:avLst/>
              <a:gdLst/>
              <a:ahLst/>
              <a:cxnLst/>
              <a:rect l="l" t="t" r="r" b="b"/>
              <a:pathLst>
                <a:path h="2883535">
                  <a:moveTo>
                    <a:pt x="0" y="0"/>
                  </a:moveTo>
                  <a:lnTo>
                    <a:pt x="0" y="2883154"/>
                  </a:lnTo>
                </a:path>
              </a:pathLst>
            </a:custGeom>
            <a:ln w="9525">
              <a:solidFill>
                <a:srgbClr val="FDA839"/>
              </a:solidFill>
            </a:ln>
          </p:spPr>
          <p:txBody>
            <a:bodyPr wrap="square" lIns="0" tIns="0" rIns="0" bIns="0" rtlCol="0"/>
            <a:lstStyle/>
            <a:p>
              <a:endParaRPr/>
            </a:p>
          </p:txBody>
        </p:sp>
      </p:grpSp>
      <p:sp>
        <p:nvSpPr>
          <p:cNvPr id="7" name="object 7"/>
          <p:cNvSpPr txBox="1"/>
          <p:nvPr/>
        </p:nvSpPr>
        <p:spPr>
          <a:xfrm>
            <a:off x="914400" y="2038350"/>
            <a:ext cx="1981200" cy="2813591"/>
          </a:xfrm>
          <a:prstGeom prst="rect">
            <a:avLst/>
          </a:prstGeom>
        </p:spPr>
        <p:txBody>
          <a:bodyPr vert="horz" wrap="square" lIns="0" tIns="12700" rIns="0" bIns="0" rtlCol="0">
            <a:spAutoFit/>
          </a:bodyPr>
          <a:lstStyle/>
          <a:p>
            <a:pPr marL="286385" indent="-287020">
              <a:lnSpc>
                <a:spcPct val="100000"/>
              </a:lnSpc>
              <a:spcBef>
                <a:spcPts val="100"/>
              </a:spcBef>
              <a:buClr>
                <a:srgbClr val="000000"/>
              </a:buClr>
              <a:buFont typeface="Wingdings"/>
              <a:buChar char=""/>
              <a:tabLst>
                <a:tab pos="286385" algn="l"/>
                <a:tab pos="287020" algn="l"/>
              </a:tabLst>
            </a:pPr>
            <a:r>
              <a:rPr sz="1400" spc="-5" dirty="0">
                <a:solidFill>
                  <a:schemeClr val="accent1">
                    <a:lumMod val="50000"/>
                  </a:schemeClr>
                </a:solidFill>
                <a:latin typeface="Arial MT"/>
                <a:cs typeface="Arial MT"/>
              </a:rPr>
              <a:t>App</a:t>
            </a:r>
            <a:endParaRPr sz="1400">
              <a:solidFill>
                <a:schemeClr val="accent1">
                  <a:lumMod val="50000"/>
                </a:schemeClr>
              </a:solidFill>
              <a:latin typeface="Arial MT"/>
              <a:cs typeface="Arial MT"/>
            </a:endParaRPr>
          </a:p>
          <a:p>
            <a:pPr marL="286385" indent="-287020">
              <a:lnSpc>
                <a:spcPct val="100000"/>
              </a:lnSpc>
              <a:spcBef>
                <a:spcPts val="5"/>
              </a:spcBef>
              <a:buClr>
                <a:srgbClr val="000000"/>
              </a:buClr>
              <a:buFont typeface="Wingdings"/>
              <a:buChar char=""/>
              <a:tabLst>
                <a:tab pos="286385" algn="l"/>
                <a:tab pos="287020" algn="l"/>
              </a:tabLst>
            </a:pPr>
            <a:r>
              <a:rPr sz="1400" dirty="0">
                <a:solidFill>
                  <a:schemeClr val="accent1">
                    <a:lumMod val="50000"/>
                  </a:schemeClr>
                </a:solidFill>
                <a:latin typeface="Arial MT"/>
                <a:cs typeface="Arial MT"/>
              </a:rPr>
              <a:t>Category</a:t>
            </a:r>
            <a:endParaRPr sz="1400">
              <a:solidFill>
                <a:schemeClr val="accent1">
                  <a:lumMod val="50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chemeClr val="accent1">
                    <a:lumMod val="50000"/>
                  </a:schemeClr>
                </a:solidFill>
                <a:latin typeface="Arial MT"/>
                <a:cs typeface="Arial MT"/>
              </a:rPr>
              <a:t>Rating</a:t>
            </a:r>
            <a:endParaRPr sz="1400">
              <a:solidFill>
                <a:schemeClr val="accent1">
                  <a:lumMod val="50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spc="-10" dirty="0">
                <a:solidFill>
                  <a:schemeClr val="accent1">
                    <a:lumMod val="50000"/>
                  </a:schemeClr>
                </a:solidFill>
                <a:latin typeface="Arial MT"/>
                <a:cs typeface="Arial MT"/>
              </a:rPr>
              <a:t>Reviews</a:t>
            </a:r>
            <a:endParaRPr sz="1400">
              <a:solidFill>
                <a:schemeClr val="accent1">
                  <a:lumMod val="50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chemeClr val="accent1">
                    <a:lumMod val="50000"/>
                  </a:schemeClr>
                </a:solidFill>
                <a:latin typeface="Arial MT"/>
                <a:cs typeface="Arial MT"/>
              </a:rPr>
              <a:t>Size</a:t>
            </a:r>
            <a:endParaRPr sz="1400">
              <a:solidFill>
                <a:schemeClr val="accent1">
                  <a:lumMod val="50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chemeClr val="accent1">
                    <a:lumMod val="50000"/>
                  </a:schemeClr>
                </a:solidFill>
                <a:latin typeface="Arial MT"/>
                <a:cs typeface="Arial MT"/>
              </a:rPr>
              <a:t>Installs</a:t>
            </a:r>
            <a:endParaRPr sz="1400">
              <a:solidFill>
                <a:schemeClr val="accent1">
                  <a:lumMod val="50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spc="-10" dirty="0">
                <a:solidFill>
                  <a:schemeClr val="accent1">
                    <a:lumMod val="50000"/>
                  </a:schemeClr>
                </a:solidFill>
                <a:latin typeface="Arial MT"/>
                <a:cs typeface="Arial MT"/>
              </a:rPr>
              <a:t>Type</a:t>
            </a:r>
            <a:endParaRPr sz="1400">
              <a:solidFill>
                <a:schemeClr val="accent1">
                  <a:lumMod val="50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chemeClr val="accent1">
                    <a:lumMod val="50000"/>
                  </a:schemeClr>
                </a:solidFill>
                <a:latin typeface="Arial MT"/>
                <a:cs typeface="Arial MT"/>
              </a:rPr>
              <a:t>Price</a:t>
            </a:r>
            <a:endParaRPr sz="1400">
              <a:solidFill>
                <a:schemeClr val="accent1">
                  <a:lumMod val="50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chemeClr val="accent1">
                    <a:lumMod val="50000"/>
                  </a:schemeClr>
                </a:solidFill>
                <a:latin typeface="Arial MT"/>
                <a:cs typeface="Arial MT"/>
              </a:rPr>
              <a:t>Content</a:t>
            </a:r>
            <a:r>
              <a:rPr sz="1400" spc="-65" dirty="0">
                <a:solidFill>
                  <a:schemeClr val="accent1">
                    <a:lumMod val="50000"/>
                  </a:schemeClr>
                </a:solidFill>
                <a:latin typeface="Arial MT"/>
                <a:cs typeface="Arial MT"/>
              </a:rPr>
              <a:t> </a:t>
            </a:r>
            <a:r>
              <a:rPr sz="1400" dirty="0">
                <a:solidFill>
                  <a:schemeClr val="accent1">
                    <a:lumMod val="50000"/>
                  </a:schemeClr>
                </a:solidFill>
                <a:latin typeface="Arial MT"/>
                <a:cs typeface="Arial MT"/>
              </a:rPr>
              <a:t>rating</a:t>
            </a:r>
            <a:endParaRPr sz="1400">
              <a:solidFill>
                <a:schemeClr val="accent1">
                  <a:lumMod val="50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spc="-5" dirty="0">
                <a:solidFill>
                  <a:schemeClr val="accent1">
                    <a:lumMod val="50000"/>
                  </a:schemeClr>
                </a:solidFill>
                <a:latin typeface="Arial MT"/>
                <a:cs typeface="Arial MT"/>
              </a:rPr>
              <a:t>Genres</a:t>
            </a:r>
            <a:endParaRPr sz="1400">
              <a:solidFill>
                <a:schemeClr val="accent1">
                  <a:lumMod val="50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chemeClr val="accent1">
                    <a:lumMod val="50000"/>
                  </a:schemeClr>
                </a:solidFill>
                <a:latin typeface="Arial MT"/>
                <a:cs typeface="Arial MT"/>
              </a:rPr>
              <a:t>Last</a:t>
            </a:r>
            <a:r>
              <a:rPr sz="1400" spc="-55" dirty="0">
                <a:solidFill>
                  <a:schemeClr val="accent1">
                    <a:lumMod val="50000"/>
                  </a:schemeClr>
                </a:solidFill>
                <a:latin typeface="Arial MT"/>
                <a:cs typeface="Arial MT"/>
              </a:rPr>
              <a:t> </a:t>
            </a:r>
            <a:r>
              <a:rPr sz="1400" dirty="0">
                <a:solidFill>
                  <a:schemeClr val="accent1">
                    <a:lumMod val="50000"/>
                  </a:schemeClr>
                </a:solidFill>
                <a:latin typeface="Arial MT"/>
                <a:cs typeface="Arial MT"/>
              </a:rPr>
              <a:t>updated</a:t>
            </a:r>
            <a:endParaRPr sz="1400">
              <a:solidFill>
                <a:schemeClr val="accent1">
                  <a:lumMod val="50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chemeClr val="accent1">
                    <a:lumMod val="50000"/>
                  </a:schemeClr>
                </a:solidFill>
                <a:latin typeface="Arial MT"/>
                <a:cs typeface="Arial MT"/>
              </a:rPr>
              <a:t>Current</a:t>
            </a:r>
            <a:r>
              <a:rPr sz="1400" spc="-65" dirty="0">
                <a:solidFill>
                  <a:schemeClr val="accent1">
                    <a:lumMod val="50000"/>
                  </a:schemeClr>
                </a:solidFill>
                <a:latin typeface="Arial MT"/>
                <a:cs typeface="Arial MT"/>
              </a:rPr>
              <a:t> </a:t>
            </a:r>
            <a:r>
              <a:rPr sz="1400" spc="-5" dirty="0">
                <a:solidFill>
                  <a:schemeClr val="accent1">
                    <a:lumMod val="50000"/>
                  </a:schemeClr>
                </a:solidFill>
                <a:latin typeface="Arial MT"/>
                <a:cs typeface="Arial MT"/>
              </a:rPr>
              <a:t>version</a:t>
            </a:r>
            <a:endParaRPr sz="1400">
              <a:solidFill>
                <a:schemeClr val="accent1">
                  <a:lumMod val="50000"/>
                </a:schemeClr>
              </a:solidFill>
              <a:latin typeface="Arial MT"/>
              <a:cs typeface="Arial MT"/>
            </a:endParaRPr>
          </a:p>
          <a:p>
            <a:pPr marL="286385" indent="-287020">
              <a:lnSpc>
                <a:spcPct val="100000"/>
              </a:lnSpc>
              <a:buClr>
                <a:srgbClr val="000000"/>
              </a:buClr>
              <a:buFont typeface="Wingdings"/>
              <a:buChar char=""/>
              <a:tabLst>
                <a:tab pos="286385" algn="l"/>
                <a:tab pos="287020" algn="l"/>
                <a:tab pos="1827530" algn="l"/>
              </a:tabLst>
            </a:pPr>
            <a:r>
              <a:rPr sz="1400" spc="-5" dirty="0">
                <a:solidFill>
                  <a:schemeClr val="accent1">
                    <a:lumMod val="50000"/>
                  </a:schemeClr>
                </a:solidFill>
                <a:latin typeface="Arial MT"/>
                <a:cs typeface="Arial MT"/>
              </a:rPr>
              <a:t>Android</a:t>
            </a:r>
            <a:r>
              <a:rPr sz="1400" spc="-65" dirty="0">
                <a:solidFill>
                  <a:schemeClr val="accent1">
                    <a:lumMod val="50000"/>
                  </a:schemeClr>
                </a:solidFill>
                <a:latin typeface="Arial MT"/>
                <a:cs typeface="Arial MT"/>
              </a:rPr>
              <a:t> </a:t>
            </a:r>
            <a:r>
              <a:rPr sz="1400" spc="-5" dirty="0">
                <a:solidFill>
                  <a:schemeClr val="accent1">
                    <a:lumMod val="50000"/>
                  </a:schemeClr>
                </a:solidFill>
                <a:latin typeface="Arial MT"/>
                <a:cs typeface="Arial MT"/>
              </a:rPr>
              <a:t>versi</a:t>
            </a:r>
            <a:r>
              <a:rPr sz="1400" strike="sngStrike" spc="-5" dirty="0">
                <a:solidFill>
                  <a:schemeClr val="accent1">
                    <a:lumMod val="50000"/>
                  </a:schemeClr>
                </a:solidFill>
                <a:latin typeface="Arial MT"/>
                <a:cs typeface="Arial MT"/>
              </a:rPr>
              <a:t>on</a:t>
            </a:r>
            <a:r>
              <a:rPr sz="1400" strike="sngStrike" spc="-5" dirty="0">
                <a:solidFill>
                  <a:srgbClr val="6F2F9F"/>
                </a:solidFill>
                <a:latin typeface="Arial MT"/>
                <a:cs typeface="Arial MT"/>
              </a:rPr>
              <a:t>	</a:t>
            </a:r>
            <a:endParaRPr sz="1400">
              <a:latin typeface="Arial MT"/>
              <a:cs typeface="Arial MT"/>
            </a:endParaRPr>
          </a:p>
        </p:txBody>
      </p:sp>
      <p:sp>
        <p:nvSpPr>
          <p:cNvPr id="8" name="object 8"/>
          <p:cNvSpPr txBox="1"/>
          <p:nvPr/>
        </p:nvSpPr>
        <p:spPr>
          <a:xfrm>
            <a:off x="3200400" y="3257550"/>
            <a:ext cx="1219200" cy="228268"/>
          </a:xfrm>
          <a:prstGeom prst="rect">
            <a:avLst/>
          </a:prstGeom>
        </p:spPr>
        <p:txBody>
          <a:bodyPr vert="horz" wrap="square" lIns="0" tIns="12700" rIns="0" bIns="0" rtlCol="0">
            <a:spAutoFit/>
          </a:bodyPr>
          <a:lstStyle/>
          <a:p>
            <a:pPr marR="5080" algn="just">
              <a:lnSpc>
                <a:spcPct val="100000"/>
              </a:lnSpc>
              <a:spcBef>
                <a:spcPts val="100"/>
              </a:spcBef>
            </a:pPr>
            <a:r>
              <a:rPr sz="1400" b="1">
                <a:solidFill>
                  <a:srgbClr val="C00000"/>
                </a:solidFill>
                <a:latin typeface="Arial MT"/>
                <a:cs typeface="Arial MT"/>
              </a:rPr>
              <a:t>Playstore data</a:t>
            </a:r>
          </a:p>
        </p:txBody>
      </p:sp>
      <p:sp>
        <p:nvSpPr>
          <p:cNvPr id="9" name="object 9"/>
          <p:cNvSpPr txBox="1"/>
          <p:nvPr/>
        </p:nvSpPr>
        <p:spPr>
          <a:xfrm>
            <a:off x="4636008" y="2904236"/>
            <a:ext cx="2018030" cy="1093470"/>
          </a:xfrm>
          <a:prstGeom prst="rect">
            <a:avLst/>
          </a:prstGeom>
        </p:spPr>
        <p:txBody>
          <a:bodyPr vert="horz" wrap="square" lIns="0" tIns="12700" rIns="0" bIns="0" rtlCol="0">
            <a:spAutoFit/>
          </a:bodyPr>
          <a:lstStyle/>
          <a:p>
            <a:pPr marL="286385" indent="-287020">
              <a:lnSpc>
                <a:spcPct val="100000"/>
              </a:lnSpc>
              <a:spcBef>
                <a:spcPts val="100"/>
              </a:spcBef>
              <a:buClr>
                <a:srgbClr val="000000"/>
              </a:buClr>
              <a:buFont typeface="Wingdings"/>
              <a:buChar char=""/>
              <a:tabLst>
                <a:tab pos="286385" algn="l"/>
                <a:tab pos="287020" algn="l"/>
              </a:tabLst>
            </a:pPr>
            <a:r>
              <a:rPr sz="1400" spc="-5" dirty="0">
                <a:solidFill>
                  <a:schemeClr val="accent1">
                    <a:lumMod val="50000"/>
                  </a:schemeClr>
                </a:solidFill>
                <a:latin typeface="Arial MT"/>
                <a:cs typeface="Arial MT"/>
              </a:rPr>
              <a:t>App</a:t>
            </a:r>
            <a:endParaRPr sz="1400">
              <a:solidFill>
                <a:schemeClr val="accent1">
                  <a:lumMod val="50000"/>
                </a:schemeClr>
              </a:solidFill>
              <a:latin typeface="Arial MT"/>
              <a:cs typeface="Arial MT"/>
            </a:endParaRPr>
          </a:p>
          <a:p>
            <a:pPr marL="286385" indent="-287020">
              <a:lnSpc>
                <a:spcPct val="100000"/>
              </a:lnSpc>
              <a:spcBef>
                <a:spcPts val="5"/>
              </a:spcBef>
              <a:buClr>
                <a:srgbClr val="000000"/>
              </a:buClr>
              <a:buFont typeface="Wingdings"/>
              <a:buChar char=""/>
              <a:tabLst>
                <a:tab pos="286385" algn="l"/>
                <a:tab pos="287020" algn="l"/>
              </a:tabLst>
            </a:pPr>
            <a:r>
              <a:rPr sz="1400" spc="-5" dirty="0">
                <a:solidFill>
                  <a:schemeClr val="accent1">
                    <a:lumMod val="50000"/>
                  </a:schemeClr>
                </a:solidFill>
                <a:latin typeface="Arial MT"/>
                <a:cs typeface="Arial MT"/>
              </a:rPr>
              <a:t>Translated</a:t>
            </a:r>
            <a:r>
              <a:rPr sz="1400" spc="-60" dirty="0">
                <a:solidFill>
                  <a:schemeClr val="accent1">
                    <a:lumMod val="50000"/>
                  </a:schemeClr>
                </a:solidFill>
                <a:latin typeface="Arial MT"/>
                <a:cs typeface="Arial MT"/>
              </a:rPr>
              <a:t> </a:t>
            </a:r>
            <a:r>
              <a:rPr sz="1400" spc="-5" dirty="0">
                <a:solidFill>
                  <a:schemeClr val="accent1">
                    <a:lumMod val="50000"/>
                  </a:schemeClr>
                </a:solidFill>
                <a:latin typeface="Arial MT"/>
                <a:cs typeface="Arial MT"/>
              </a:rPr>
              <a:t>review</a:t>
            </a:r>
            <a:endParaRPr sz="1400">
              <a:solidFill>
                <a:schemeClr val="accent1">
                  <a:lumMod val="50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chemeClr val="accent1">
                    <a:lumMod val="50000"/>
                  </a:schemeClr>
                </a:solidFill>
                <a:latin typeface="Arial MT"/>
                <a:cs typeface="Arial MT"/>
              </a:rPr>
              <a:t>Sentiment</a:t>
            </a:r>
            <a:endParaRPr sz="1400">
              <a:solidFill>
                <a:schemeClr val="accent1">
                  <a:lumMod val="50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chemeClr val="accent1">
                    <a:lumMod val="50000"/>
                  </a:schemeClr>
                </a:solidFill>
                <a:latin typeface="Arial MT"/>
                <a:cs typeface="Arial MT"/>
              </a:rPr>
              <a:t>Sentiment</a:t>
            </a:r>
            <a:r>
              <a:rPr sz="1400" spc="-75" dirty="0">
                <a:solidFill>
                  <a:schemeClr val="accent1">
                    <a:lumMod val="50000"/>
                  </a:schemeClr>
                </a:solidFill>
                <a:latin typeface="Arial MT"/>
                <a:cs typeface="Arial MT"/>
              </a:rPr>
              <a:t> </a:t>
            </a:r>
            <a:r>
              <a:rPr sz="1400" dirty="0">
                <a:solidFill>
                  <a:schemeClr val="accent1">
                    <a:lumMod val="50000"/>
                  </a:schemeClr>
                </a:solidFill>
                <a:latin typeface="Arial MT"/>
                <a:cs typeface="Arial MT"/>
              </a:rPr>
              <a:t>polarity</a:t>
            </a:r>
            <a:endParaRPr sz="1400">
              <a:solidFill>
                <a:schemeClr val="accent1">
                  <a:lumMod val="50000"/>
                </a:schemeClr>
              </a:solidFill>
              <a:latin typeface="Arial MT"/>
              <a:cs typeface="Arial MT"/>
            </a:endParaRPr>
          </a:p>
          <a:p>
            <a:pPr marL="286385" indent="-287020">
              <a:lnSpc>
                <a:spcPct val="100000"/>
              </a:lnSpc>
              <a:buClr>
                <a:srgbClr val="000000"/>
              </a:buClr>
              <a:buFont typeface="Wingdings"/>
              <a:buChar char=""/>
              <a:tabLst>
                <a:tab pos="286385" algn="l"/>
                <a:tab pos="287020" algn="l"/>
              </a:tabLst>
            </a:pPr>
            <a:r>
              <a:rPr sz="1400" dirty="0">
                <a:solidFill>
                  <a:schemeClr val="accent1">
                    <a:lumMod val="50000"/>
                  </a:schemeClr>
                </a:solidFill>
                <a:latin typeface="Arial MT"/>
                <a:cs typeface="Arial MT"/>
              </a:rPr>
              <a:t>Sentiment</a:t>
            </a:r>
            <a:r>
              <a:rPr sz="1400" spc="-65" dirty="0">
                <a:solidFill>
                  <a:schemeClr val="accent1">
                    <a:lumMod val="50000"/>
                  </a:schemeClr>
                </a:solidFill>
                <a:latin typeface="Arial MT"/>
                <a:cs typeface="Arial MT"/>
              </a:rPr>
              <a:t> </a:t>
            </a:r>
            <a:r>
              <a:rPr sz="1400" spc="-5" dirty="0">
                <a:solidFill>
                  <a:schemeClr val="accent1">
                    <a:lumMod val="50000"/>
                  </a:schemeClr>
                </a:solidFill>
                <a:latin typeface="Arial MT"/>
                <a:cs typeface="Arial MT"/>
              </a:rPr>
              <a:t>subjectivity</a:t>
            </a:r>
            <a:endParaRPr sz="1400">
              <a:solidFill>
                <a:schemeClr val="accent1">
                  <a:lumMod val="50000"/>
                </a:schemeClr>
              </a:solidFill>
              <a:latin typeface="Arial MT"/>
              <a:cs typeface="Arial MT"/>
            </a:endParaRPr>
          </a:p>
        </p:txBody>
      </p:sp>
      <p:sp>
        <p:nvSpPr>
          <p:cNvPr id="10" name="object 10"/>
          <p:cNvSpPr/>
          <p:nvPr/>
        </p:nvSpPr>
        <p:spPr>
          <a:xfrm>
            <a:off x="6624828" y="2985516"/>
            <a:ext cx="588645" cy="960119"/>
          </a:xfrm>
          <a:custGeom>
            <a:avLst/>
            <a:gdLst/>
            <a:ahLst/>
            <a:cxnLst/>
            <a:rect l="l" t="t" r="r" b="b"/>
            <a:pathLst>
              <a:path w="588645" h="960120">
                <a:moveTo>
                  <a:pt x="0" y="0"/>
                </a:moveTo>
                <a:lnTo>
                  <a:pt x="78187" y="1752"/>
                </a:lnTo>
                <a:lnTo>
                  <a:pt x="148448" y="6698"/>
                </a:lnTo>
                <a:lnTo>
                  <a:pt x="207978" y="14366"/>
                </a:lnTo>
                <a:lnTo>
                  <a:pt x="253971" y="24289"/>
                </a:lnTo>
                <a:lnTo>
                  <a:pt x="294131" y="49021"/>
                </a:lnTo>
                <a:lnTo>
                  <a:pt x="294131" y="431038"/>
                </a:lnTo>
                <a:lnTo>
                  <a:pt x="304639" y="444061"/>
                </a:lnTo>
                <a:lnTo>
                  <a:pt x="380285" y="465693"/>
                </a:lnTo>
                <a:lnTo>
                  <a:pt x="439815" y="473361"/>
                </a:lnTo>
                <a:lnTo>
                  <a:pt x="510076" y="478307"/>
                </a:lnTo>
                <a:lnTo>
                  <a:pt x="588264" y="480059"/>
                </a:lnTo>
                <a:lnTo>
                  <a:pt x="510076" y="481812"/>
                </a:lnTo>
                <a:lnTo>
                  <a:pt x="439815" y="486758"/>
                </a:lnTo>
                <a:lnTo>
                  <a:pt x="380285" y="494426"/>
                </a:lnTo>
                <a:lnTo>
                  <a:pt x="334292" y="504349"/>
                </a:lnTo>
                <a:lnTo>
                  <a:pt x="294131" y="529082"/>
                </a:lnTo>
                <a:lnTo>
                  <a:pt x="294131" y="911097"/>
                </a:lnTo>
                <a:lnTo>
                  <a:pt x="283624" y="924130"/>
                </a:lnTo>
                <a:lnTo>
                  <a:pt x="253971" y="935841"/>
                </a:lnTo>
                <a:lnTo>
                  <a:pt x="207978" y="945762"/>
                </a:lnTo>
                <a:lnTo>
                  <a:pt x="148448" y="953427"/>
                </a:lnTo>
                <a:lnTo>
                  <a:pt x="78187" y="958369"/>
                </a:lnTo>
                <a:lnTo>
                  <a:pt x="0" y="960119"/>
                </a:lnTo>
              </a:path>
            </a:pathLst>
          </a:custGeom>
          <a:ln w="9525">
            <a:solidFill>
              <a:srgbClr val="FDA839"/>
            </a:solidFill>
          </a:ln>
        </p:spPr>
        <p:txBody>
          <a:bodyPr wrap="square" lIns="0" tIns="0" rIns="0" bIns="0" rtlCol="0"/>
          <a:lstStyle/>
          <a:p>
            <a:endParaRPr/>
          </a:p>
        </p:txBody>
      </p:sp>
      <p:sp>
        <p:nvSpPr>
          <p:cNvPr id="11" name="object 11"/>
          <p:cNvSpPr txBox="1"/>
          <p:nvPr/>
        </p:nvSpPr>
        <p:spPr>
          <a:xfrm>
            <a:off x="7239000" y="3262071"/>
            <a:ext cx="990600" cy="444352"/>
          </a:xfrm>
          <a:prstGeom prst="rect">
            <a:avLst/>
          </a:prstGeom>
        </p:spPr>
        <p:txBody>
          <a:bodyPr vert="horz" wrap="square" lIns="0" tIns="13335" rIns="0" bIns="0" rtlCol="0">
            <a:spAutoFit/>
          </a:bodyPr>
          <a:lstStyle/>
          <a:p>
            <a:pPr>
              <a:lnSpc>
                <a:spcPct val="100000"/>
              </a:lnSpc>
              <a:spcBef>
                <a:spcPts val="105"/>
              </a:spcBef>
            </a:pPr>
            <a:r>
              <a:rPr sz="1400" b="1">
                <a:solidFill>
                  <a:srgbClr val="C00000"/>
                </a:solidFill>
                <a:latin typeface="Arial MT"/>
                <a:cs typeface="Arial MT"/>
              </a:rPr>
              <a:t>User</a:t>
            </a:r>
            <a:r>
              <a:rPr lang="en-US" sz="1400" b="1" dirty="0">
                <a:solidFill>
                  <a:srgbClr val="C00000"/>
                </a:solidFill>
                <a:latin typeface="Arial MT"/>
                <a:cs typeface="Arial MT"/>
              </a:rPr>
              <a:t> </a:t>
            </a:r>
            <a:r>
              <a:rPr sz="1400" b="1">
                <a:solidFill>
                  <a:srgbClr val="C00000"/>
                </a:solidFill>
                <a:latin typeface="Arial MT"/>
                <a:cs typeface="Arial MT"/>
              </a:rPr>
              <a:t>re</a:t>
            </a:r>
            <a:r>
              <a:rPr sz="1400" b="1" spc="-20">
                <a:solidFill>
                  <a:srgbClr val="C00000"/>
                </a:solidFill>
                <a:latin typeface="Arial MT"/>
                <a:cs typeface="Arial MT"/>
              </a:rPr>
              <a:t>v</a:t>
            </a:r>
            <a:r>
              <a:rPr sz="1400" b="1">
                <a:solidFill>
                  <a:srgbClr val="C00000"/>
                </a:solidFill>
                <a:latin typeface="Arial MT"/>
                <a:cs typeface="Arial MT"/>
              </a:rPr>
              <a:t>ie</a:t>
            </a:r>
            <a:r>
              <a:rPr sz="1400" b="1" spc="-20">
                <a:solidFill>
                  <a:srgbClr val="C00000"/>
                </a:solidFill>
                <a:latin typeface="Arial MT"/>
                <a:cs typeface="Arial MT"/>
              </a:rPr>
              <a:t>w</a:t>
            </a:r>
            <a:r>
              <a:rPr sz="1400" b="1">
                <a:solidFill>
                  <a:srgbClr val="C00000"/>
                </a:solidFill>
                <a:latin typeface="Arial MT"/>
                <a:cs typeface="Arial MT"/>
              </a:rPr>
              <a:t>s</a:t>
            </a:r>
          </a:p>
        </p:txBody>
      </p:sp>
      <p:pic>
        <p:nvPicPr>
          <p:cNvPr id="12" name="object 12"/>
          <p:cNvPicPr/>
          <p:nvPr/>
        </p:nvPicPr>
        <p:blipFill>
          <a:blip r:embed="rId2" cstate="print"/>
          <a:stretch>
            <a:fillRect/>
          </a:stretch>
        </p:blipFill>
        <p:spPr>
          <a:xfrm>
            <a:off x="4038600" y="438150"/>
            <a:ext cx="533400" cy="457200"/>
          </a:xfrm>
          <a:prstGeom prst="rect">
            <a:avLst/>
          </a:prstGeom>
        </p:spPr>
      </p:pic>
      <p:sp>
        <p:nvSpPr>
          <p:cNvPr id="14" name="object 10"/>
          <p:cNvSpPr/>
          <p:nvPr/>
        </p:nvSpPr>
        <p:spPr>
          <a:xfrm>
            <a:off x="2514600" y="2114550"/>
            <a:ext cx="664845" cy="2590800"/>
          </a:xfrm>
          <a:custGeom>
            <a:avLst/>
            <a:gdLst/>
            <a:ahLst/>
            <a:cxnLst/>
            <a:rect l="l" t="t" r="r" b="b"/>
            <a:pathLst>
              <a:path w="588645" h="960120">
                <a:moveTo>
                  <a:pt x="0" y="0"/>
                </a:moveTo>
                <a:lnTo>
                  <a:pt x="78187" y="1752"/>
                </a:lnTo>
                <a:lnTo>
                  <a:pt x="148448" y="6698"/>
                </a:lnTo>
                <a:lnTo>
                  <a:pt x="207978" y="14366"/>
                </a:lnTo>
                <a:lnTo>
                  <a:pt x="253971" y="24289"/>
                </a:lnTo>
                <a:lnTo>
                  <a:pt x="294131" y="49021"/>
                </a:lnTo>
                <a:lnTo>
                  <a:pt x="294131" y="431038"/>
                </a:lnTo>
                <a:lnTo>
                  <a:pt x="304639" y="444061"/>
                </a:lnTo>
                <a:lnTo>
                  <a:pt x="380285" y="465693"/>
                </a:lnTo>
                <a:lnTo>
                  <a:pt x="439815" y="473361"/>
                </a:lnTo>
                <a:lnTo>
                  <a:pt x="510076" y="478307"/>
                </a:lnTo>
                <a:lnTo>
                  <a:pt x="588264" y="480059"/>
                </a:lnTo>
                <a:lnTo>
                  <a:pt x="510076" y="481812"/>
                </a:lnTo>
                <a:lnTo>
                  <a:pt x="439815" y="486758"/>
                </a:lnTo>
                <a:lnTo>
                  <a:pt x="380285" y="494426"/>
                </a:lnTo>
                <a:lnTo>
                  <a:pt x="334292" y="504349"/>
                </a:lnTo>
                <a:lnTo>
                  <a:pt x="294131" y="529082"/>
                </a:lnTo>
                <a:lnTo>
                  <a:pt x="294131" y="911097"/>
                </a:lnTo>
                <a:lnTo>
                  <a:pt x="283624" y="924130"/>
                </a:lnTo>
                <a:lnTo>
                  <a:pt x="253971" y="935841"/>
                </a:lnTo>
                <a:lnTo>
                  <a:pt x="207978" y="945762"/>
                </a:lnTo>
                <a:lnTo>
                  <a:pt x="148448" y="953427"/>
                </a:lnTo>
                <a:lnTo>
                  <a:pt x="78187" y="958369"/>
                </a:lnTo>
                <a:lnTo>
                  <a:pt x="0" y="960119"/>
                </a:lnTo>
              </a:path>
            </a:pathLst>
          </a:custGeom>
          <a:ln w="9525">
            <a:solidFill>
              <a:srgbClr val="FDA839"/>
            </a:solidFill>
          </a:ln>
        </p:spPr>
        <p:txBody>
          <a:bodyPr wrap="square" lIns="0" tIns="0" rIns="0" bIns="0" rtlCol="0"/>
          <a:lstStyle/>
          <a:p>
            <a:endParaRPr>
              <a:solidFill>
                <a:schemeClr val="accent1">
                  <a:lumMod val="50000"/>
                </a:schemeClr>
              </a:solidFill>
            </a:endParaRPr>
          </a:p>
        </p:txBody>
      </p:sp>
      <p:pic>
        <p:nvPicPr>
          <p:cNvPr id="15" name="object 4"/>
          <p:cNvPicPr/>
          <p:nvPr/>
        </p:nvPicPr>
        <p:blipFill>
          <a:blip r:embed="rId3" cstate="print"/>
          <a:stretch>
            <a:fillRect/>
          </a:stretch>
        </p:blipFill>
        <p:spPr>
          <a:xfrm>
            <a:off x="7924800" y="57150"/>
            <a:ext cx="466344" cy="4572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4231</TotalTime>
  <Words>2260</Words>
  <Application>Microsoft Office PowerPoint</Application>
  <PresentationFormat>On-screen Show (16:9)</PresentationFormat>
  <Paragraphs>183</Paragraphs>
  <Slides>32</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MS Gothic</vt:lpstr>
      <vt:lpstr>Arial</vt:lpstr>
      <vt:lpstr>Arial Black</vt:lpstr>
      <vt:lpstr>Arial MT</vt:lpstr>
      <vt:lpstr>Bahnschrift</vt:lpstr>
      <vt:lpstr>Calibri</vt:lpstr>
      <vt:lpstr>Georgia</vt:lpstr>
      <vt:lpstr>Georgia Pro</vt:lpstr>
      <vt:lpstr>USABlack</vt:lpstr>
      <vt:lpstr>Verdana</vt:lpstr>
      <vt:lpstr>Wingdings</vt:lpstr>
      <vt:lpstr>Office Theme</vt:lpstr>
      <vt:lpstr>EXPLORATORY DATA ANALYSIS Capstone Project 01 Play store app review analysis</vt:lpstr>
      <vt:lpstr>Content</vt:lpstr>
      <vt:lpstr>PowerPoint Presentation</vt:lpstr>
      <vt:lpstr>WHY WE ANALYZE THE PLAY STORE? </vt:lpstr>
      <vt:lpstr>   Introduction</vt:lpstr>
      <vt:lpstr>   Problem statement</vt:lpstr>
      <vt:lpstr>Attributes in Google Playstore Data</vt:lpstr>
      <vt:lpstr>Attributes in User Reviews</vt:lpstr>
      <vt:lpstr>  Data Cleaning</vt:lpstr>
      <vt:lpstr> Cleanse and validate data </vt:lpstr>
      <vt:lpstr>  Transform data </vt:lpstr>
      <vt:lpstr>Exploratory data analysis </vt:lpstr>
      <vt:lpstr>  Count of applications in each category </vt:lpstr>
      <vt:lpstr>Popular Apps with respect to reviews </vt:lpstr>
      <vt:lpstr> Top Installed categories with respect to categories</vt:lpstr>
      <vt:lpstr>PowerPoint Presentation</vt:lpstr>
      <vt:lpstr> Top Installed gaming Apps </vt:lpstr>
      <vt:lpstr> Count of Applications in each category  differentiated by their type </vt:lpstr>
      <vt:lpstr> Number of installs in each category  differentiated by their type </vt:lpstr>
      <vt:lpstr> Comparison of content rating (Number of Apps in Market) </vt:lpstr>
      <vt:lpstr>PowerPoint Presentation</vt:lpstr>
      <vt:lpstr>Distribution of Installs according to size</vt:lpstr>
      <vt:lpstr>Free Vs Paid Applications</vt:lpstr>
      <vt:lpstr>Sentiment analysis</vt:lpstr>
      <vt:lpstr>Percentage of Review Sentiments</vt:lpstr>
      <vt:lpstr>Sentiment Count w.r.t. category</vt:lpstr>
      <vt:lpstr>Distribution of Subjectivity</vt:lpstr>
      <vt:lpstr>Sentiment Polarity Distribution for free and paid Apps</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1 Play store app review analysis   Done by: Sameer Satpute  </dc:title>
  <cp:lastModifiedBy>Neha Jadhav</cp:lastModifiedBy>
  <cp:revision>92</cp:revision>
  <dcterms:created xsi:type="dcterms:W3CDTF">2022-11-15T05:10:12Z</dcterms:created>
  <dcterms:modified xsi:type="dcterms:W3CDTF">2022-11-27T10:34:37Z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2022-01-19T00:00:00Z</vt:filetime>
  </property>
  <property fmtid="{D5CDD505-2E9C-101B-9397-08002B2CF9AE}" pid="3" name="Creator">
    <vt:lpwstr>Microsoft® PowerPoint® for Microsoft 365</vt:lpwstr>
  </property>
  <property fmtid="{D5CDD505-2E9C-101B-9397-08002B2CF9AE}" pid="4" name="LastSaved">
    <vt:filetime>2022-11-15T00:00:00Z</vt:filetime>
  </property>
</Properties>
</file>