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2" r:id="rId5"/>
    <p:sldId id="260" r:id="rId6"/>
    <p:sldId id="259" r:id="rId7"/>
    <p:sldId id="283" r:id="rId8"/>
    <p:sldId id="284" r:id="rId9"/>
    <p:sldId id="261" r:id="rId10"/>
    <p:sldId id="262" r:id="rId11"/>
    <p:sldId id="263" r:id="rId12"/>
    <p:sldId id="264" r:id="rId13"/>
    <p:sldId id="285" r:id="rId14"/>
    <p:sldId id="286"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235"/>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4189"/>
            <a:ext cx="836289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053709" y="1522603"/>
            <a:ext cx="2134870" cy="308482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0F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107562" y="504189"/>
            <a:ext cx="2928874"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29666" y="1650949"/>
            <a:ext cx="7884667" cy="27082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3691" y="329565"/>
            <a:ext cx="7242175" cy="1217295"/>
          </a:xfrm>
          <a:prstGeom prst="rect">
            <a:avLst/>
          </a:prstGeom>
        </p:spPr>
        <p:txBody>
          <a:bodyPr vert="horz" wrap="square" lIns="0" tIns="12700" rIns="0" bIns="0" rtlCol="0">
            <a:spAutoFit/>
          </a:bodyPr>
          <a:lstStyle/>
          <a:p>
            <a:pPr marL="172720" algn="ctr">
              <a:lnSpc>
                <a:spcPct val="100000"/>
              </a:lnSpc>
              <a:spcBef>
                <a:spcPts val="100"/>
              </a:spcBef>
            </a:pPr>
            <a:r>
              <a:rPr sz="4200" spc="-125" dirty="0">
                <a:solidFill>
                  <a:srgbClr val="CC0000"/>
                </a:solidFill>
              </a:rPr>
              <a:t>Cap</a:t>
            </a:r>
            <a:r>
              <a:rPr sz="4200" spc="-100" dirty="0">
                <a:solidFill>
                  <a:srgbClr val="CC0000"/>
                </a:solidFill>
              </a:rPr>
              <a:t>s</a:t>
            </a:r>
            <a:r>
              <a:rPr sz="4200" spc="-114" dirty="0">
                <a:solidFill>
                  <a:srgbClr val="CC0000"/>
                </a:solidFill>
              </a:rPr>
              <a:t>tone</a:t>
            </a:r>
            <a:r>
              <a:rPr sz="4200" spc="-285" dirty="0">
                <a:solidFill>
                  <a:srgbClr val="CC0000"/>
                </a:solidFill>
              </a:rPr>
              <a:t> </a:t>
            </a:r>
            <a:r>
              <a:rPr sz="4200" spc="-150" dirty="0">
                <a:solidFill>
                  <a:srgbClr val="CC0000"/>
                </a:solidFill>
              </a:rPr>
              <a:t>Project</a:t>
            </a:r>
            <a:r>
              <a:rPr sz="4200" spc="-250" dirty="0">
                <a:solidFill>
                  <a:srgbClr val="CC0000"/>
                </a:solidFill>
              </a:rPr>
              <a:t> </a:t>
            </a:r>
            <a:r>
              <a:rPr sz="4200" spc="-1340" dirty="0">
                <a:solidFill>
                  <a:srgbClr val="CC0000"/>
                </a:solidFill>
              </a:rPr>
              <a:t>1</a:t>
            </a:r>
            <a:endParaRPr sz="4200"/>
          </a:p>
          <a:p>
            <a:pPr algn="ctr">
              <a:lnSpc>
                <a:spcPct val="100000"/>
              </a:lnSpc>
              <a:spcBef>
                <a:spcPts val="20"/>
              </a:spcBef>
            </a:pPr>
            <a:r>
              <a:rPr sz="3600" spc="-130" dirty="0">
                <a:solidFill>
                  <a:srgbClr val="124F5C"/>
                </a:solidFill>
              </a:rPr>
              <a:t>Play</a:t>
            </a:r>
            <a:r>
              <a:rPr sz="3600" spc="-215" dirty="0">
                <a:solidFill>
                  <a:srgbClr val="124F5C"/>
                </a:solidFill>
              </a:rPr>
              <a:t> </a:t>
            </a:r>
            <a:r>
              <a:rPr sz="3600" spc="-155" dirty="0">
                <a:solidFill>
                  <a:srgbClr val="124F5C"/>
                </a:solidFill>
              </a:rPr>
              <a:t>store</a:t>
            </a:r>
            <a:r>
              <a:rPr sz="3600" spc="-204" dirty="0">
                <a:solidFill>
                  <a:srgbClr val="124F5C"/>
                </a:solidFill>
              </a:rPr>
              <a:t> </a:t>
            </a:r>
            <a:r>
              <a:rPr sz="3600" spc="-85" dirty="0">
                <a:solidFill>
                  <a:srgbClr val="124F5C"/>
                </a:solidFill>
              </a:rPr>
              <a:t>app</a:t>
            </a:r>
            <a:r>
              <a:rPr sz="3600" spc="-215" dirty="0">
                <a:solidFill>
                  <a:srgbClr val="124F5C"/>
                </a:solidFill>
              </a:rPr>
              <a:t> </a:t>
            </a:r>
            <a:r>
              <a:rPr sz="3600" spc="-195" dirty="0">
                <a:solidFill>
                  <a:srgbClr val="124F5C"/>
                </a:solidFill>
              </a:rPr>
              <a:t>rev</a:t>
            </a:r>
            <a:r>
              <a:rPr sz="3600" spc="-125" dirty="0">
                <a:solidFill>
                  <a:srgbClr val="124F5C"/>
                </a:solidFill>
              </a:rPr>
              <a:t>i</a:t>
            </a:r>
            <a:r>
              <a:rPr sz="3600" spc="-135" dirty="0">
                <a:solidFill>
                  <a:srgbClr val="124F5C"/>
                </a:solidFill>
              </a:rPr>
              <a:t>ew</a:t>
            </a:r>
            <a:r>
              <a:rPr sz="3600" spc="-190" dirty="0">
                <a:solidFill>
                  <a:srgbClr val="124F5C"/>
                </a:solidFill>
              </a:rPr>
              <a:t> </a:t>
            </a:r>
            <a:r>
              <a:rPr sz="3600" spc="-170" dirty="0">
                <a:solidFill>
                  <a:srgbClr val="124F5C"/>
                </a:solidFill>
              </a:rPr>
              <a:t>ana</a:t>
            </a:r>
            <a:r>
              <a:rPr sz="3600" spc="-100" dirty="0">
                <a:solidFill>
                  <a:srgbClr val="124F5C"/>
                </a:solidFill>
              </a:rPr>
              <a:t>l</a:t>
            </a:r>
            <a:r>
              <a:rPr sz="3600" spc="-220" dirty="0">
                <a:solidFill>
                  <a:srgbClr val="124F5C"/>
                </a:solidFill>
              </a:rPr>
              <a:t>y</a:t>
            </a:r>
            <a:r>
              <a:rPr sz="3600" spc="-215" dirty="0">
                <a:solidFill>
                  <a:srgbClr val="124F5C"/>
                </a:solidFill>
              </a:rPr>
              <a:t>s</a:t>
            </a:r>
            <a:r>
              <a:rPr sz="3600" spc="-185" dirty="0">
                <a:solidFill>
                  <a:srgbClr val="124F5C"/>
                </a:solidFill>
              </a:rPr>
              <a:t>is</a:t>
            </a:r>
            <a:endParaRPr sz="3600"/>
          </a:p>
        </p:txBody>
      </p:sp>
      <p:sp>
        <p:nvSpPr>
          <p:cNvPr id="3" name="object 3"/>
          <p:cNvSpPr txBox="1"/>
          <p:nvPr/>
        </p:nvSpPr>
        <p:spPr>
          <a:xfrm>
            <a:off x="2819400" y="2933192"/>
            <a:ext cx="3200399" cy="1544012"/>
          </a:xfrm>
          <a:prstGeom prst="rect">
            <a:avLst/>
          </a:prstGeom>
        </p:spPr>
        <p:txBody>
          <a:bodyPr vert="horz" wrap="square" lIns="0" tIns="12700" rIns="0" bIns="0" rtlCol="0">
            <a:spAutoFit/>
          </a:bodyPr>
          <a:lstStyle/>
          <a:p>
            <a:pPr marL="635" algn="ctr">
              <a:lnSpc>
                <a:spcPct val="100000"/>
              </a:lnSpc>
              <a:spcBef>
                <a:spcPts val="100"/>
              </a:spcBef>
            </a:pPr>
            <a:r>
              <a:rPr sz="2000" b="1" spc="-40" dirty="0">
                <a:solidFill>
                  <a:schemeClr val="accent1">
                    <a:lumMod val="50000"/>
                  </a:schemeClr>
                </a:solidFill>
                <a:latin typeface="Verdana"/>
                <a:cs typeface="Verdana"/>
              </a:rPr>
              <a:t>Do</a:t>
            </a:r>
            <a:r>
              <a:rPr sz="2000" b="1" spc="-45" dirty="0">
                <a:solidFill>
                  <a:schemeClr val="accent1">
                    <a:lumMod val="50000"/>
                  </a:schemeClr>
                </a:solidFill>
                <a:latin typeface="Verdana"/>
                <a:cs typeface="Verdana"/>
              </a:rPr>
              <a:t>n</a:t>
            </a:r>
            <a:r>
              <a:rPr sz="2000" b="1" spc="-65" dirty="0">
                <a:solidFill>
                  <a:schemeClr val="accent1">
                    <a:lumMod val="50000"/>
                  </a:schemeClr>
                </a:solidFill>
                <a:latin typeface="Verdana"/>
                <a:cs typeface="Verdana"/>
              </a:rPr>
              <a:t>e</a:t>
            </a:r>
            <a:r>
              <a:rPr sz="2000" b="1" spc="-120" dirty="0">
                <a:solidFill>
                  <a:schemeClr val="accent1">
                    <a:lumMod val="50000"/>
                  </a:schemeClr>
                </a:solidFill>
                <a:latin typeface="Verdana"/>
                <a:cs typeface="Verdana"/>
              </a:rPr>
              <a:t> </a:t>
            </a:r>
            <a:r>
              <a:rPr sz="2000" b="1" spc="-135" dirty="0">
                <a:solidFill>
                  <a:schemeClr val="accent1">
                    <a:lumMod val="50000"/>
                  </a:schemeClr>
                </a:solidFill>
                <a:latin typeface="Verdana"/>
                <a:cs typeface="Verdana"/>
              </a:rPr>
              <a:t>by:</a:t>
            </a:r>
            <a:endParaRPr sz="2000">
              <a:solidFill>
                <a:schemeClr val="accent1">
                  <a:lumMod val="50000"/>
                </a:schemeClr>
              </a:solidFill>
              <a:latin typeface="Verdana"/>
              <a:cs typeface="Verdana"/>
            </a:endParaRPr>
          </a:p>
          <a:p>
            <a:pPr>
              <a:lnSpc>
                <a:spcPct val="100000"/>
              </a:lnSpc>
              <a:spcBef>
                <a:spcPts val="35"/>
              </a:spcBef>
            </a:pPr>
            <a:endParaRPr sz="1950">
              <a:solidFill>
                <a:schemeClr val="accent1">
                  <a:lumMod val="50000"/>
                </a:schemeClr>
              </a:solidFill>
              <a:latin typeface="Verdana"/>
              <a:cs typeface="Verdana"/>
            </a:endParaRPr>
          </a:p>
          <a:p>
            <a:pPr algn="ctr">
              <a:lnSpc>
                <a:spcPct val="100000"/>
              </a:lnSpc>
            </a:pPr>
            <a:r>
              <a:rPr lang="en-US" sz="2000" dirty="0" err="1" smtClean="0">
                <a:solidFill>
                  <a:srgbClr val="C00000"/>
                </a:solidFill>
                <a:latin typeface="USABlack" pitchFamily="2" charset="0"/>
                <a:cs typeface="Verdana"/>
              </a:rPr>
              <a:t>Neha</a:t>
            </a:r>
            <a:r>
              <a:rPr lang="en-US" sz="2000" dirty="0" smtClean="0">
                <a:solidFill>
                  <a:srgbClr val="C00000"/>
                </a:solidFill>
                <a:latin typeface="USABlack" pitchFamily="2" charset="0"/>
                <a:cs typeface="Verdana"/>
              </a:rPr>
              <a:t> </a:t>
            </a:r>
            <a:r>
              <a:rPr lang="en-US" sz="2000" dirty="0" err="1" smtClean="0">
                <a:solidFill>
                  <a:srgbClr val="C00000"/>
                </a:solidFill>
                <a:latin typeface="USABlack" pitchFamily="2" charset="0"/>
                <a:cs typeface="Verdana"/>
              </a:rPr>
              <a:t>Jadhav</a:t>
            </a:r>
            <a:endParaRPr lang="en-US" sz="2000" dirty="0" smtClean="0">
              <a:solidFill>
                <a:srgbClr val="C00000"/>
              </a:solidFill>
              <a:latin typeface="USABlack" pitchFamily="2" charset="0"/>
              <a:cs typeface="Verdana"/>
            </a:endParaRPr>
          </a:p>
          <a:p>
            <a:pPr algn="ctr">
              <a:lnSpc>
                <a:spcPct val="100000"/>
              </a:lnSpc>
            </a:pPr>
            <a:r>
              <a:rPr lang="en-US" sz="2000" dirty="0" err="1" smtClean="0">
                <a:solidFill>
                  <a:srgbClr val="C00000"/>
                </a:solidFill>
                <a:latin typeface="USABlack" pitchFamily="2" charset="0"/>
                <a:cs typeface="Verdana"/>
              </a:rPr>
              <a:t>Akriti</a:t>
            </a:r>
            <a:r>
              <a:rPr lang="en-US" sz="2000" dirty="0" smtClean="0">
                <a:solidFill>
                  <a:srgbClr val="C00000"/>
                </a:solidFill>
                <a:latin typeface="USABlack" pitchFamily="2" charset="0"/>
                <a:cs typeface="Verdana"/>
              </a:rPr>
              <a:t> </a:t>
            </a:r>
            <a:r>
              <a:rPr lang="en-US" sz="2000" dirty="0" err="1" smtClean="0">
                <a:solidFill>
                  <a:srgbClr val="C00000"/>
                </a:solidFill>
                <a:latin typeface="USABlack" pitchFamily="2" charset="0"/>
                <a:cs typeface="Verdana"/>
              </a:rPr>
              <a:t>Panchbudhe</a:t>
            </a:r>
            <a:endParaRPr lang="en-US" sz="2000" dirty="0" smtClean="0">
              <a:solidFill>
                <a:srgbClr val="C00000"/>
              </a:solidFill>
              <a:latin typeface="USABlack" pitchFamily="2" charset="0"/>
              <a:cs typeface="Verdana"/>
            </a:endParaRPr>
          </a:p>
          <a:p>
            <a:pPr algn="ctr">
              <a:lnSpc>
                <a:spcPct val="100000"/>
              </a:lnSpc>
            </a:pPr>
            <a:r>
              <a:rPr lang="en-US" sz="2000" dirty="0" err="1" smtClean="0">
                <a:solidFill>
                  <a:srgbClr val="C00000"/>
                </a:solidFill>
                <a:latin typeface="USABlack" pitchFamily="2" charset="0"/>
                <a:cs typeface="Verdana"/>
              </a:rPr>
              <a:t>Akanksha</a:t>
            </a:r>
            <a:r>
              <a:rPr lang="en-US" sz="2000" dirty="0" smtClean="0">
                <a:solidFill>
                  <a:srgbClr val="C00000"/>
                </a:solidFill>
                <a:latin typeface="USABlack" pitchFamily="2" charset="0"/>
                <a:cs typeface="Verdana"/>
              </a:rPr>
              <a:t> </a:t>
            </a:r>
            <a:r>
              <a:rPr lang="en-US" sz="2000" dirty="0" err="1" smtClean="0">
                <a:solidFill>
                  <a:srgbClr val="C00000"/>
                </a:solidFill>
                <a:latin typeface="USABlack" pitchFamily="2" charset="0"/>
                <a:cs typeface="Verdana"/>
              </a:rPr>
              <a:t>Jadhav</a:t>
            </a:r>
            <a:endParaRPr sz="2000">
              <a:solidFill>
                <a:srgbClr val="C00000"/>
              </a:solidFill>
              <a:latin typeface="USABlack" pitchFamily="2" charset="0"/>
              <a:cs typeface="Verdana"/>
            </a:endParaRPr>
          </a:p>
        </p:txBody>
      </p:sp>
      <p:grpSp>
        <p:nvGrpSpPr>
          <p:cNvPr id="4" name="object 4"/>
          <p:cNvGrpSpPr/>
          <p:nvPr/>
        </p:nvGrpSpPr>
        <p:grpSpPr>
          <a:xfrm>
            <a:off x="3779520" y="1664207"/>
            <a:ext cx="1651000" cy="1209040"/>
            <a:chOff x="3779520" y="1664207"/>
            <a:chExt cx="1651000" cy="1209040"/>
          </a:xfrm>
        </p:grpSpPr>
        <p:pic>
          <p:nvPicPr>
            <p:cNvPr id="5" name="object 5"/>
            <p:cNvPicPr/>
            <p:nvPr/>
          </p:nvPicPr>
          <p:blipFill>
            <a:blip r:embed="rId2" cstate="print"/>
            <a:stretch>
              <a:fillRect/>
            </a:stretch>
          </p:blipFill>
          <p:spPr>
            <a:xfrm>
              <a:off x="3779520" y="1664207"/>
              <a:ext cx="1650492" cy="1208532"/>
            </a:xfrm>
            <a:prstGeom prst="rect">
              <a:avLst/>
            </a:prstGeom>
          </p:spPr>
        </p:pic>
        <p:pic>
          <p:nvPicPr>
            <p:cNvPr id="6" name="object 6"/>
            <p:cNvPicPr/>
            <p:nvPr/>
          </p:nvPicPr>
          <p:blipFill>
            <a:blip r:embed="rId3" cstate="print"/>
            <a:stretch>
              <a:fillRect/>
            </a:stretch>
          </p:blipFill>
          <p:spPr>
            <a:xfrm>
              <a:off x="3901440" y="1723643"/>
              <a:ext cx="1417319" cy="1040891"/>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61950"/>
            <a:ext cx="5370830"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100" dirty="0">
                <a:solidFill>
                  <a:srgbClr val="CC0000"/>
                </a:solidFill>
              </a:rPr>
              <a:t>Data</a:t>
            </a:r>
            <a:r>
              <a:rPr spc="-215" dirty="0">
                <a:solidFill>
                  <a:srgbClr val="CC0000"/>
                </a:solidFill>
              </a:rPr>
              <a:t> </a:t>
            </a:r>
            <a:r>
              <a:rPr spc="-80" dirty="0">
                <a:solidFill>
                  <a:srgbClr val="CC0000"/>
                </a:solidFill>
              </a:rPr>
              <a:t>cleaning</a:t>
            </a:r>
            <a:r>
              <a:rPr spc="-215" dirty="0">
                <a:solidFill>
                  <a:srgbClr val="CC0000"/>
                </a:solidFill>
              </a:rPr>
              <a:t> </a:t>
            </a:r>
            <a:r>
              <a:rPr spc="-229" dirty="0">
                <a:solidFill>
                  <a:srgbClr val="CC0000"/>
                </a:solidFill>
              </a:rPr>
              <a:t>(Contd..)</a:t>
            </a:r>
            <a:endParaRPr sz="2800">
              <a:latin typeface="MS Gothic"/>
              <a:cs typeface="MS Gothic"/>
            </a:endParaRPr>
          </a:p>
        </p:txBody>
      </p:sp>
      <p:pic>
        <p:nvPicPr>
          <p:cNvPr id="3" name="object 3"/>
          <p:cNvPicPr/>
          <p:nvPr/>
        </p:nvPicPr>
        <p:blipFill>
          <a:blip r:embed="rId2" cstate="print"/>
          <a:stretch>
            <a:fillRect/>
          </a:stretch>
        </p:blipFill>
        <p:spPr>
          <a:xfrm>
            <a:off x="5832347" y="495300"/>
            <a:ext cx="617220" cy="615696"/>
          </a:xfrm>
          <a:prstGeom prst="rect">
            <a:avLst/>
          </a:prstGeom>
        </p:spPr>
      </p:pic>
      <p:sp>
        <p:nvSpPr>
          <p:cNvPr id="4" name="object 4"/>
          <p:cNvSpPr txBox="1"/>
          <p:nvPr/>
        </p:nvSpPr>
        <p:spPr>
          <a:xfrm>
            <a:off x="381000" y="1294003"/>
            <a:ext cx="7924800" cy="2241639"/>
          </a:xfrm>
          <a:prstGeom prst="rect">
            <a:avLst/>
          </a:prstGeom>
        </p:spPr>
        <p:txBody>
          <a:bodyPr vert="horz" wrap="square" lIns="0" tIns="12700" rIns="0" bIns="0" rtlCol="0">
            <a:spAutoFit/>
          </a:bodyPr>
          <a:lstStyle/>
          <a:p>
            <a:pPr marL="12700">
              <a:lnSpc>
                <a:spcPct val="100000"/>
              </a:lnSpc>
              <a:spcBef>
                <a:spcPts val="100"/>
              </a:spcBef>
              <a:tabLst>
                <a:tab pos="1694814" algn="l"/>
                <a:tab pos="3345815" algn="l"/>
              </a:tabLst>
            </a:pPr>
            <a:r>
              <a:rPr sz="1800" b="1" spc="-5" dirty="0">
                <a:cs typeface="Arial MT"/>
              </a:rPr>
              <a:t>Understand</a:t>
            </a:r>
            <a:r>
              <a:rPr sz="1800" b="1" spc="-30" dirty="0">
                <a:cs typeface="Arial MT"/>
              </a:rPr>
              <a:t> </a:t>
            </a:r>
            <a:r>
              <a:rPr sz="1800" b="1" dirty="0">
                <a:cs typeface="Arial MT"/>
              </a:rPr>
              <a:t>the	structure</a:t>
            </a:r>
            <a:r>
              <a:rPr sz="1800" b="1" spc="-10" dirty="0">
                <a:cs typeface="Arial MT"/>
              </a:rPr>
              <a:t> </a:t>
            </a:r>
            <a:r>
              <a:rPr sz="1800" b="1">
                <a:cs typeface="Arial MT"/>
              </a:rPr>
              <a:t>of</a:t>
            </a:r>
            <a:r>
              <a:rPr sz="1800" b="1" spc="-10">
                <a:cs typeface="Arial MT"/>
              </a:rPr>
              <a:t> </a:t>
            </a:r>
            <a:r>
              <a:rPr sz="1800" b="1" smtClean="0">
                <a:cs typeface="Arial MT"/>
              </a:rPr>
              <a:t>the</a:t>
            </a:r>
            <a:r>
              <a:rPr lang="en-US" sz="1800" b="1" dirty="0" smtClean="0">
                <a:cs typeface="Arial MT"/>
              </a:rPr>
              <a:t> </a:t>
            </a:r>
            <a:r>
              <a:rPr sz="1800" b="1" spc="-5" smtClean="0">
                <a:cs typeface="Arial MT"/>
              </a:rPr>
              <a:t>dataset</a:t>
            </a:r>
            <a:r>
              <a:rPr sz="1800" b="1" spc="-35" smtClean="0">
                <a:cs typeface="Arial MT"/>
              </a:rPr>
              <a:t> </a:t>
            </a:r>
            <a:r>
              <a:rPr sz="1800" b="1" spc="-5" dirty="0">
                <a:cs typeface="Arial MT"/>
              </a:rPr>
              <a:t>and</a:t>
            </a:r>
            <a:r>
              <a:rPr sz="1800" b="1" spc="-15" dirty="0">
                <a:cs typeface="Arial MT"/>
              </a:rPr>
              <a:t> </a:t>
            </a:r>
            <a:r>
              <a:rPr sz="1800" b="1" spc="-5" dirty="0">
                <a:cs typeface="Arial MT"/>
              </a:rPr>
              <a:t>clean</a:t>
            </a:r>
            <a:r>
              <a:rPr sz="1800" b="1" spc="475" dirty="0">
                <a:cs typeface="Arial MT"/>
              </a:rPr>
              <a:t> </a:t>
            </a:r>
            <a:r>
              <a:rPr sz="1800" b="1" spc="-5" dirty="0">
                <a:cs typeface="Arial MT"/>
              </a:rPr>
              <a:t>data</a:t>
            </a:r>
            <a:r>
              <a:rPr sz="1800" b="1" spc="-35" dirty="0">
                <a:cs typeface="Arial MT"/>
              </a:rPr>
              <a:t> </a:t>
            </a:r>
            <a:r>
              <a:rPr sz="1800" b="1" spc="-5" dirty="0">
                <a:cs typeface="Arial MT"/>
              </a:rPr>
              <a:t>before</a:t>
            </a:r>
            <a:r>
              <a:rPr sz="1800" b="1" spc="-75" dirty="0">
                <a:cs typeface="Arial MT"/>
              </a:rPr>
              <a:t> </a:t>
            </a:r>
            <a:r>
              <a:rPr sz="1800" b="1" spc="-20" dirty="0">
                <a:cs typeface="Arial MT"/>
              </a:rPr>
              <a:t>analysis</a:t>
            </a:r>
            <a:endParaRPr sz="1800" b="1">
              <a:cs typeface="Arial MT"/>
            </a:endParaRPr>
          </a:p>
          <a:p>
            <a:pPr marL="378460" indent="-287655">
              <a:lnSpc>
                <a:spcPct val="100000"/>
              </a:lnSpc>
              <a:spcBef>
                <a:spcPts val="1590"/>
              </a:spcBef>
              <a:buFont typeface="Wingdings" pitchFamily="2" charset="2"/>
              <a:buChar char="§"/>
              <a:tabLst>
                <a:tab pos="378460" algn="l"/>
                <a:tab pos="379095" algn="l"/>
              </a:tabLst>
            </a:pPr>
            <a:r>
              <a:rPr sz="1600" spc="-5" smtClean="0">
                <a:cs typeface="Arial MT"/>
              </a:rPr>
              <a:t>Finding</a:t>
            </a:r>
            <a:r>
              <a:rPr sz="1600" spc="-20" smtClean="0">
                <a:cs typeface="Arial MT"/>
              </a:rPr>
              <a:t> </a:t>
            </a:r>
            <a:r>
              <a:rPr sz="1600" spc="-5" dirty="0">
                <a:cs typeface="Arial MT"/>
              </a:rPr>
              <a:t>Missing</a:t>
            </a:r>
            <a:r>
              <a:rPr sz="1600" spc="-25" dirty="0">
                <a:cs typeface="Arial MT"/>
              </a:rPr>
              <a:t> </a:t>
            </a:r>
            <a:r>
              <a:rPr sz="1600" spc="-5" dirty="0">
                <a:cs typeface="Arial MT"/>
              </a:rPr>
              <a:t>value </a:t>
            </a:r>
            <a:r>
              <a:rPr sz="1600">
                <a:cs typeface="Arial MT"/>
              </a:rPr>
              <a:t>in</a:t>
            </a:r>
            <a:r>
              <a:rPr sz="1600" spc="-15">
                <a:cs typeface="Arial MT"/>
              </a:rPr>
              <a:t> </a:t>
            </a:r>
            <a:r>
              <a:rPr sz="1600" spc="-5" smtClean="0">
                <a:cs typeface="Arial MT"/>
              </a:rPr>
              <a:t>dataset</a:t>
            </a:r>
            <a:r>
              <a:rPr lang="en-US" sz="1600" spc="-5" dirty="0">
                <a:cs typeface="Arial MT"/>
              </a:rPr>
              <a:t>.</a:t>
            </a:r>
            <a:endParaRPr sz="1600">
              <a:cs typeface="Arial MT"/>
            </a:endParaRPr>
          </a:p>
          <a:p>
            <a:pPr>
              <a:lnSpc>
                <a:spcPct val="100000"/>
              </a:lnSpc>
              <a:spcBef>
                <a:spcPts val="20"/>
              </a:spcBef>
              <a:buFont typeface="Wingdings"/>
              <a:buChar char=""/>
            </a:pPr>
            <a:endParaRPr sz="1650">
              <a:cs typeface="Arial MT"/>
            </a:endParaRPr>
          </a:p>
          <a:p>
            <a:pPr marL="378460" indent="-287655">
              <a:lnSpc>
                <a:spcPct val="100000"/>
              </a:lnSpc>
              <a:buFont typeface="Wingdings"/>
              <a:buChar char=""/>
              <a:tabLst>
                <a:tab pos="378460" algn="l"/>
                <a:tab pos="379095" algn="l"/>
              </a:tabLst>
            </a:pPr>
            <a:r>
              <a:rPr sz="1600" spc="-5" dirty="0">
                <a:cs typeface="Arial MT"/>
              </a:rPr>
              <a:t>Correct</a:t>
            </a:r>
            <a:r>
              <a:rPr sz="1600" spc="5" dirty="0">
                <a:cs typeface="Arial MT"/>
              </a:rPr>
              <a:t> </a:t>
            </a:r>
            <a:r>
              <a:rPr sz="1600" spc="-5" dirty="0">
                <a:cs typeface="Arial MT"/>
              </a:rPr>
              <a:t>data </a:t>
            </a:r>
            <a:r>
              <a:rPr sz="1600" spc="-5">
                <a:cs typeface="Arial MT"/>
              </a:rPr>
              <a:t>type(</a:t>
            </a:r>
            <a:r>
              <a:rPr sz="1400" spc="-5">
                <a:cs typeface="Arial MT"/>
              </a:rPr>
              <a:t>INT</a:t>
            </a:r>
            <a:r>
              <a:rPr sz="1400" spc="-5" smtClean="0">
                <a:cs typeface="Arial MT"/>
              </a:rPr>
              <a:t>,</a:t>
            </a:r>
            <a:r>
              <a:rPr lang="en-US" sz="1400" spc="-5" dirty="0" smtClean="0">
                <a:cs typeface="Arial MT"/>
              </a:rPr>
              <a:t> </a:t>
            </a:r>
            <a:r>
              <a:rPr sz="1400" spc="-5" smtClean="0">
                <a:cs typeface="Arial MT"/>
              </a:rPr>
              <a:t>FLOAT,</a:t>
            </a:r>
            <a:r>
              <a:rPr lang="en-US" sz="1400" spc="-5" dirty="0" smtClean="0">
                <a:cs typeface="Arial MT"/>
              </a:rPr>
              <a:t> </a:t>
            </a:r>
            <a:r>
              <a:rPr sz="1400" spc="-5" smtClean="0">
                <a:cs typeface="Arial MT"/>
              </a:rPr>
              <a:t>DATE</a:t>
            </a:r>
            <a:r>
              <a:rPr sz="1600" spc="-5" smtClean="0">
                <a:cs typeface="Arial MT"/>
              </a:rPr>
              <a:t>)</a:t>
            </a:r>
            <a:r>
              <a:rPr lang="en-US" sz="1600" spc="-5" dirty="0" smtClean="0">
                <a:cs typeface="Arial MT"/>
              </a:rPr>
              <a:t>.</a:t>
            </a:r>
            <a:endParaRPr sz="1600">
              <a:cs typeface="Arial MT"/>
            </a:endParaRPr>
          </a:p>
          <a:p>
            <a:pPr>
              <a:lnSpc>
                <a:spcPct val="100000"/>
              </a:lnSpc>
              <a:spcBef>
                <a:spcPts val="25"/>
              </a:spcBef>
              <a:buFont typeface="Wingdings"/>
              <a:buChar char=""/>
            </a:pPr>
            <a:endParaRPr sz="1650">
              <a:cs typeface="Arial MT"/>
            </a:endParaRPr>
          </a:p>
          <a:p>
            <a:pPr marL="378460" indent="-287655">
              <a:lnSpc>
                <a:spcPct val="100000"/>
              </a:lnSpc>
              <a:buFont typeface="Wingdings"/>
              <a:buChar char=""/>
              <a:tabLst>
                <a:tab pos="378460" algn="l"/>
                <a:tab pos="379095" algn="l"/>
              </a:tabLst>
            </a:pPr>
            <a:r>
              <a:rPr sz="1600" spc="-5" dirty="0">
                <a:cs typeface="Arial MT"/>
              </a:rPr>
              <a:t>Replace</a:t>
            </a:r>
            <a:r>
              <a:rPr sz="1600" spc="-10" dirty="0">
                <a:cs typeface="Arial MT"/>
              </a:rPr>
              <a:t> </a:t>
            </a:r>
            <a:r>
              <a:rPr sz="1600" spc="-5" dirty="0">
                <a:cs typeface="Arial MT"/>
              </a:rPr>
              <a:t>null</a:t>
            </a:r>
            <a:r>
              <a:rPr sz="1600" dirty="0">
                <a:cs typeface="Arial MT"/>
              </a:rPr>
              <a:t> </a:t>
            </a:r>
            <a:r>
              <a:rPr sz="1600" spc="-5" dirty="0">
                <a:cs typeface="Arial MT"/>
              </a:rPr>
              <a:t>value </a:t>
            </a:r>
            <a:r>
              <a:rPr sz="1600" spc="-10" dirty="0">
                <a:cs typeface="Arial MT"/>
              </a:rPr>
              <a:t>with</a:t>
            </a:r>
            <a:r>
              <a:rPr sz="1600" spc="20" dirty="0">
                <a:cs typeface="Arial MT"/>
              </a:rPr>
              <a:t> </a:t>
            </a:r>
            <a:r>
              <a:rPr sz="1600" spc="-5" dirty="0">
                <a:cs typeface="Arial MT"/>
              </a:rPr>
              <a:t>aggregate</a:t>
            </a:r>
            <a:r>
              <a:rPr sz="1600" spc="15" dirty="0">
                <a:cs typeface="Arial MT"/>
              </a:rPr>
              <a:t> </a:t>
            </a:r>
            <a:r>
              <a:rPr sz="1600" spc="-5" dirty="0">
                <a:cs typeface="Arial MT"/>
              </a:rPr>
              <a:t>function</a:t>
            </a:r>
            <a:r>
              <a:rPr sz="1600" spc="20" dirty="0">
                <a:cs typeface="Arial MT"/>
              </a:rPr>
              <a:t> </a:t>
            </a:r>
            <a:r>
              <a:rPr sz="1600" spc="-5" dirty="0">
                <a:cs typeface="Arial MT"/>
              </a:rPr>
              <a:t>(mean,</a:t>
            </a:r>
            <a:r>
              <a:rPr sz="1600" spc="30" dirty="0">
                <a:cs typeface="Arial MT"/>
              </a:rPr>
              <a:t> </a:t>
            </a:r>
            <a:r>
              <a:rPr sz="1600" spc="-5">
                <a:cs typeface="Arial MT"/>
              </a:rPr>
              <a:t>mode,median</a:t>
            </a:r>
            <a:r>
              <a:rPr sz="1600" spc="-5" smtClean="0">
                <a:cs typeface="Arial MT"/>
              </a:rPr>
              <a:t>)</a:t>
            </a:r>
            <a:r>
              <a:rPr lang="en-US" sz="1600" spc="-5" dirty="0" smtClean="0">
                <a:cs typeface="Arial MT"/>
              </a:rPr>
              <a:t>.</a:t>
            </a:r>
            <a:endParaRPr sz="1600">
              <a:cs typeface="Arial MT"/>
            </a:endParaRPr>
          </a:p>
          <a:p>
            <a:pPr>
              <a:lnSpc>
                <a:spcPct val="100000"/>
              </a:lnSpc>
              <a:spcBef>
                <a:spcPts val="25"/>
              </a:spcBef>
              <a:buFont typeface="Wingdings"/>
              <a:buChar char=""/>
            </a:pPr>
            <a:endParaRPr sz="1650">
              <a:cs typeface="Arial MT"/>
            </a:endParaRPr>
          </a:p>
          <a:p>
            <a:pPr marL="378460" indent="-287655">
              <a:lnSpc>
                <a:spcPct val="100000"/>
              </a:lnSpc>
              <a:buFont typeface="Wingdings"/>
              <a:buChar char=""/>
              <a:tabLst>
                <a:tab pos="378460" algn="l"/>
                <a:tab pos="379095" algn="l"/>
              </a:tabLst>
            </a:pPr>
            <a:r>
              <a:rPr sz="1600" spc="-5">
                <a:cs typeface="Arial MT"/>
              </a:rPr>
              <a:t>Checking</a:t>
            </a:r>
            <a:r>
              <a:rPr sz="1600" spc="-40">
                <a:cs typeface="Arial MT"/>
              </a:rPr>
              <a:t> </a:t>
            </a:r>
            <a:r>
              <a:rPr sz="1600" spc="-5" smtClean="0">
                <a:cs typeface="Arial MT"/>
              </a:rPr>
              <a:t>outliers</a:t>
            </a:r>
            <a:r>
              <a:rPr lang="en-US" sz="1600" spc="-5" dirty="0" smtClean="0">
                <a:cs typeface="Arial MT"/>
              </a:rPr>
              <a:t>.</a:t>
            </a:r>
            <a:endParaRPr sz="1600">
              <a:cs typeface="Arial MT"/>
            </a:endParaRPr>
          </a:p>
        </p:txBody>
      </p:sp>
      <p:pic>
        <p:nvPicPr>
          <p:cNvPr id="5" name="object 5"/>
          <p:cNvPicPr/>
          <p:nvPr/>
        </p:nvPicPr>
        <p:blipFill>
          <a:blip r:embed="rId3" cstate="print"/>
          <a:stretch>
            <a:fillRect/>
          </a:stretch>
        </p:blipFill>
        <p:spPr>
          <a:xfrm>
            <a:off x="7703819" y="144779"/>
            <a:ext cx="694944" cy="6964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3528060" cy="452120"/>
          </a:xfrm>
          <a:prstGeom prst="rect">
            <a:avLst/>
          </a:prstGeom>
        </p:spPr>
        <p:txBody>
          <a:bodyPr vert="horz" wrap="square" lIns="0" tIns="12065" rIns="0" bIns="0" rtlCol="0">
            <a:spAutoFit/>
          </a:bodyPr>
          <a:lstStyle/>
          <a:p>
            <a:pPr marL="12700">
              <a:lnSpc>
                <a:spcPct val="100000"/>
              </a:lnSpc>
              <a:spcBef>
                <a:spcPts val="95"/>
              </a:spcBef>
            </a:pPr>
            <a:r>
              <a:rPr lang="en-US" sz="2800" b="0" spc="-5" dirty="0" smtClean="0">
                <a:solidFill>
                  <a:srgbClr val="CC0000"/>
                </a:solidFill>
                <a:latin typeface="MS Gothic"/>
              </a:rPr>
              <a:t> </a:t>
            </a:r>
            <a:r>
              <a:rPr lang="en-US" sz="2800" b="0" spc="-5" dirty="0" smtClean="0">
                <a:solidFill>
                  <a:srgbClr val="CC0000"/>
                </a:solidFill>
                <a:latin typeface="MS Gothic"/>
              </a:rPr>
              <a:t> </a:t>
            </a:r>
            <a:r>
              <a:rPr sz="2800" spc="-95" smtClean="0">
                <a:solidFill>
                  <a:srgbClr val="CC0000"/>
                </a:solidFill>
              </a:rPr>
              <a:t>Data</a:t>
            </a:r>
            <a:r>
              <a:rPr sz="2800" spc="-170" smtClean="0">
                <a:solidFill>
                  <a:srgbClr val="CC0000"/>
                </a:solidFill>
              </a:rPr>
              <a:t> </a:t>
            </a:r>
            <a:r>
              <a:rPr sz="2800" spc="-105" dirty="0">
                <a:solidFill>
                  <a:srgbClr val="CC0000"/>
                </a:solidFill>
              </a:rPr>
              <a:t>Proces</a:t>
            </a:r>
            <a:r>
              <a:rPr sz="2800" spc="-95" dirty="0">
                <a:solidFill>
                  <a:srgbClr val="CC0000"/>
                </a:solidFill>
              </a:rPr>
              <a:t>s</a:t>
            </a:r>
            <a:r>
              <a:rPr sz="2800" spc="-60" dirty="0">
                <a:solidFill>
                  <a:srgbClr val="CC0000"/>
                </a:solidFill>
              </a:rPr>
              <a:t>ing</a:t>
            </a:r>
            <a:endParaRPr sz="2800">
              <a:latin typeface="MS Gothic"/>
              <a:cs typeface="MS Gothic"/>
            </a:endParaRPr>
          </a:p>
        </p:txBody>
      </p:sp>
      <p:sp>
        <p:nvSpPr>
          <p:cNvPr id="3" name="object 3"/>
          <p:cNvSpPr txBox="1"/>
          <p:nvPr/>
        </p:nvSpPr>
        <p:spPr>
          <a:xfrm>
            <a:off x="457201" y="1200150"/>
            <a:ext cx="8534400" cy="762000"/>
          </a:xfrm>
          <a:prstGeom prst="rect">
            <a:avLst/>
          </a:prstGeom>
        </p:spPr>
        <p:txBody>
          <a:bodyPr vert="horz" wrap="square" lIns="0" tIns="12065" rIns="0" bIns="0" rtlCol="0">
            <a:spAutoFit/>
          </a:bodyPr>
          <a:lstStyle/>
          <a:p>
            <a:pPr marL="299085" marR="5080" indent="-287020">
              <a:lnSpc>
                <a:spcPct val="100000"/>
              </a:lnSpc>
              <a:spcBef>
                <a:spcPts val="95"/>
              </a:spcBef>
              <a:buChar char="•"/>
              <a:tabLst>
                <a:tab pos="299085" algn="l"/>
                <a:tab pos="299720" algn="l"/>
              </a:tabLst>
            </a:pPr>
            <a:r>
              <a:rPr sz="1600" spc="-5" dirty="0">
                <a:cs typeface="Arial MT"/>
              </a:rPr>
              <a:t>The</a:t>
            </a:r>
            <a:r>
              <a:rPr sz="1600" spc="10" dirty="0">
                <a:cs typeface="Arial MT"/>
              </a:rPr>
              <a:t> </a:t>
            </a:r>
            <a:r>
              <a:rPr sz="1600" spc="-5" dirty="0">
                <a:cs typeface="Arial MT"/>
              </a:rPr>
              <a:t>dataset</a:t>
            </a:r>
            <a:r>
              <a:rPr sz="1600" spc="15" dirty="0">
                <a:cs typeface="Arial MT"/>
              </a:rPr>
              <a:t> </a:t>
            </a:r>
            <a:r>
              <a:rPr sz="1600" spc="-5" dirty="0">
                <a:cs typeface="Arial MT"/>
              </a:rPr>
              <a:t>collected</a:t>
            </a:r>
            <a:r>
              <a:rPr sz="1600" spc="-20" dirty="0">
                <a:cs typeface="Arial MT"/>
              </a:rPr>
              <a:t> </a:t>
            </a:r>
            <a:r>
              <a:rPr sz="1600" spc="-5" dirty="0">
                <a:cs typeface="Arial MT"/>
              </a:rPr>
              <a:t>from</a:t>
            </a:r>
            <a:r>
              <a:rPr sz="1600" spc="30" dirty="0">
                <a:cs typeface="Arial MT"/>
              </a:rPr>
              <a:t> </a:t>
            </a:r>
            <a:r>
              <a:rPr sz="1600" spc="-5" dirty="0">
                <a:cs typeface="Arial MT"/>
              </a:rPr>
              <a:t>the</a:t>
            </a:r>
            <a:r>
              <a:rPr sz="1600" spc="45" dirty="0">
                <a:cs typeface="Arial MT"/>
              </a:rPr>
              <a:t> </a:t>
            </a:r>
            <a:r>
              <a:rPr sz="1600" spc="-5" dirty="0">
                <a:cs typeface="Arial MT"/>
              </a:rPr>
              <a:t>Play store</a:t>
            </a:r>
            <a:r>
              <a:rPr sz="1600" spc="10" dirty="0">
                <a:cs typeface="Arial MT"/>
              </a:rPr>
              <a:t> </a:t>
            </a:r>
            <a:r>
              <a:rPr sz="1600" spc="-5" dirty="0">
                <a:cs typeface="Arial MT"/>
              </a:rPr>
              <a:t>is semi</a:t>
            </a:r>
            <a:r>
              <a:rPr sz="1600" spc="10" dirty="0">
                <a:cs typeface="Arial MT"/>
              </a:rPr>
              <a:t> </a:t>
            </a:r>
            <a:r>
              <a:rPr sz="1600" spc="-5" dirty="0">
                <a:cs typeface="Arial MT"/>
              </a:rPr>
              <a:t>structured</a:t>
            </a:r>
            <a:r>
              <a:rPr sz="1600" spc="30" dirty="0">
                <a:cs typeface="Arial MT"/>
              </a:rPr>
              <a:t> </a:t>
            </a:r>
            <a:r>
              <a:rPr sz="1600" spc="-5" dirty="0">
                <a:cs typeface="Arial MT"/>
              </a:rPr>
              <a:t>or</a:t>
            </a:r>
            <a:r>
              <a:rPr sz="1600" spc="20" dirty="0">
                <a:cs typeface="Arial MT"/>
              </a:rPr>
              <a:t> </a:t>
            </a:r>
            <a:r>
              <a:rPr sz="1600" spc="-5" dirty="0">
                <a:cs typeface="Arial MT"/>
              </a:rPr>
              <a:t>unstructured</a:t>
            </a:r>
            <a:r>
              <a:rPr sz="1600" spc="25" dirty="0">
                <a:cs typeface="Arial MT"/>
              </a:rPr>
              <a:t> </a:t>
            </a:r>
            <a:r>
              <a:rPr sz="1600" spc="-5" dirty="0">
                <a:cs typeface="Arial MT"/>
              </a:rPr>
              <a:t>and </a:t>
            </a:r>
            <a:r>
              <a:rPr sz="1600" dirty="0">
                <a:cs typeface="Arial MT"/>
              </a:rPr>
              <a:t> </a:t>
            </a:r>
            <a:r>
              <a:rPr sz="1600" spc="-5" dirty="0">
                <a:cs typeface="Arial MT"/>
              </a:rPr>
              <a:t>contains</a:t>
            </a:r>
            <a:r>
              <a:rPr sz="1600" spc="5" dirty="0">
                <a:cs typeface="Arial MT"/>
              </a:rPr>
              <a:t> </a:t>
            </a:r>
            <a:r>
              <a:rPr sz="1600" spc="-5" dirty="0">
                <a:cs typeface="Arial MT"/>
              </a:rPr>
              <a:t>significant</a:t>
            </a:r>
            <a:r>
              <a:rPr sz="1600" dirty="0">
                <a:cs typeface="Arial MT"/>
              </a:rPr>
              <a:t> </a:t>
            </a:r>
            <a:r>
              <a:rPr sz="1600" spc="-5" dirty="0">
                <a:cs typeface="Arial MT"/>
              </a:rPr>
              <a:t>superfluous</a:t>
            </a:r>
            <a:r>
              <a:rPr sz="1600" spc="20" dirty="0">
                <a:cs typeface="Arial MT"/>
              </a:rPr>
              <a:t> </a:t>
            </a:r>
            <a:r>
              <a:rPr sz="1600" spc="-5" dirty="0">
                <a:cs typeface="Arial MT"/>
              </a:rPr>
              <a:t>data</a:t>
            </a:r>
            <a:r>
              <a:rPr sz="1600" spc="10" dirty="0">
                <a:cs typeface="Arial MT"/>
              </a:rPr>
              <a:t> </a:t>
            </a:r>
            <a:r>
              <a:rPr sz="1600" spc="-5" dirty="0">
                <a:cs typeface="Arial MT"/>
              </a:rPr>
              <a:t>(defined</a:t>
            </a:r>
            <a:r>
              <a:rPr sz="1600" spc="30" dirty="0">
                <a:cs typeface="Arial MT"/>
              </a:rPr>
              <a:t> </a:t>
            </a:r>
            <a:r>
              <a:rPr sz="1600" spc="-5" dirty="0">
                <a:cs typeface="Arial MT"/>
              </a:rPr>
              <a:t>as</a:t>
            </a:r>
            <a:r>
              <a:rPr sz="1600" spc="15" dirty="0">
                <a:cs typeface="Arial MT"/>
              </a:rPr>
              <a:t> </a:t>
            </a:r>
            <a:r>
              <a:rPr sz="1600" spc="-5" dirty="0">
                <a:cs typeface="Arial MT"/>
              </a:rPr>
              <a:t>not</a:t>
            </a:r>
            <a:r>
              <a:rPr sz="1600" spc="30" dirty="0">
                <a:cs typeface="Arial MT"/>
              </a:rPr>
              <a:t> </a:t>
            </a:r>
            <a:r>
              <a:rPr sz="1600" spc="-5" dirty="0">
                <a:cs typeface="Arial MT"/>
              </a:rPr>
              <a:t>contributing</a:t>
            </a:r>
            <a:r>
              <a:rPr sz="1600" spc="10" dirty="0">
                <a:cs typeface="Arial MT"/>
              </a:rPr>
              <a:t> </a:t>
            </a:r>
            <a:r>
              <a:rPr sz="1600" spc="-5">
                <a:cs typeface="Arial MT"/>
              </a:rPr>
              <a:t>significant</a:t>
            </a:r>
            <a:r>
              <a:rPr sz="1600" spc="-10">
                <a:cs typeface="Arial MT"/>
              </a:rPr>
              <a:t> </a:t>
            </a:r>
            <a:r>
              <a:rPr sz="1600" spc="-5" smtClean="0">
                <a:cs typeface="Arial MT"/>
              </a:rPr>
              <a:t>meaning).Some</a:t>
            </a:r>
            <a:r>
              <a:rPr sz="1600" spc="30" smtClean="0">
                <a:cs typeface="Arial MT"/>
              </a:rPr>
              <a:t> </a:t>
            </a:r>
            <a:r>
              <a:rPr sz="1600" spc="-5" smtClean="0">
                <a:cs typeface="Arial MT"/>
              </a:rPr>
              <a:t>data</a:t>
            </a:r>
            <a:r>
              <a:rPr sz="1600" spc="15" smtClean="0">
                <a:cs typeface="Arial MT"/>
              </a:rPr>
              <a:t> </a:t>
            </a:r>
            <a:r>
              <a:rPr sz="1600" spc="-10" smtClean="0">
                <a:cs typeface="Arial MT"/>
              </a:rPr>
              <a:t>type</a:t>
            </a:r>
            <a:r>
              <a:rPr sz="1600" spc="25" smtClean="0">
                <a:cs typeface="Arial MT"/>
              </a:rPr>
              <a:t> </a:t>
            </a:r>
            <a:r>
              <a:rPr sz="1600" spc="-5" smtClean="0">
                <a:cs typeface="Arial MT"/>
              </a:rPr>
              <a:t>needs</a:t>
            </a:r>
            <a:r>
              <a:rPr sz="1600" spc="10" smtClean="0">
                <a:cs typeface="Arial MT"/>
              </a:rPr>
              <a:t> </a:t>
            </a:r>
            <a:r>
              <a:rPr sz="1600" spc="-5" smtClean="0">
                <a:cs typeface="Arial MT"/>
              </a:rPr>
              <a:t>to</a:t>
            </a:r>
            <a:r>
              <a:rPr sz="1600" spc="15" smtClean="0">
                <a:cs typeface="Arial MT"/>
              </a:rPr>
              <a:t> </a:t>
            </a:r>
            <a:r>
              <a:rPr sz="1600" spc="-5" smtClean="0">
                <a:cs typeface="Arial MT"/>
              </a:rPr>
              <a:t>change</a:t>
            </a:r>
            <a:r>
              <a:rPr sz="1600" spc="5" smtClean="0">
                <a:cs typeface="Arial MT"/>
              </a:rPr>
              <a:t> </a:t>
            </a:r>
            <a:r>
              <a:rPr sz="1600" smtClean="0">
                <a:cs typeface="Arial MT"/>
              </a:rPr>
              <a:t>in </a:t>
            </a:r>
            <a:r>
              <a:rPr sz="1600" spc="-5" smtClean="0">
                <a:cs typeface="Arial MT"/>
              </a:rPr>
              <a:t>required</a:t>
            </a:r>
            <a:r>
              <a:rPr sz="1600" spc="10" smtClean="0">
                <a:cs typeface="Arial MT"/>
              </a:rPr>
              <a:t> </a:t>
            </a:r>
            <a:r>
              <a:rPr sz="1600" spc="-5" smtClean="0">
                <a:cs typeface="Arial MT"/>
              </a:rPr>
              <a:t>format</a:t>
            </a:r>
            <a:r>
              <a:rPr sz="1600" spc="25" smtClean="0">
                <a:cs typeface="Arial MT"/>
              </a:rPr>
              <a:t> </a:t>
            </a:r>
            <a:r>
              <a:rPr sz="1600" spc="-5" smtClean="0">
                <a:cs typeface="Arial MT"/>
              </a:rPr>
              <a:t>as</a:t>
            </a:r>
            <a:r>
              <a:rPr sz="1600" spc="45" smtClean="0">
                <a:cs typeface="Arial MT"/>
              </a:rPr>
              <a:t> </a:t>
            </a:r>
            <a:r>
              <a:rPr sz="1600" spc="-5" smtClean="0">
                <a:cs typeface="Arial MT"/>
              </a:rPr>
              <a:t>int,</a:t>
            </a:r>
            <a:r>
              <a:rPr sz="1600" smtClean="0">
                <a:cs typeface="Arial MT"/>
              </a:rPr>
              <a:t> </a:t>
            </a:r>
            <a:r>
              <a:rPr sz="1600" spc="-5" smtClean="0">
                <a:cs typeface="Arial MT"/>
              </a:rPr>
              <a:t>float,</a:t>
            </a:r>
            <a:r>
              <a:rPr sz="1600" spc="20" smtClean="0">
                <a:cs typeface="Arial MT"/>
              </a:rPr>
              <a:t> </a:t>
            </a:r>
            <a:r>
              <a:rPr sz="1600" spc="-5" smtClean="0">
                <a:cs typeface="Arial MT"/>
              </a:rPr>
              <a:t>date.</a:t>
            </a:r>
            <a:endParaRPr sz="1600">
              <a:cs typeface="Arial MT"/>
            </a:endParaRPr>
          </a:p>
        </p:txBody>
      </p:sp>
      <p:sp>
        <p:nvSpPr>
          <p:cNvPr id="4" name="object 4"/>
          <p:cNvSpPr txBox="1"/>
          <p:nvPr/>
        </p:nvSpPr>
        <p:spPr>
          <a:xfrm>
            <a:off x="609600" y="3943350"/>
            <a:ext cx="8007933" cy="763879"/>
          </a:xfrm>
          <a:prstGeom prst="rect">
            <a:avLst/>
          </a:prstGeom>
        </p:spPr>
        <p:txBody>
          <a:bodyPr vert="horz" wrap="square" lIns="0" tIns="12065" rIns="0" bIns="0" rtlCol="0">
            <a:spAutoFit/>
          </a:bodyPr>
          <a:lstStyle/>
          <a:p>
            <a:pPr marL="299085" marR="5080" indent="-287020">
              <a:lnSpc>
                <a:spcPct val="100000"/>
              </a:lnSpc>
              <a:spcBef>
                <a:spcPts val="95"/>
              </a:spcBef>
              <a:buChar char="•"/>
              <a:tabLst>
                <a:tab pos="299085" algn="l"/>
                <a:tab pos="299720" algn="l"/>
              </a:tabLst>
            </a:pPr>
            <a:r>
              <a:rPr sz="1600" spc="-5" dirty="0">
                <a:cs typeface="Arial MT"/>
              </a:rPr>
              <a:t>Sizing</a:t>
            </a:r>
            <a:r>
              <a:rPr sz="1600" spc="-15" dirty="0">
                <a:cs typeface="Arial MT"/>
              </a:rPr>
              <a:t> </a:t>
            </a:r>
            <a:r>
              <a:rPr sz="1600" spc="-5" dirty="0">
                <a:cs typeface="Arial MT"/>
              </a:rPr>
              <a:t>of</a:t>
            </a:r>
            <a:r>
              <a:rPr sz="1600" spc="15" dirty="0">
                <a:cs typeface="Arial MT"/>
              </a:rPr>
              <a:t> </a:t>
            </a:r>
            <a:r>
              <a:rPr sz="1600" spc="-5" dirty="0">
                <a:cs typeface="Arial MT"/>
              </a:rPr>
              <a:t>apps</a:t>
            </a:r>
            <a:r>
              <a:rPr sz="1600" spc="10" dirty="0">
                <a:cs typeface="Arial MT"/>
              </a:rPr>
              <a:t> </a:t>
            </a:r>
            <a:r>
              <a:rPr sz="1600" spc="-5" dirty="0">
                <a:cs typeface="Arial MT"/>
              </a:rPr>
              <a:t>needs</a:t>
            </a:r>
            <a:r>
              <a:rPr sz="1600" spc="10" dirty="0">
                <a:cs typeface="Arial MT"/>
              </a:rPr>
              <a:t> </a:t>
            </a:r>
            <a:r>
              <a:rPr sz="1600" spc="-5" dirty="0">
                <a:cs typeface="Arial MT"/>
              </a:rPr>
              <a:t>to</a:t>
            </a:r>
            <a:r>
              <a:rPr sz="1600" spc="15" dirty="0">
                <a:cs typeface="Arial MT"/>
              </a:rPr>
              <a:t> </a:t>
            </a:r>
            <a:r>
              <a:rPr sz="1600" spc="-5" dirty="0">
                <a:cs typeface="Arial MT"/>
              </a:rPr>
              <a:t>convert</a:t>
            </a:r>
            <a:r>
              <a:rPr sz="1600" spc="10" dirty="0">
                <a:cs typeface="Arial MT"/>
              </a:rPr>
              <a:t> </a:t>
            </a:r>
            <a:r>
              <a:rPr sz="1600" spc="-5" dirty="0">
                <a:cs typeface="Arial MT"/>
              </a:rPr>
              <a:t>in</a:t>
            </a:r>
            <a:r>
              <a:rPr sz="1600" spc="5" dirty="0">
                <a:cs typeface="Arial MT"/>
              </a:rPr>
              <a:t> </a:t>
            </a:r>
            <a:r>
              <a:rPr sz="1600" spc="-5" dirty="0">
                <a:cs typeface="Arial MT"/>
              </a:rPr>
              <a:t>one</a:t>
            </a:r>
            <a:r>
              <a:rPr sz="1600" dirty="0">
                <a:cs typeface="Arial MT"/>
              </a:rPr>
              <a:t> </a:t>
            </a:r>
            <a:r>
              <a:rPr sz="1600" spc="-5" dirty="0">
                <a:cs typeface="Arial MT"/>
              </a:rPr>
              <a:t>measurement</a:t>
            </a:r>
            <a:r>
              <a:rPr sz="1600" spc="25" dirty="0">
                <a:cs typeface="Arial MT"/>
              </a:rPr>
              <a:t> </a:t>
            </a:r>
            <a:r>
              <a:rPr sz="1600" spc="-5" dirty="0">
                <a:cs typeface="Arial MT"/>
              </a:rPr>
              <a:t>KB</a:t>
            </a:r>
            <a:r>
              <a:rPr sz="1600" spc="5" dirty="0">
                <a:cs typeface="Arial MT"/>
              </a:rPr>
              <a:t> </a:t>
            </a:r>
            <a:r>
              <a:rPr sz="1600" spc="-5" dirty="0">
                <a:cs typeface="Arial MT"/>
              </a:rPr>
              <a:t>or</a:t>
            </a:r>
            <a:r>
              <a:rPr sz="1600" spc="10" dirty="0">
                <a:cs typeface="Arial MT"/>
              </a:rPr>
              <a:t> </a:t>
            </a:r>
            <a:r>
              <a:rPr sz="1600" spc="-5" dirty="0">
                <a:cs typeface="Arial MT"/>
              </a:rPr>
              <a:t>MB.</a:t>
            </a:r>
            <a:r>
              <a:rPr sz="1600" spc="15" dirty="0">
                <a:cs typeface="Arial MT"/>
              </a:rPr>
              <a:t> </a:t>
            </a:r>
            <a:r>
              <a:rPr sz="1600" spc="-5" dirty="0">
                <a:cs typeface="Arial MT"/>
              </a:rPr>
              <a:t>Pre-processing </a:t>
            </a:r>
            <a:r>
              <a:rPr sz="1600" dirty="0">
                <a:cs typeface="Arial MT"/>
              </a:rPr>
              <a:t> </a:t>
            </a:r>
            <a:r>
              <a:rPr sz="1600" spc="-5" dirty="0">
                <a:cs typeface="Arial MT"/>
              </a:rPr>
              <a:t>includes various</a:t>
            </a:r>
            <a:r>
              <a:rPr sz="1600" spc="20" dirty="0">
                <a:cs typeface="Arial MT"/>
              </a:rPr>
              <a:t> </a:t>
            </a:r>
            <a:r>
              <a:rPr sz="1600" spc="-5" dirty="0">
                <a:cs typeface="Arial MT"/>
              </a:rPr>
              <a:t>tasks</a:t>
            </a:r>
            <a:r>
              <a:rPr sz="1600" spc="25" dirty="0">
                <a:cs typeface="Arial MT"/>
              </a:rPr>
              <a:t> </a:t>
            </a:r>
            <a:r>
              <a:rPr sz="1600" spc="-5" dirty="0">
                <a:cs typeface="Arial MT"/>
              </a:rPr>
              <a:t>including</a:t>
            </a:r>
            <a:r>
              <a:rPr sz="1600" spc="-10" dirty="0">
                <a:cs typeface="Arial MT"/>
              </a:rPr>
              <a:t> </a:t>
            </a:r>
            <a:r>
              <a:rPr sz="1600" spc="-5" dirty="0">
                <a:cs typeface="Arial MT"/>
              </a:rPr>
              <a:t>stemming,</a:t>
            </a:r>
            <a:r>
              <a:rPr sz="1600" spc="30" dirty="0">
                <a:cs typeface="Arial MT"/>
              </a:rPr>
              <a:t> </a:t>
            </a:r>
            <a:r>
              <a:rPr sz="1600" spc="-5" dirty="0">
                <a:cs typeface="Arial MT"/>
              </a:rPr>
              <a:t>lowercase</a:t>
            </a:r>
            <a:r>
              <a:rPr sz="1600" spc="35" dirty="0">
                <a:cs typeface="Arial MT"/>
              </a:rPr>
              <a:t> </a:t>
            </a:r>
            <a:r>
              <a:rPr sz="1600" spc="-5" dirty="0">
                <a:cs typeface="Arial MT"/>
              </a:rPr>
              <a:t>conversion,</a:t>
            </a:r>
            <a:r>
              <a:rPr sz="1600" spc="10" dirty="0">
                <a:cs typeface="Arial MT"/>
              </a:rPr>
              <a:t> </a:t>
            </a:r>
            <a:r>
              <a:rPr sz="1600" spc="-5" dirty="0">
                <a:cs typeface="Arial MT"/>
              </a:rPr>
              <a:t>Units,</a:t>
            </a:r>
            <a:r>
              <a:rPr sz="1600" spc="30" dirty="0">
                <a:cs typeface="Arial MT"/>
              </a:rPr>
              <a:t> </a:t>
            </a:r>
            <a:r>
              <a:rPr sz="1600" spc="-5" dirty="0">
                <a:cs typeface="Arial MT"/>
              </a:rPr>
              <a:t>punctuation, </a:t>
            </a:r>
            <a:r>
              <a:rPr sz="1600" spc="-425" dirty="0">
                <a:cs typeface="Arial MT"/>
              </a:rPr>
              <a:t> </a:t>
            </a:r>
            <a:r>
              <a:rPr sz="1600" spc="-5" dirty="0">
                <a:cs typeface="Arial MT"/>
              </a:rPr>
              <a:t>and</a:t>
            </a:r>
            <a:r>
              <a:rPr sz="1600" spc="-10" dirty="0">
                <a:cs typeface="Arial MT"/>
              </a:rPr>
              <a:t> </a:t>
            </a:r>
            <a:r>
              <a:rPr sz="1600" spc="-5" dirty="0">
                <a:cs typeface="Arial MT"/>
              </a:rPr>
              <a:t>excluding</a:t>
            </a:r>
            <a:r>
              <a:rPr sz="1600" spc="-15" dirty="0">
                <a:cs typeface="Arial MT"/>
              </a:rPr>
              <a:t> </a:t>
            </a:r>
            <a:r>
              <a:rPr sz="1600" spc="-5" dirty="0">
                <a:cs typeface="Arial MT"/>
              </a:rPr>
              <a:t>terms.</a:t>
            </a:r>
            <a:endParaRPr sz="1600">
              <a:cs typeface="Arial MT"/>
            </a:endParaRPr>
          </a:p>
        </p:txBody>
      </p:sp>
      <p:pic>
        <p:nvPicPr>
          <p:cNvPr id="5" name="object 5"/>
          <p:cNvPicPr/>
          <p:nvPr/>
        </p:nvPicPr>
        <p:blipFill>
          <a:blip r:embed="rId2" cstate="print"/>
          <a:stretch>
            <a:fillRect/>
          </a:stretch>
        </p:blipFill>
        <p:spPr>
          <a:xfrm>
            <a:off x="2919983" y="2116835"/>
            <a:ext cx="3070860" cy="1627632"/>
          </a:xfrm>
          <a:prstGeom prst="rect">
            <a:avLst/>
          </a:prstGeom>
        </p:spPr>
      </p:pic>
      <p:pic>
        <p:nvPicPr>
          <p:cNvPr id="6" name="object 6"/>
          <p:cNvPicPr/>
          <p:nvPr/>
        </p:nvPicPr>
        <p:blipFill>
          <a:blip r:embed="rId3" cstate="print"/>
          <a:stretch>
            <a:fillRect/>
          </a:stretch>
        </p:blipFill>
        <p:spPr>
          <a:xfrm>
            <a:off x="7703819" y="144779"/>
            <a:ext cx="694944" cy="6964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4189"/>
            <a:ext cx="4067175" cy="513715"/>
          </a:xfrm>
          <a:prstGeom prst="rect">
            <a:avLst/>
          </a:prstGeom>
        </p:spPr>
        <p:txBody>
          <a:bodyPr vert="horz" wrap="square" lIns="0" tIns="13335" rIns="0" bIns="0" rtlCol="0">
            <a:spAutoFit/>
          </a:bodyPr>
          <a:lstStyle/>
          <a:p>
            <a:pPr marL="12700">
              <a:lnSpc>
                <a:spcPct val="100000"/>
              </a:lnSpc>
              <a:spcBef>
                <a:spcPts val="105"/>
              </a:spcBef>
            </a:pPr>
            <a:r>
              <a:rPr sz="2800" spc="-5" dirty="0">
                <a:solidFill>
                  <a:srgbClr val="CC0000"/>
                </a:solidFill>
                <a:latin typeface="MS Gothic"/>
                <a:cs typeface="MS Gothic"/>
              </a:rPr>
              <a:t>✭</a:t>
            </a:r>
            <a:r>
              <a:rPr sz="2800" spc="-600" dirty="0">
                <a:solidFill>
                  <a:srgbClr val="CC0000"/>
                </a:solidFill>
                <a:latin typeface="MS Gothic"/>
                <a:cs typeface="MS Gothic"/>
              </a:rPr>
              <a:t> </a:t>
            </a:r>
            <a:r>
              <a:rPr sz="3200" b="1" spc="-100" dirty="0">
                <a:solidFill>
                  <a:srgbClr val="CC0000"/>
                </a:solidFill>
                <a:latin typeface="Verdana"/>
                <a:cs typeface="Verdana"/>
              </a:rPr>
              <a:t>Data</a:t>
            </a:r>
            <a:r>
              <a:rPr sz="3200" b="1" spc="-215" dirty="0">
                <a:solidFill>
                  <a:srgbClr val="CC0000"/>
                </a:solidFill>
                <a:latin typeface="Verdana"/>
                <a:cs typeface="Verdana"/>
              </a:rPr>
              <a:t> </a:t>
            </a:r>
            <a:r>
              <a:rPr sz="3200" b="1" spc="-130" dirty="0">
                <a:solidFill>
                  <a:srgbClr val="CC0000"/>
                </a:solidFill>
                <a:latin typeface="Verdana"/>
                <a:cs typeface="Verdana"/>
              </a:rPr>
              <a:t>Explorat</a:t>
            </a:r>
            <a:r>
              <a:rPr sz="3200" b="1" spc="-85" dirty="0">
                <a:solidFill>
                  <a:srgbClr val="CC0000"/>
                </a:solidFill>
                <a:latin typeface="Verdana"/>
                <a:cs typeface="Verdana"/>
              </a:rPr>
              <a:t>ion</a:t>
            </a:r>
            <a:endParaRPr sz="3200">
              <a:latin typeface="Verdana"/>
              <a:cs typeface="Verdana"/>
            </a:endParaRPr>
          </a:p>
        </p:txBody>
      </p:sp>
      <p:pic>
        <p:nvPicPr>
          <p:cNvPr id="3" name="object 3"/>
          <p:cNvPicPr/>
          <p:nvPr/>
        </p:nvPicPr>
        <p:blipFill>
          <a:blip r:embed="rId2" cstate="print"/>
          <a:stretch>
            <a:fillRect/>
          </a:stretch>
        </p:blipFill>
        <p:spPr>
          <a:xfrm>
            <a:off x="4764023" y="495300"/>
            <a:ext cx="617220" cy="615696"/>
          </a:xfrm>
          <a:prstGeom prst="rect">
            <a:avLst/>
          </a:prstGeom>
        </p:spPr>
      </p:pic>
      <p:pic>
        <p:nvPicPr>
          <p:cNvPr id="6" name="object 6"/>
          <p:cNvPicPr/>
          <p:nvPr/>
        </p:nvPicPr>
        <p:blipFill>
          <a:blip r:embed="rId3" cstate="print"/>
          <a:stretch>
            <a:fillRect/>
          </a:stretch>
        </p:blipFill>
        <p:spPr>
          <a:xfrm>
            <a:off x="7703819" y="144779"/>
            <a:ext cx="694944" cy="696468"/>
          </a:xfrm>
          <a:prstGeom prst="rect">
            <a:avLst/>
          </a:prstGeom>
        </p:spPr>
      </p:pic>
      <p:sp>
        <p:nvSpPr>
          <p:cNvPr id="7" name="Rectangle 6"/>
          <p:cNvSpPr/>
          <p:nvPr/>
        </p:nvSpPr>
        <p:spPr>
          <a:xfrm>
            <a:off x="457200" y="1809750"/>
            <a:ext cx="3962400" cy="2062103"/>
          </a:xfrm>
          <a:prstGeom prst="rect">
            <a:avLst/>
          </a:prstGeom>
        </p:spPr>
        <p:txBody>
          <a:bodyPr wrap="square">
            <a:spAutoFit/>
          </a:bodyPr>
          <a:lstStyle/>
          <a:p>
            <a:r>
              <a:rPr lang="en-US" sz="1600" dirty="0" smtClean="0"/>
              <a:t>Clearly, we saw that reviews and installs are more correlated and the value is 0.64. It is much more obvious that a higher number of installs has a higher number of reviews. There is a negative correlation between price and install apps, with the price of the app influencing the number of installation of the app</a:t>
            </a:r>
            <a:endParaRPr lang="en-US" sz="1600" dirty="0"/>
          </a:p>
        </p:txBody>
      </p:sp>
      <p:sp>
        <p:nvSpPr>
          <p:cNvPr id="21506" name="AutoShape 2"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9" name="Picture 5"/>
          <p:cNvPicPr>
            <a:picLocks noChangeAspect="1" noChangeArrowheads="1"/>
          </p:cNvPicPr>
          <p:nvPr/>
        </p:nvPicPr>
        <p:blipFill>
          <a:blip r:embed="rId4"/>
          <a:srcRect/>
          <a:stretch>
            <a:fillRect/>
          </a:stretch>
        </p:blipFill>
        <p:spPr bwMode="auto">
          <a:xfrm>
            <a:off x="4953000" y="1352550"/>
            <a:ext cx="3576212" cy="3124200"/>
          </a:xfrm>
          <a:prstGeom prst="rect">
            <a:avLst/>
          </a:prstGeom>
          <a:noFill/>
          <a:ln w="9525">
            <a:noFill/>
            <a:miter lim="800000"/>
            <a:headEnd/>
            <a:tailEnd/>
          </a:ln>
          <a:effectLst/>
        </p:spPr>
      </p:pic>
      <p:sp>
        <p:nvSpPr>
          <p:cNvPr id="13" name="Pentagon 12"/>
          <p:cNvSpPr/>
          <p:nvPr/>
        </p:nvSpPr>
        <p:spPr>
          <a:xfrm>
            <a:off x="609600" y="1200150"/>
            <a:ext cx="25146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USABlack" pitchFamily="2" charset="0"/>
              </a:rPr>
              <a:t>Correlation </a:t>
            </a:r>
            <a:r>
              <a:rPr lang="en-US" sz="1400" dirty="0" err="1" smtClean="0">
                <a:latin typeface="USABlack" pitchFamily="2" charset="0"/>
              </a:rPr>
              <a:t>Heatmap</a:t>
            </a:r>
            <a:endParaRPr lang="en-US" sz="1400" dirty="0">
              <a:latin typeface="USABlack"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666" y="1650949"/>
            <a:ext cx="3180333" cy="246221"/>
          </a:xfrm>
        </p:spPr>
        <p:txBody>
          <a:bodyPr/>
          <a:lstStyle/>
          <a:p>
            <a:r>
              <a:rPr lang="en-US" dirty="0" smtClean="0">
                <a:latin typeface="+mn-lt"/>
              </a:rPr>
              <a:t>.</a:t>
            </a:r>
            <a:endParaRPr lang="en-US" dirty="0">
              <a:latin typeface="+mn-lt"/>
            </a:endParaRPr>
          </a:p>
        </p:txBody>
      </p:sp>
      <p:pic>
        <p:nvPicPr>
          <p:cNvPr id="36866" name="Picture 2"/>
          <p:cNvPicPr>
            <a:picLocks noChangeAspect="1" noChangeArrowheads="1"/>
          </p:cNvPicPr>
          <p:nvPr/>
        </p:nvPicPr>
        <p:blipFill>
          <a:blip r:embed="rId2"/>
          <a:srcRect l="19149" t="12766" r="19149" b="11584"/>
          <a:stretch>
            <a:fillRect/>
          </a:stretch>
        </p:blipFill>
        <p:spPr bwMode="auto">
          <a:xfrm>
            <a:off x="0" y="877268"/>
            <a:ext cx="4419600" cy="3370881"/>
          </a:xfrm>
          <a:prstGeom prst="rect">
            <a:avLst/>
          </a:prstGeom>
          <a:noFill/>
          <a:ln w="9525">
            <a:noFill/>
            <a:miter lim="800000"/>
            <a:headEnd/>
            <a:tailEnd/>
          </a:ln>
          <a:effectLst/>
        </p:spPr>
      </p:pic>
      <p:sp>
        <p:nvSpPr>
          <p:cNvPr id="7" name="TextBox 6"/>
          <p:cNvSpPr txBox="1"/>
          <p:nvPr/>
        </p:nvSpPr>
        <p:spPr>
          <a:xfrm>
            <a:off x="228600" y="4312503"/>
            <a:ext cx="4191000" cy="830997"/>
          </a:xfrm>
          <a:prstGeom prst="rect">
            <a:avLst/>
          </a:prstGeom>
          <a:noFill/>
        </p:spPr>
        <p:txBody>
          <a:bodyPr wrap="square" rtlCol="0">
            <a:spAutoFit/>
          </a:bodyPr>
          <a:lstStyle/>
          <a:p>
            <a:r>
              <a:rPr lang="en-US" sz="1200" b="1" dirty="0" smtClean="0">
                <a:solidFill>
                  <a:srgbClr val="C00000"/>
                </a:solidFill>
              </a:rPr>
              <a:t>We </a:t>
            </a:r>
            <a:r>
              <a:rPr lang="en-US" sz="1200" b="1" dirty="0">
                <a:solidFill>
                  <a:srgbClr val="C00000"/>
                </a:solidFill>
              </a:rPr>
              <a:t>can see that there are total 33 different categories in the dataset. The most popular apps are from 'Family' and 'Games' category. The least reviews are for the apps from 'Beauty' and 'Comics' Category.</a:t>
            </a:r>
            <a:endParaRPr lang="en-US" sz="1200" dirty="0">
              <a:solidFill>
                <a:srgbClr val="C00000"/>
              </a:solidFill>
            </a:endParaRPr>
          </a:p>
        </p:txBody>
      </p:sp>
      <p:sp>
        <p:nvSpPr>
          <p:cNvPr id="9" name="Pentagon 8"/>
          <p:cNvSpPr/>
          <p:nvPr/>
        </p:nvSpPr>
        <p:spPr>
          <a:xfrm>
            <a:off x="381000" y="285750"/>
            <a:ext cx="25146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USABlack" pitchFamily="2" charset="0"/>
                <a:cs typeface="Arial MT"/>
              </a:rPr>
              <a:t> Most </a:t>
            </a:r>
            <a:r>
              <a:rPr lang="en-US" sz="1600" dirty="0">
                <a:solidFill>
                  <a:schemeClr val="bg1"/>
                </a:solidFill>
                <a:latin typeface="USABlack" pitchFamily="2" charset="0"/>
                <a:cs typeface="Arial MT"/>
              </a:rPr>
              <a:t>p</a:t>
            </a:r>
            <a:r>
              <a:rPr lang="en-US" sz="1600" b="0" dirty="0" smtClean="0">
                <a:solidFill>
                  <a:schemeClr val="bg1"/>
                </a:solidFill>
                <a:latin typeface="USABlack" pitchFamily="2" charset="0"/>
                <a:cs typeface="Arial MT"/>
              </a:rPr>
              <a:t>opular Apps </a:t>
            </a:r>
            <a:endParaRPr lang="en-US" sz="1600" dirty="0">
              <a:latin typeface="USABlack" pitchFamily="2" charset="0"/>
            </a:endParaRPr>
          </a:p>
        </p:txBody>
      </p:sp>
      <p:sp>
        <p:nvSpPr>
          <p:cNvPr id="10" name="Pentagon 9"/>
          <p:cNvSpPr/>
          <p:nvPr/>
        </p:nvSpPr>
        <p:spPr>
          <a:xfrm>
            <a:off x="4724400" y="285750"/>
            <a:ext cx="28194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USABlack" pitchFamily="2" charset="0"/>
                <a:cs typeface="Arial MT"/>
              </a:rPr>
              <a:t> Most installed </a:t>
            </a:r>
            <a:r>
              <a:rPr lang="en-US" sz="1600" b="0" dirty="0" smtClean="0">
                <a:solidFill>
                  <a:schemeClr val="bg1"/>
                </a:solidFill>
                <a:latin typeface="USABlack" pitchFamily="2" charset="0"/>
                <a:cs typeface="Arial MT"/>
              </a:rPr>
              <a:t>Apps </a:t>
            </a:r>
            <a:endParaRPr lang="en-US" sz="1600" dirty="0">
              <a:latin typeface="USABlack" pitchFamily="2" charset="0"/>
            </a:endParaRPr>
          </a:p>
        </p:txBody>
      </p:sp>
      <p:pic>
        <p:nvPicPr>
          <p:cNvPr id="36867" name="Picture 3" descr="C:\Users\akrit\OneDrive\Pictures\Screenshots\Screenshot (3).png"/>
          <p:cNvPicPr>
            <a:picLocks noChangeAspect="1" noChangeArrowheads="1"/>
          </p:cNvPicPr>
          <p:nvPr/>
        </p:nvPicPr>
        <p:blipFill>
          <a:blip r:embed="rId3"/>
          <a:srcRect l="18125" t="11111" r="18125" b="12222"/>
          <a:stretch>
            <a:fillRect/>
          </a:stretch>
        </p:blipFill>
        <p:spPr bwMode="auto">
          <a:xfrm>
            <a:off x="4648200" y="895350"/>
            <a:ext cx="4277140" cy="3276600"/>
          </a:xfrm>
          <a:prstGeom prst="rect">
            <a:avLst/>
          </a:prstGeom>
          <a:noFill/>
        </p:spPr>
      </p:pic>
      <p:sp>
        <p:nvSpPr>
          <p:cNvPr id="12" name="TextBox 11"/>
          <p:cNvSpPr txBox="1"/>
          <p:nvPr/>
        </p:nvSpPr>
        <p:spPr>
          <a:xfrm>
            <a:off x="4648200" y="4312503"/>
            <a:ext cx="4267200" cy="830997"/>
          </a:xfrm>
          <a:prstGeom prst="rect">
            <a:avLst/>
          </a:prstGeom>
          <a:noFill/>
        </p:spPr>
        <p:txBody>
          <a:bodyPr wrap="square" rtlCol="0">
            <a:spAutoFit/>
          </a:bodyPr>
          <a:lstStyle/>
          <a:p>
            <a:r>
              <a:rPr lang="en-US" sz="1200" b="1" dirty="0">
                <a:solidFill>
                  <a:srgbClr val="C00000"/>
                </a:solidFill>
              </a:rPr>
              <a:t> we can see that most of the apps has been installed from 'Game' and 'Communication' category.</a:t>
            </a:r>
            <a:endParaRPr lang="en-US" sz="1200" dirty="0">
              <a:solidFill>
                <a:srgbClr val="C00000"/>
              </a:solidFill>
            </a:endParaRPr>
          </a:p>
          <a:p>
            <a:r>
              <a:rPr lang="en-US" sz="1200" b="1" dirty="0">
                <a:solidFill>
                  <a:srgbClr val="C00000"/>
                </a:solidFill>
              </a:rPr>
              <a:t>Let's see which apps are most installed Category wise.</a:t>
            </a:r>
            <a:endParaRPr lang="en-US" sz="1200" dirty="0">
              <a:solidFill>
                <a:srgbClr val="C00000"/>
              </a:solidFill>
            </a:endParaRPr>
          </a:p>
          <a:p>
            <a:endParaRPr lang="en-US" sz="1200" dirty="0">
              <a:solidFill>
                <a:srgbClr val="C00000"/>
              </a:solidFill>
            </a:endParaRPr>
          </a:p>
        </p:txBody>
      </p:sp>
      <p:pic>
        <p:nvPicPr>
          <p:cNvPr id="13" name="object 6"/>
          <p:cNvPicPr/>
          <p:nvPr/>
        </p:nvPicPr>
        <p:blipFill>
          <a:blip r:embed="rId4" cstate="print"/>
          <a:stretch>
            <a:fillRect/>
          </a:stretch>
        </p:blipFill>
        <p:spPr>
          <a:xfrm>
            <a:off x="8001000" y="0"/>
            <a:ext cx="550163" cy="533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akrit\OneDrive\Pictures\Screenshots\Screenshot (2).png"/>
          <p:cNvPicPr>
            <a:picLocks noChangeAspect="1" noChangeArrowheads="1"/>
          </p:cNvPicPr>
          <p:nvPr/>
        </p:nvPicPr>
        <p:blipFill>
          <a:blip r:embed="rId2"/>
          <a:srcRect l="26250" t="14444" r="26250" b="14444"/>
          <a:stretch>
            <a:fillRect/>
          </a:stretch>
        </p:blipFill>
        <p:spPr bwMode="auto">
          <a:xfrm>
            <a:off x="914400" y="819150"/>
            <a:ext cx="6342063" cy="3581400"/>
          </a:xfrm>
          <a:prstGeom prst="rect">
            <a:avLst/>
          </a:prstGeom>
          <a:noFill/>
        </p:spPr>
      </p:pic>
      <p:sp>
        <p:nvSpPr>
          <p:cNvPr id="5" name="Title 4"/>
          <p:cNvSpPr>
            <a:spLocks noGrp="1"/>
          </p:cNvSpPr>
          <p:nvPr>
            <p:ph type="title"/>
          </p:nvPr>
        </p:nvSpPr>
        <p:spPr>
          <a:xfrm>
            <a:off x="2590800" y="285750"/>
            <a:ext cx="2928874"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solidFill>
                  <a:schemeClr val="bg1"/>
                </a:solidFill>
                <a:cs typeface="Arial MT"/>
              </a:rPr>
              <a:t/>
            </a:r>
            <a:br>
              <a:rPr lang="en-US" sz="1600" b="0" dirty="0" smtClean="0">
                <a:solidFill>
                  <a:schemeClr val="bg1"/>
                </a:solidFill>
                <a:cs typeface="Arial MT"/>
              </a:rPr>
            </a:br>
            <a:r>
              <a:rPr lang="en-US" sz="1600" b="0" dirty="0" smtClean="0">
                <a:solidFill>
                  <a:schemeClr val="bg1"/>
                </a:solidFill>
                <a:latin typeface="USABlack" pitchFamily="2" charset="0"/>
                <a:cs typeface="Arial MT"/>
              </a:rPr>
              <a:t> </a:t>
            </a:r>
            <a:r>
              <a:rPr lang="en-US" sz="1600" dirty="0" smtClean="0">
                <a:solidFill>
                  <a:schemeClr val="bg1"/>
                </a:solidFill>
                <a:latin typeface="USABlack" pitchFamily="2" charset="0"/>
                <a:cs typeface="Arial MT"/>
              </a:rPr>
              <a:t>Content</a:t>
            </a:r>
            <a:r>
              <a:rPr lang="en-US" sz="1600" spc="-60" dirty="0" smtClean="0">
                <a:solidFill>
                  <a:schemeClr val="bg1"/>
                </a:solidFill>
                <a:latin typeface="USABlack" pitchFamily="2" charset="0"/>
                <a:cs typeface="Arial MT"/>
              </a:rPr>
              <a:t> </a:t>
            </a:r>
            <a:r>
              <a:rPr lang="en-US" sz="1600" dirty="0" smtClean="0">
                <a:solidFill>
                  <a:schemeClr val="bg1"/>
                </a:solidFill>
                <a:latin typeface="USABlack" pitchFamily="2" charset="0"/>
                <a:cs typeface="Arial MT"/>
              </a:rPr>
              <a:t>Rating</a:t>
            </a:r>
            <a:r>
              <a:rPr lang="en-US" sz="1600" spc="-55" dirty="0" smtClean="0">
                <a:solidFill>
                  <a:schemeClr val="bg1"/>
                </a:solidFill>
                <a:latin typeface="USABlack" pitchFamily="2" charset="0"/>
                <a:cs typeface="Arial MT"/>
              </a:rPr>
              <a:t> </a:t>
            </a:r>
            <a:r>
              <a:rPr lang="en-US" sz="1600" dirty="0" smtClean="0">
                <a:solidFill>
                  <a:schemeClr val="bg1"/>
                </a:solidFill>
                <a:latin typeface="USABlack" pitchFamily="2" charset="0"/>
                <a:cs typeface="Arial MT"/>
              </a:rPr>
              <a:t>of</a:t>
            </a:r>
            <a:r>
              <a:rPr lang="en-US" sz="1600" spc="-40" dirty="0" smtClean="0">
                <a:solidFill>
                  <a:schemeClr val="bg1"/>
                </a:solidFill>
                <a:latin typeface="USABlack" pitchFamily="2" charset="0"/>
                <a:cs typeface="Arial MT"/>
              </a:rPr>
              <a:t> </a:t>
            </a:r>
            <a:r>
              <a:rPr lang="en-US" sz="1600" dirty="0" smtClean="0">
                <a:solidFill>
                  <a:schemeClr val="bg1"/>
                </a:solidFill>
                <a:latin typeface="USABlack" pitchFamily="2" charset="0"/>
                <a:cs typeface="Arial MT"/>
              </a:rPr>
              <a:t>app</a:t>
            </a:r>
            <a:r>
              <a:rPr lang="en-US" sz="1600" dirty="0" smtClean="0">
                <a:latin typeface="Arial MT"/>
                <a:cs typeface="Arial MT"/>
              </a:rPr>
              <a:t/>
            </a:r>
            <a:br>
              <a:rPr lang="en-US" sz="1600" dirty="0" smtClean="0">
                <a:latin typeface="Arial MT"/>
                <a:cs typeface="Arial MT"/>
              </a:rPr>
            </a:br>
            <a:endParaRPr lang="en-US" sz="1600" dirty="0">
              <a:latin typeface="USABlack" pitchFamily="2" charset="0"/>
            </a:endParaRPr>
          </a:p>
        </p:txBody>
      </p:sp>
      <p:sp>
        <p:nvSpPr>
          <p:cNvPr id="6" name="TextBox 5"/>
          <p:cNvSpPr txBox="1"/>
          <p:nvPr/>
        </p:nvSpPr>
        <p:spPr>
          <a:xfrm>
            <a:off x="838200" y="4629150"/>
            <a:ext cx="7142276" cy="369332"/>
          </a:xfrm>
          <a:prstGeom prst="rect">
            <a:avLst/>
          </a:prstGeom>
          <a:noFill/>
        </p:spPr>
        <p:txBody>
          <a:bodyPr wrap="none" rtlCol="0">
            <a:spAutoFit/>
          </a:bodyPr>
          <a:lstStyle/>
          <a:p>
            <a:r>
              <a:rPr lang="en-US" b="1" dirty="0" smtClean="0">
                <a:solidFill>
                  <a:srgbClr val="C00000"/>
                </a:solidFill>
              </a:rPr>
              <a:t>We </a:t>
            </a:r>
            <a:r>
              <a:rPr lang="en-US" b="1" dirty="0">
                <a:solidFill>
                  <a:srgbClr val="C00000"/>
                </a:solidFill>
              </a:rPr>
              <a:t>can see that most of the content ratings are from 'Everyone' Category</a:t>
            </a:r>
            <a:endParaRPr lang="en-US" dirty="0">
              <a:solidFill>
                <a:srgbClr val="C00000"/>
              </a:solidFill>
            </a:endParaRPr>
          </a:p>
        </p:txBody>
      </p:sp>
      <p:pic>
        <p:nvPicPr>
          <p:cNvPr id="7" name="object 6"/>
          <p:cNvPicPr/>
          <p:nvPr/>
        </p:nvPicPr>
        <p:blipFill>
          <a:blip r:embed="rId3" cstate="print"/>
          <a:stretch>
            <a:fillRect/>
          </a:stretch>
        </p:blipFill>
        <p:spPr>
          <a:xfrm>
            <a:off x="7924800" y="0"/>
            <a:ext cx="473963" cy="4457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3154" y="247014"/>
            <a:ext cx="1764664" cy="513715"/>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CC0000"/>
                </a:solidFill>
              </a:rPr>
              <a:t>Content</a:t>
            </a:r>
          </a:p>
        </p:txBody>
      </p:sp>
      <p:sp>
        <p:nvSpPr>
          <p:cNvPr id="3" name="object 3"/>
          <p:cNvSpPr txBox="1"/>
          <p:nvPr/>
        </p:nvSpPr>
        <p:spPr>
          <a:xfrm>
            <a:off x="703884" y="740410"/>
            <a:ext cx="5428615" cy="3883114"/>
          </a:xfrm>
          <a:prstGeom prst="rect">
            <a:avLst/>
          </a:prstGeom>
        </p:spPr>
        <p:txBody>
          <a:bodyPr vert="horz" wrap="square" lIns="0" tIns="149860" rIns="0" bIns="0" rtlCol="0">
            <a:spAutoFit/>
          </a:bodyPr>
          <a:lstStyle/>
          <a:p>
            <a:pPr marL="355600" indent="-343535">
              <a:lnSpc>
                <a:spcPct val="100000"/>
              </a:lnSpc>
              <a:spcBef>
                <a:spcPts val="1180"/>
              </a:spcBef>
              <a:buAutoNum type="arabicPeriod"/>
              <a:tabLst>
                <a:tab pos="355600" algn="l"/>
                <a:tab pos="356235" algn="l"/>
              </a:tabLst>
            </a:pPr>
            <a:r>
              <a:rPr lang="en-US" sz="1600" b="1" spc="-75" dirty="0" smtClean="0">
                <a:latin typeface="Verdana"/>
                <a:cs typeface="Verdana"/>
              </a:rPr>
              <a:t>Project Description </a:t>
            </a:r>
            <a:endParaRPr sz="1600" smtClean="0">
              <a:latin typeface="Verdana"/>
              <a:cs typeface="Verdana"/>
            </a:endParaRPr>
          </a:p>
          <a:p>
            <a:pPr marL="355600" indent="-343535">
              <a:lnSpc>
                <a:spcPct val="100000"/>
              </a:lnSpc>
              <a:spcBef>
                <a:spcPts val="1080"/>
              </a:spcBef>
              <a:buAutoNum type="arabicPeriod"/>
              <a:tabLst>
                <a:tab pos="355600" algn="l"/>
                <a:tab pos="356235" algn="l"/>
              </a:tabLst>
            </a:pPr>
            <a:r>
              <a:rPr sz="1600" b="1" spc="-80" smtClean="0">
                <a:latin typeface="Verdana"/>
                <a:cs typeface="Verdana"/>
              </a:rPr>
              <a:t>Introduction</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55" dirty="0">
                <a:latin typeface="Verdana"/>
                <a:cs typeface="Verdana"/>
              </a:rPr>
              <a:t>D</a:t>
            </a:r>
            <a:r>
              <a:rPr sz="1600" b="1" spc="-40" dirty="0">
                <a:latin typeface="Verdana"/>
                <a:cs typeface="Verdana"/>
              </a:rPr>
              <a:t>a</a:t>
            </a:r>
            <a:r>
              <a:rPr sz="1600" b="1" spc="-65" dirty="0">
                <a:latin typeface="Verdana"/>
                <a:cs typeface="Verdana"/>
              </a:rPr>
              <a:t>ta</a:t>
            </a:r>
            <a:r>
              <a:rPr sz="1600" b="1" spc="-100" dirty="0">
                <a:latin typeface="Verdana"/>
                <a:cs typeface="Verdana"/>
              </a:rPr>
              <a:t> </a:t>
            </a:r>
            <a:r>
              <a:rPr sz="1600" b="1" spc="-40" dirty="0">
                <a:latin typeface="Verdana"/>
                <a:cs typeface="Verdana"/>
              </a:rPr>
              <a:t>cl</a:t>
            </a:r>
            <a:r>
              <a:rPr sz="1600" b="1" spc="-50" dirty="0">
                <a:latin typeface="Verdana"/>
                <a:cs typeface="Verdana"/>
              </a:rPr>
              <a:t>e</a:t>
            </a:r>
            <a:r>
              <a:rPr sz="1600" b="1" spc="-95" dirty="0">
                <a:latin typeface="Verdana"/>
                <a:cs typeface="Verdana"/>
              </a:rPr>
              <a:t>a</a:t>
            </a:r>
            <a:r>
              <a:rPr sz="1600" b="1" spc="-45" dirty="0">
                <a:latin typeface="Verdana"/>
                <a:cs typeface="Verdana"/>
              </a:rPr>
              <a:t>ni</a:t>
            </a:r>
            <a:r>
              <a:rPr sz="1600" b="1" spc="-60" dirty="0">
                <a:latin typeface="Verdana"/>
                <a:cs typeface="Verdana"/>
              </a:rPr>
              <a:t>n</a:t>
            </a:r>
            <a:r>
              <a:rPr sz="1600" b="1" dirty="0">
                <a:latin typeface="Verdana"/>
                <a:cs typeface="Verdana"/>
              </a:rPr>
              <a:t>g</a:t>
            </a:r>
            <a:r>
              <a:rPr sz="1600" b="1" spc="-110" dirty="0">
                <a:latin typeface="Verdana"/>
                <a:cs typeface="Verdana"/>
              </a:rPr>
              <a:t> </a:t>
            </a:r>
            <a:r>
              <a:rPr sz="1600" b="1" spc="-540" dirty="0">
                <a:latin typeface="Verdana"/>
                <a:cs typeface="Verdana"/>
              </a:rPr>
              <a:t>/</a:t>
            </a:r>
            <a:r>
              <a:rPr sz="1600" b="1" spc="-114" dirty="0">
                <a:latin typeface="Verdana"/>
                <a:cs typeface="Verdana"/>
              </a:rPr>
              <a:t> </a:t>
            </a:r>
            <a:r>
              <a:rPr sz="1600" b="1" spc="-60" dirty="0">
                <a:latin typeface="Verdana"/>
                <a:cs typeface="Verdana"/>
              </a:rPr>
              <a:t>null</a:t>
            </a:r>
            <a:r>
              <a:rPr sz="1600" b="1" spc="-114" dirty="0">
                <a:latin typeface="Verdana"/>
                <a:cs typeface="Verdana"/>
              </a:rPr>
              <a:t> </a:t>
            </a:r>
            <a:r>
              <a:rPr sz="1600" b="1" spc="-95" dirty="0">
                <a:latin typeface="Verdana"/>
                <a:cs typeface="Verdana"/>
              </a:rPr>
              <a:t>v</a:t>
            </a:r>
            <a:r>
              <a:rPr sz="1600" b="1" spc="-90" dirty="0">
                <a:latin typeface="Verdana"/>
                <a:cs typeface="Verdana"/>
              </a:rPr>
              <a:t>a</a:t>
            </a:r>
            <a:r>
              <a:rPr sz="1600" b="1" spc="-60" dirty="0">
                <a:latin typeface="Verdana"/>
                <a:cs typeface="Verdana"/>
              </a:rPr>
              <a:t>lue</a:t>
            </a:r>
            <a:r>
              <a:rPr sz="1600" b="1" spc="-100" dirty="0">
                <a:latin typeface="Verdana"/>
                <a:cs typeface="Verdana"/>
              </a:rPr>
              <a:t> </a:t>
            </a:r>
            <a:r>
              <a:rPr sz="1600" b="1" spc="-25" dirty="0">
                <a:latin typeface="Verdana"/>
                <a:cs typeface="Verdana"/>
              </a:rPr>
              <a:t>i</a:t>
            </a:r>
            <a:r>
              <a:rPr sz="1600" b="1" spc="-80" dirty="0">
                <a:latin typeface="Verdana"/>
                <a:cs typeface="Verdana"/>
              </a:rPr>
              <a:t>m</a:t>
            </a:r>
            <a:r>
              <a:rPr sz="1600" b="1" spc="-20" dirty="0">
                <a:latin typeface="Verdana"/>
                <a:cs typeface="Verdana"/>
              </a:rPr>
              <a:t>p</a:t>
            </a:r>
            <a:r>
              <a:rPr sz="1600" b="1" spc="-50" dirty="0">
                <a:latin typeface="Verdana"/>
                <a:cs typeface="Verdana"/>
              </a:rPr>
              <a:t>lemen</a:t>
            </a:r>
            <a:r>
              <a:rPr sz="1600" b="1" spc="-60" dirty="0">
                <a:latin typeface="Verdana"/>
                <a:cs typeface="Verdana"/>
              </a:rPr>
              <a:t>tation</a:t>
            </a:r>
            <a:endParaRPr sz="1600">
              <a:latin typeface="Verdana"/>
              <a:cs typeface="Verdana"/>
            </a:endParaRPr>
          </a:p>
          <a:p>
            <a:pPr marL="355600" indent="-343535">
              <a:lnSpc>
                <a:spcPct val="100000"/>
              </a:lnSpc>
              <a:spcBef>
                <a:spcPts val="1080"/>
              </a:spcBef>
              <a:buAutoNum type="arabicPeriod"/>
              <a:tabLst>
                <a:tab pos="356235" algn="l"/>
              </a:tabLst>
            </a:pPr>
            <a:r>
              <a:rPr sz="1600" b="1" spc="-55" dirty="0">
                <a:latin typeface="Verdana"/>
                <a:cs typeface="Verdana"/>
              </a:rPr>
              <a:t>D</a:t>
            </a:r>
            <a:r>
              <a:rPr sz="1600" b="1" spc="-40" dirty="0">
                <a:latin typeface="Verdana"/>
                <a:cs typeface="Verdana"/>
              </a:rPr>
              <a:t>a</a:t>
            </a:r>
            <a:r>
              <a:rPr sz="1600" b="1" spc="-65" dirty="0">
                <a:latin typeface="Verdana"/>
                <a:cs typeface="Verdana"/>
              </a:rPr>
              <a:t>ta</a:t>
            </a:r>
            <a:r>
              <a:rPr sz="1600" b="1" spc="-100" dirty="0">
                <a:latin typeface="Verdana"/>
                <a:cs typeface="Verdana"/>
              </a:rPr>
              <a:t> </a:t>
            </a:r>
            <a:r>
              <a:rPr sz="1600" b="1" spc="-20" dirty="0">
                <a:latin typeface="Verdana"/>
                <a:cs typeface="Verdana"/>
              </a:rPr>
              <a:t>p</a:t>
            </a:r>
            <a:r>
              <a:rPr sz="1600" b="1" spc="-60" dirty="0">
                <a:latin typeface="Verdana"/>
                <a:cs typeface="Verdana"/>
              </a:rPr>
              <a:t>roce</a:t>
            </a:r>
            <a:r>
              <a:rPr sz="1600" b="1" spc="-120" dirty="0">
                <a:latin typeface="Verdana"/>
                <a:cs typeface="Verdana"/>
              </a:rPr>
              <a:t>ss</a:t>
            </a:r>
            <a:r>
              <a:rPr sz="1600" b="1" spc="-80" dirty="0">
                <a:latin typeface="Verdana"/>
                <a:cs typeface="Verdana"/>
              </a:rPr>
              <a:t>i</a:t>
            </a:r>
            <a:r>
              <a:rPr sz="1600" b="1" spc="-20" dirty="0">
                <a:latin typeface="Verdana"/>
                <a:cs typeface="Verdana"/>
              </a:rPr>
              <a:t>ng</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60" dirty="0">
                <a:latin typeface="Verdana"/>
                <a:cs typeface="Verdana"/>
              </a:rPr>
              <a:t>Data</a:t>
            </a:r>
            <a:r>
              <a:rPr sz="1600" b="1" spc="-100" dirty="0">
                <a:latin typeface="Verdana"/>
                <a:cs typeface="Verdana"/>
              </a:rPr>
              <a:t> </a:t>
            </a:r>
            <a:r>
              <a:rPr sz="1600" b="1" spc="-60" dirty="0">
                <a:latin typeface="Verdana"/>
                <a:cs typeface="Verdana"/>
              </a:rPr>
              <a:t>e</a:t>
            </a:r>
            <a:r>
              <a:rPr sz="1600" b="1" spc="-70" dirty="0">
                <a:latin typeface="Verdana"/>
                <a:cs typeface="Verdana"/>
              </a:rPr>
              <a:t>xpl</a:t>
            </a:r>
            <a:r>
              <a:rPr sz="1600" b="1" spc="-90" dirty="0">
                <a:latin typeface="Verdana"/>
                <a:cs typeface="Verdana"/>
              </a:rPr>
              <a:t>or</a:t>
            </a:r>
            <a:r>
              <a:rPr sz="1600" b="1" spc="-114" dirty="0">
                <a:latin typeface="Verdana"/>
                <a:cs typeface="Verdana"/>
              </a:rPr>
              <a:t>a</a:t>
            </a:r>
            <a:r>
              <a:rPr sz="1600" b="1" spc="-65" dirty="0">
                <a:latin typeface="Verdana"/>
                <a:cs typeface="Verdana"/>
              </a:rPr>
              <a:t>t</a:t>
            </a:r>
            <a:r>
              <a:rPr sz="1600" b="1" spc="-60" dirty="0">
                <a:latin typeface="Verdana"/>
                <a:cs typeface="Verdana"/>
              </a:rPr>
              <a:t>i</a:t>
            </a:r>
            <a:r>
              <a:rPr sz="1600" b="1" spc="-50" dirty="0">
                <a:latin typeface="Verdana"/>
                <a:cs typeface="Verdana"/>
              </a:rPr>
              <a:t>on</a:t>
            </a:r>
            <a:endParaRPr sz="1600">
              <a:latin typeface="Verdana"/>
              <a:cs typeface="Verdana"/>
            </a:endParaRPr>
          </a:p>
          <a:p>
            <a:pPr marL="355600" indent="-343535">
              <a:lnSpc>
                <a:spcPct val="100000"/>
              </a:lnSpc>
              <a:spcBef>
                <a:spcPts val="1085"/>
              </a:spcBef>
              <a:buAutoNum type="arabicPeriod"/>
              <a:tabLst>
                <a:tab pos="355600" algn="l"/>
                <a:tab pos="356235" algn="l"/>
              </a:tabLst>
            </a:pPr>
            <a:r>
              <a:rPr sz="1600" b="1" spc="-50" dirty="0">
                <a:latin typeface="Verdana"/>
                <a:cs typeface="Verdana"/>
              </a:rPr>
              <a:t>B</a:t>
            </a:r>
            <a:r>
              <a:rPr sz="1600" b="1" spc="-40" dirty="0">
                <a:latin typeface="Verdana"/>
                <a:cs typeface="Verdana"/>
              </a:rPr>
              <a:t>a</a:t>
            </a:r>
            <a:r>
              <a:rPr sz="1600" b="1" spc="-65" dirty="0">
                <a:latin typeface="Verdana"/>
                <a:cs typeface="Verdana"/>
              </a:rPr>
              <a:t>sic</a:t>
            </a:r>
            <a:r>
              <a:rPr sz="1600" b="1" spc="-130" dirty="0">
                <a:latin typeface="Verdana"/>
                <a:cs typeface="Verdana"/>
              </a:rPr>
              <a:t> </a:t>
            </a:r>
            <a:r>
              <a:rPr sz="1600" b="1" spc="-65" dirty="0">
                <a:latin typeface="Verdana"/>
                <a:cs typeface="Verdana"/>
              </a:rPr>
              <a:t>ob</a:t>
            </a:r>
            <a:r>
              <a:rPr sz="1600" b="1" spc="-55" dirty="0">
                <a:latin typeface="Verdana"/>
                <a:cs typeface="Verdana"/>
              </a:rPr>
              <a:t>s</a:t>
            </a:r>
            <a:r>
              <a:rPr sz="1600" b="1" spc="-105" dirty="0">
                <a:latin typeface="Verdana"/>
                <a:cs typeface="Verdana"/>
              </a:rPr>
              <a:t>e</a:t>
            </a:r>
            <a:r>
              <a:rPr sz="1600" b="1" spc="-75" dirty="0">
                <a:latin typeface="Verdana"/>
                <a:cs typeface="Verdana"/>
              </a:rPr>
              <a:t>r</a:t>
            </a:r>
            <a:r>
              <a:rPr sz="1600" b="1" spc="-95" dirty="0">
                <a:latin typeface="Verdana"/>
                <a:cs typeface="Verdana"/>
              </a:rPr>
              <a:t>v</a:t>
            </a:r>
            <a:r>
              <a:rPr sz="1600" b="1" spc="-90" dirty="0">
                <a:latin typeface="Verdana"/>
                <a:cs typeface="Verdana"/>
              </a:rPr>
              <a:t>a</a:t>
            </a:r>
            <a:r>
              <a:rPr sz="1600" b="1" spc="-45" dirty="0">
                <a:latin typeface="Verdana"/>
                <a:cs typeface="Verdana"/>
              </a:rPr>
              <a:t>ti</a:t>
            </a:r>
            <a:r>
              <a:rPr sz="1600" b="1" spc="-90" dirty="0">
                <a:latin typeface="Verdana"/>
                <a:cs typeface="Verdana"/>
              </a:rPr>
              <a:t>o</a:t>
            </a:r>
            <a:r>
              <a:rPr sz="1600" b="1" spc="-40" dirty="0">
                <a:latin typeface="Verdana"/>
                <a:cs typeface="Verdana"/>
              </a:rPr>
              <a:t>n</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185" dirty="0">
                <a:latin typeface="Verdana"/>
                <a:cs typeface="Verdana"/>
              </a:rPr>
              <a:t>Ins</a:t>
            </a:r>
            <a:r>
              <a:rPr sz="1600" b="1" spc="-55" dirty="0">
                <a:latin typeface="Verdana"/>
                <a:cs typeface="Verdana"/>
              </a:rPr>
              <a:t>ights</a:t>
            </a:r>
            <a:r>
              <a:rPr sz="1600" b="1" spc="-110" dirty="0">
                <a:latin typeface="Verdana"/>
                <a:cs typeface="Verdana"/>
              </a:rPr>
              <a:t> </a:t>
            </a:r>
            <a:r>
              <a:rPr sz="1600" b="1" spc="-65" dirty="0">
                <a:latin typeface="Verdana"/>
                <a:cs typeface="Verdana"/>
              </a:rPr>
              <a:t>from</a:t>
            </a:r>
            <a:r>
              <a:rPr sz="1600" b="1" spc="-110" dirty="0">
                <a:latin typeface="Verdana"/>
                <a:cs typeface="Verdana"/>
              </a:rPr>
              <a:t> </a:t>
            </a:r>
            <a:r>
              <a:rPr sz="1600" b="1" spc="-55" dirty="0">
                <a:latin typeface="Verdana"/>
                <a:cs typeface="Verdana"/>
              </a:rPr>
              <a:t>d</a:t>
            </a:r>
            <a:r>
              <a:rPr sz="1600" b="1" spc="-50" dirty="0">
                <a:latin typeface="Verdana"/>
                <a:cs typeface="Verdana"/>
              </a:rPr>
              <a:t>a</a:t>
            </a:r>
            <a:r>
              <a:rPr sz="1600" b="1" spc="-65" dirty="0">
                <a:latin typeface="Verdana"/>
                <a:cs typeface="Verdana"/>
              </a:rPr>
              <a:t>ta</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50" dirty="0">
                <a:latin typeface="Verdana"/>
                <a:cs typeface="Verdana"/>
              </a:rPr>
              <a:t>Conclusion</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40" dirty="0">
                <a:latin typeface="Verdana"/>
                <a:cs typeface="Verdana"/>
              </a:rPr>
              <a:t>Ch</a:t>
            </a:r>
            <a:r>
              <a:rPr sz="1600" b="1" spc="-35" dirty="0">
                <a:latin typeface="Verdana"/>
                <a:cs typeface="Verdana"/>
              </a:rPr>
              <a:t>a</a:t>
            </a:r>
            <a:r>
              <a:rPr sz="1600" b="1" spc="-50" dirty="0">
                <a:latin typeface="Verdana"/>
                <a:cs typeface="Verdana"/>
              </a:rPr>
              <a:t>lleng</a:t>
            </a:r>
            <a:r>
              <a:rPr sz="1600" b="1" spc="-55" dirty="0">
                <a:latin typeface="Verdana"/>
                <a:cs typeface="Verdana"/>
              </a:rPr>
              <a:t>e</a:t>
            </a:r>
            <a:r>
              <a:rPr sz="1600" b="1" spc="-114" dirty="0">
                <a:latin typeface="Verdana"/>
                <a:cs typeface="Verdana"/>
              </a:rPr>
              <a:t>s</a:t>
            </a:r>
            <a:r>
              <a:rPr sz="1600" b="1" spc="-110" dirty="0">
                <a:latin typeface="Verdana"/>
                <a:cs typeface="Verdana"/>
              </a:rPr>
              <a:t> </a:t>
            </a:r>
            <a:r>
              <a:rPr sz="1600" b="1" spc="-65" dirty="0">
                <a:latin typeface="Verdana"/>
                <a:cs typeface="Verdana"/>
              </a:rPr>
              <a:t>an</a:t>
            </a:r>
            <a:r>
              <a:rPr sz="1600" b="1" spc="-15" dirty="0">
                <a:latin typeface="Verdana"/>
                <a:cs typeface="Verdana"/>
              </a:rPr>
              <a:t>d</a:t>
            </a:r>
            <a:r>
              <a:rPr sz="1600" b="1" spc="-110" dirty="0">
                <a:latin typeface="Verdana"/>
                <a:cs typeface="Verdana"/>
              </a:rPr>
              <a:t> </a:t>
            </a:r>
            <a:r>
              <a:rPr sz="1600" b="1" spc="-55" dirty="0">
                <a:latin typeface="Verdana"/>
                <a:cs typeface="Verdana"/>
              </a:rPr>
              <a:t>fut</a:t>
            </a:r>
            <a:r>
              <a:rPr sz="1600" b="1" spc="-75" dirty="0">
                <a:latin typeface="Verdana"/>
                <a:cs typeface="Verdana"/>
              </a:rPr>
              <a:t>ure</a:t>
            </a:r>
            <a:endParaRPr sz="1600">
              <a:latin typeface="Verdana"/>
              <a:cs typeface="Verdana"/>
            </a:endParaRPr>
          </a:p>
          <a:p>
            <a:pPr marL="355600" indent="-343535">
              <a:lnSpc>
                <a:spcPct val="100000"/>
              </a:lnSpc>
              <a:spcBef>
                <a:spcPts val="1080"/>
              </a:spcBef>
              <a:buAutoNum type="arabicPeriod"/>
              <a:tabLst>
                <a:tab pos="356235" algn="l"/>
              </a:tabLst>
            </a:pPr>
            <a:r>
              <a:rPr lang="en-US" sz="1600" b="1" spc="-60" dirty="0" smtClean="0">
                <a:latin typeface="Verdana"/>
                <a:cs typeface="Verdana"/>
              </a:rPr>
              <a:t> </a:t>
            </a:r>
            <a:r>
              <a:rPr sz="1600" b="1" spc="-60" smtClean="0">
                <a:latin typeface="Verdana"/>
                <a:cs typeface="Verdana"/>
              </a:rPr>
              <a:t>Reference</a:t>
            </a:r>
            <a:endParaRPr sz="1600">
              <a:latin typeface="Verdana"/>
              <a:cs typeface="Verdana"/>
            </a:endParaRPr>
          </a:p>
        </p:txBody>
      </p:sp>
      <p:pic>
        <p:nvPicPr>
          <p:cNvPr id="4" name="object 11"/>
          <p:cNvPicPr/>
          <p:nvPr/>
        </p:nvPicPr>
        <p:blipFill>
          <a:blip r:embed="rId2" cstate="print"/>
          <a:stretch>
            <a:fillRect/>
          </a:stretch>
        </p:blipFill>
        <p:spPr>
          <a:xfrm>
            <a:off x="7703819" y="144779"/>
            <a:ext cx="694944" cy="6964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53390"/>
            <a:ext cx="5029200" cy="391160"/>
          </a:xfrm>
          <a:prstGeom prst="rect">
            <a:avLst/>
          </a:prstGeom>
        </p:spPr>
        <p:txBody>
          <a:bodyPr vert="horz" wrap="square" lIns="0" tIns="12700" rIns="0" bIns="0" rtlCol="0">
            <a:spAutoFit/>
          </a:bodyPr>
          <a:lstStyle/>
          <a:p>
            <a:pPr marL="12700">
              <a:lnSpc>
                <a:spcPct val="100000"/>
              </a:lnSpc>
              <a:spcBef>
                <a:spcPts val="100"/>
              </a:spcBef>
            </a:pPr>
            <a:r>
              <a:rPr lang="en-US" sz="2400" b="0" spc="90" dirty="0" smtClean="0">
                <a:solidFill>
                  <a:srgbClr val="000000"/>
                </a:solidFill>
                <a:latin typeface="+mn-lt"/>
                <a:cs typeface="Times New Roman"/>
              </a:rPr>
              <a:t>WHY</a:t>
            </a:r>
            <a:r>
              <a:rPr lang="en-US" sz="2400" b="0" spc="320" dirty="0" smtClean="0">
                <a:solidFill>
                  <a:srgbClr val="000000"/>
                </a:solidFill>
                <a:latin typeface="+mn-lt"/>
                <a:cs typeface="Times New Roman"/>
              </a:rPr>
              <a:t> </a:t>
            </a:r>
            <a:r>
              <a:rPr lang="en-US" sz="2400" b="0" spc="85" dirty="0" smtClean="0">
                <a:solidFill>
                  <a:srgbClr val="000000"/>
                </a:solidFill>
                <a:latin typeface="+mn-lt"/>
                <a:cs typeface="Times New Roman"/>
              </a:rPr>
              <a:t>ANALYZE</a:t>
            </a:r>
            <a:r>
              <a:rPr lang="en-US" sz="2400" b="0" spc="215" dirty="0" smtClean="0">
                <a:solidFill>
                  <a:srgbClr val="000000"/>
                </a:solidFill>
                <a:latin typeface="+mn-lt"/>
                <a:cs typeface="Times New Roman"/>
              </a:rPr>
              <a:t> </a:t>
            </a:r>
            <a:r>
              <a:rPr lang="en-US" sz="2400" b="0" spc="120" dirty="0" smtClean="0">
                <a:solidFill>
                  <a:srgbClr val="000000"/>
                </a:solidFill>
                <a:latin typeface="+mn-lt"/>
                <a:cs typeface="Times New Roman"/>
              </a:rPr>
              <a:t>THE</a:t>
            </a:r>
            <a:r>
              <a:rPr lang="en-US" sz="2400" b="0" spc="-55" dirty="0" smtClean="0">
                <a:solidFill>
                  <a:srgbClr val="000000"/>
                </a:solidFill>
                <a:latin typeface="+mn-lt"/>
                <a:cs typeface="Times New Roman"/>
              </a:rPr>
              <a:t> </a:t>
            </a:r>
            <a:r>
              <a:rPr lang="en-US" sz="2400" b="0" spc="90" dirty="0" smtClean="0">
                <a:solidFill>
                  <a:srgbClr val="000000"/>
                </a:solidFill>
                <a:latin typeface="+mn-lt"/>
                <a:cs typeface="Times New Roman"/>
              </a:rPr>
              <a:t>PLAY STORE? </a:t>
            </a:r>
            <a:endParaRPr sz="2400">
              <a:latin typeface="+mn-lt"/>
              <a:cs typeface="Times New Roman"/>
            </a:endParaRPr>
          </a:p>
        </p:txBody>
      </p:sp>
      <p:sp>
        <p:nvSpPr>
          <p:cNvPr id="4" name="object 4"/>
          <p:cNvSpPr txBox="1"/>
          <p:nvPr/>
        </p:nvSpPr>
        <p:spPr>
          <a:xfrm>
            <a:off x="2134870" y="3134973"/>
            <a:ext cx="2482850" cy="1287780"/>
          </a:xfrm>
          <a:prstGeom prst="rect">
            <a:avLst/>
          </a:prstGeom>
        </p:spPr>
        <p:txBody>
          <a:bodyPr vert="horz" wrap="square" lIns="0" tIns="12065" rIns="0" bIns="0" rtlCol="0">
            <a:spAutoFit/>
          </a:bodyPr>
          <a:lstStyle/>
          <a:p>
            <a:pPr marL="12700" marR="5080">
              <a:lnSpc>
                <a:spcPct val="114999"/>
              </a:lnSpc>
              <a:spcBef>
                <a:spcPts val="95"/>
              </a:spcBef>
            </a:pPr>
            <a:r>
              <a:rPr sz="1800" dirty="0">
                <a:latin typeface="Bahnschrift" pitchFamily="34" charset="0"/>
                <a:cs typeface="Arial MT"/>
              </a:rPr>
              <a:t>What </a:t>
            </a:r>
            <a:r>
              <a:rPr sz="1800" spc="-5" dirty="0">
                <a:latin typeface="Bahnschrift" pitchFamily="34" charset="0"/>
                <a:cs typeface="Arial MT"/>
              </a:rPr>
              <a:t>makes an App </a:t>
            </a:r>
            <a:r>
              <a:rPr sz="1800" dirty="0">
                <a:latin typeface="Bahnschrift" pitchFamily="34" charset="0"/>
                <a:cs typeface="Arial MT"/>
              </a:rPr>
              <a:t> </a:t>
            </a:r>
            <a:r>
              <a:rPr sz="1800" spc="-5" dirty="0">
                <a:latin typeface="Bahnschrift" pitchFamily="34" charset="0"/>
                <a:cs typeface="Arial MT"/>
              </a:rPr>
              <a:t>popular?</a:t>
            </a:r>
            <a:r>
              <a:rPr sz="1800" spc="-45" dirty="0">
                <a:latin typeface="Bahnschrift" pitchFamily="34" charset="0"/>
                <a:cs typeface="Arial MT"/>
              </a:rPr>
              <a:t> </a:t>
            </a:r>
            <a:r>
              <a:rPr sz="1800" spc="-5" dirty="0">
                <a:latin typeface="Bahnschrift" pitchFamily="34" charset="0"/>
                <a:cs typeface="Arial MT"/>
              </a:rPr>
              <a:t>Can</a:t>
            </a:r>
            <a:r>
              <a:rPr sz="1800" spc="-55" dirty="0">
                <a:latin typeface="Bahnschrift" pitchFamily="34" charset="0"/>
                <a:cs typeface="Arial MT"/>
              </a:rPr>
              <a:t> </a:t>
            </a:r>
            <a:r>
              <a:rPr sz="1800" spc="-35" dirty="0">
                <a:latin typeface="Bahnschrift" pitchFamily="34" charset="0"/>
                <a:cs typeface="Arial MT"/>
              </a:rPr>
              <a:t>we</a:t>
            </a:r>
            <a:r>
              <a:rPr sz="1800" spc="-30" dirty="0">
                <a:latin typeface="Bahnschrift" pitchFamily="34" charset="0"/>
                <a:cs typeface="Arial MT"/>
              </a:rPr>
              <a:t> </a:t>
            </a:r>
            <a:r>
              <a:rPr sz="1800" spc="-5" dirty="0">
                <a:latin typeface="Bahnschrift" pitchFamily="34" charset="0"/>
                <a:cs typeface="Arial MT"/>
              </a:rPr>
              <a:t>predict </a:t>
            </a:r>
            <a:r>
              <a:rPr sz="1800" spc="-484" dirty="0">
                <a:latin typeface="Bahnschrift" pitchFamily="34" charset="0"/>
                <a:cs typeface="Arial MT"/>
              </a:rPr>
              <a:t> </a:t>
            </a:r>
            <a:r>
              <a:rPr sz="1800" spc="-5" dirty="0">
                <a:latin typeface="Bahnschrift" pitchFamily="34" charset="0"/>
                <a:cs typeface="Arial MT"/>
              </a:rPr>
              <a:t>how </a:t>
            </a:r>
            <a:r>
              <a:rPr sz="1800" spc="-20" dirty="0">
                <a:latin typeface="Bahnschrift" pitchFamily="34" charset="0"/>
                <a:cs typeface="Arial MT"/>
              </a:rPr>
              <a:t>popular </a:t>
            </a:r>
            <a:r>
              <a:rPr sz="1800" spc="-5" dirty="0">
                <a:latin typeface="Bahnschrift" pitchFamily="34" charset="0"/>
                <a:cs typeface="Arial MT"/>
              </a:rPr>
              <a:t>it’s </a:t>
            </a:r>
            <a:r>
              <a:rPr sz="1800" spc="-20" dirty="0">
                <a:latin typeface="Bahnschrift" pitchFamily="34" charset="0"/>
                <a:cs typeface="Arial MT"/>
              </a:rPr>
              <a:t>going </a:t>
            </a:r>
            <a:r>
              <a:rPr sz="1800" dirty="0">
                <a:latin typeface="Bahnschrift" pitchFamily="34" charset="0"/>
                <a:cs typeface="Arial MT"/>
              </a:rPr>
              <a:t>to </a:t>
            </a:r>
            <a:r>
              <a:rPr sz="1800" spc="-490" dirty="0">
                <a:latin typeface="Bahnschrift" pitchFamily="34" charset="0"/>
                <a:cs typeface="Arial MT"/>
              </a:rPr>
              <a:t> </a:t>
            </a:r>
            <a:r>
              <a:rPr sz="1800" spc="-20" dirty="0">
                <a:latin typeface="Bahnschrift" pitchFamily="34" charset="0"/>
                <a:cs typeface="Arial MT"/>
              </a:rPr>
              <a:t>be?</a:t>
            </a:r>
            <a:endParaRPr sz="1800">
              <a:latin typeface="Bahnschrift" pitchFamily="34" charset="0"/>
              <a:cs typeface="Arial MT"/>
            </a:endParaRPr>
          </a:p>
        </p:txBody>
      </p:sp>
      <p:sp>
        <p:nvSpPr>
          <p:cNvPr id="5" name="object 5"/>
          <p:cNvSpPr txBox="1"/>
          <p:nvPr/>
        </p:nvSpPr>
        <p:spPr>
          <a:xfrm>
            <a:off x="2213610" y="1522603"/>
            <a:ext cx="1938020"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Bahnschrift" pitchFamily="34" charset="0"/>
                <a:cs typeface="Arial MT"/>
              </a:rPr>
              <a:t>Mobile App </a:t>
            </a:r>
            <a:r>
              <a:rPr sz="1800" spc="-10" dirty="0">
                <a:latin typeface="Bahnschrift" pitchFamily="34" charset="0"/>
                <a:cs typeface="Arial MT"/>
              </a:rPr>
              <a:t>Market </a:t>
            </a:r>
            <a:r>
              <a:rPr sz="1800" spc="-490" dirty="0">
                <a:latin typeface="Bahnschrift" pitchFamily="34" charset="0"/>
                <a:cs typeface="Arial MT"/>
              </a:rPr>
              <a:t> </a:t>
            </a:r>
            <a:r>
              <a:rPr sz="1800" spc="-5" dirty="0">
                <a:latin typeface="Bahnschrift" pitchFamily="34" charset="0"/>
                <a:cs typeface="Arial MT"/>
              </a:rPr>
              <a:t>is </a:t>
            </a:r>
            <a:r>
              <a:rPr sz="1800" dirty="0">
                <a:latin typeface="Bahnschrift" pitchFamily="34" charset="0"/>
                <a:cs typeface="Arial MT"/>
              </a:rPr>
              <a:t>set to </a:t>
            </a:r>
            <a:r>
              <a:rPr sz="1800" spc="-5" dirty="0">
                <a:latin typeface="Bahnschrift" pitchFamily="34" charset="0"/>
                <a:cs typeface="Arial MT"/>
              </a:rPr>
              <a:t>grow 20% </a:t>
            </a:r>
            <a:r>
              <a:rPr sz="1800" spc="-490" dirty="0">
                <a:latin typeface="Bahnschrift" pitchFamily="34" charset="0"/>
                <a:cs typeface="Arial MT"/>
              </a:rPr>
              <a:t> </a:t>
            </a:r>
            <a:r>
              <a:rPr sz="1800" spc="-5" dirty="0">
                <a:latin typeface="Bahnschrift" pitchFamily="34" charset="0"/>
                <a:cs typeface="Arial MT"/>
              </a:rPr>
              <a:t>by</a:t>
            </a:r>
            <a:r>
              <a:rPr sz="1800" spc="-30" dirty="0">
                <a:latin typeface="Bahnschrift" pitchFamily="34" charset="0"/>
                <a:cs typeface="Arial MT"/>
              </a:rPr>
              <a:t> </a:t>
            </a:r>
            <a:r>
              <a:rPr sz="1800" spc="-10" dirty="0">
                <a:latin typeface="Bahnschrift" pitchFamily="34" charset="0"/>
                <a:cs typeface="Arial MT"/>
              </a:rPr>
              <a:t>2023</a:t>
            </a:r>
            <a:endParaRPr sz="1800">
              <a:latin typeface="Bahnschrift" pitchFamily="34" charset="0"/>
              <a:cs typeface="Arial MT"/>
            </a:endParaRPr>
          </a:p>
        </p:txBody>
      </p:sp>
      <p:pic>
        <p:nvPicPr>
          <p:cNvPr id="6" name="object 6"/>
          <p:cNvPicPr/>
          <p:nvPr/>
        </p:nvPicPr>
        <p:blipFill>
          <a:blip r:embed="rId2" cstate="print"/>
          <a:stretch>
            <a:fillRect/>
          </a:stretch>
        </p:blipFill>
        <p:spPr>
          <a:xfrm>
            <a:off x="943355" y="1420367"/>
            <a:ext cx="960119" cy="961643"/>
          </a:xfrm>
          <a:prstGeom prst="rect">
            <a:avLst/>
          </a:prstGeom>
        </p:spPr>
      </p:pic>
      <p:pic>
        <p:nvPicPr>
          <p:cNvPr id="7" name="object 7"/>
          <p:cNvPicPr/>
          <p:nvPr/>
        </p:nvPicPr>
        <p:blipFill>
          <a:blip r:embed="rId3" cstate="print"/>
          <a:stretch>
            <a:fillRect/>
          </a:stretch>
        </p:blipFill>
        <p:spPr>
          <a:xfrm>
            <a:off x="4919471" y="3182111"/>
            <a:ext cx="926591" cy="928116"/>
          </a:xfrm>
          <a:prstGeom prst="rect">
            <a:avLst/>
          </a:prstGeom>
        </p:spPr>
      </p:pic>
      <p:pic>
        <p:nvPicPr>
          <p:cNvPr id="8" name="object 8"/>
          <p:cNvPicPr/>
          <p:nvPr/>
        </p:nvPicPr>
        <p:blipFill>
          <a:blip r:embed="rId4" cstate="print"/>
          <a:stretch>
            <a:fillRect/>
          </a:stretch>
        </p:blipFill>
        <p:spPr>
          <a:xfrm>
            <a:off x="943355" y="3157727"/>
            <a:ext cx="960119" cy="960120"/>
          </a:xfrm>
          <a:prstGeom prst="rect">
            <a:avLst/>
          </a:prstGeom>
        </p:spPr>
      </p:pic>
      <p:pic>
        <p:nvPicPr>
          <p:cNvPr id="9" name="object 9"/>
          <p:cNvPicPr/>
          <p:nvPr/>
        </p:nvPicPr>
        <p:blipFill>
          <a:blip r:embed="rId5" cstate="print"/>
          <a:stretch>
            <a:fillRect/>
          </a:stretch>
        </p:blipFill>
        <p:spPr>
          <a:xfrm>
            <a:off x="4791455" y="1447800"/>
            <a:ext cx="961644" cy="960119"/>
          </a:xfrm>
          <a:prstGeom prst="rect">
            <a:avLst/>
          </a:prstGeom>
        </p:spPr>
      </p:pic>
      <p:sp>
        <p:nvSpPr>
          <p:cNvPr id="10" name="object 10"/>
          <p:cNvSpPr txBox="1">
            <a:spLocks noGrp="1"/>
          </p:cNvSpPr>
          <p:nvPr>
            <p:ph sz="half" idx="3"/>
          </p:nvPr>
        </p:nvSpPr>
        <p:spPr>
          <a:xfrm>
            <a:off x="6019800" y="1504950"/>
            <a:ext cx="2667000" cy="2836674"/>
          </a:xfrm>
          <a:prstGeom prst="rect">
            <a:avLst/>
          </a:prstGeom>
        </p:spPr>
        <p:txBody>
          <a:bodyPr vert="horz" wrap="square" lIns="0" tIns="12700" rIns="0" bIns="0" rtlCol="0">
            <a:spAutoFit/>
          </a:bodyPr>
          <a:lstStyle/>
          <a:p>
            <a:pPr marL="12700" marR="20320" algn="just">
              <a:lnSpc>
                <a:spcPct val="100000"/>
              </a:lnSpc>
              <a:spcBef>
                <a:spcPts val="100"/>
              </a:spcBef>
              <a:tabLst>
                <a:tab pos="1585595" algn="l"/>
                <a:tab pos="1928495" algn="l"/>
              </a:tabLst>
            </a:pPr>
            <a:r>
              <a:rPr lang="en-US" spc="-5" dirty="0" smtClean="0">
                <a:latin typeface="Bahnschrift" pitchFamily="34" charset="0"/>
              </a:rPr>
              <a:t>Android </a:t>
            </a:r>
            <a:r>
              <a:rPr lang="en-US" spc="-5" dirty="0" smtClean="0">
                <a:latin typeface="Bahnschrift" pitchFamily="34" charset="0"/>
              </a:rPr>
              <a:t>apps </a:t>
            </a:r>
            <a:r>
              <a:rPr spc="-5" smtClean="0">
                <a:latin typeface="Bahnschrift" pitchFamily="34" charset="0"/>
              </a:rPr>
              <a:t>  </a:t>
            </a:r>
            <a:r>
              <a:rPr spc="-5" dirty="0">
                <a:latin typeface="Bahnschrift" pitchFamily="34" charset="0"/>
              </a:rPr>
              <a:t>comprise </a:t>
            </a:r>
            <a:r>
              <a:rPr spc="-15" dirty="0">
                <a:latin typeface="Bahnschrift" pitchFamily="34" charset="0"/>
              </a:rPr>
              <a:t>75% </a:t>
            </a:r>
            <a:r>
              <a:rPr spc="-5" dirty="0">
                <a:latin typeface="Bahnschrift" pitchFamily="34" charset="0"/>
              </a:rPr>
              <a:t>of </a:t>
            </a:r>
            <a:r>
              <a:rPr dirty="0">
                <a:latin typeface="Bahnschrift" pitchFamily="34" charset="0"/>
              </a:rPr>
              <a:t>the </a:t>
            </a:r>
            <a:r>
              <a:rPr spc="-490" dirty="0">
                <a:latin typeface="Bahnschrift" pitchFamily="34" charset="0"/>
              </a:rPr>
              <a:t> </a:t>
            </a:r>
            <a:r>
              <a:rPr spc="-5" dirty="0">
                <a:latin typeface="Bahnschrift" pitchFamily="34" charset="0"/>
              </a:rPr>
              <a:t>Market</a:t>
            </a:r>
            <a:r>
              <a:rPr dirty="0">
                <a:latin typeface="Bahnschrift" pitchFamily="34" charset="0"/>
              </a:rPr>
              <a:t> </a:t>
            </a:r>
            <a:r>
              <a:rPr spc="-10" dirty="0">
                <a:latin typeface="Bahnschrift" pitchFamily="34" charset="0"/>
              </a:rPr>
              <a:t>Share.</a:t>
            </a:r>
            <a:r>
              <a:rPr spc="-5" dirty="0">
                <a:latin typeface="Bahnschrift" pitchFamily="34" charset="0"/>
              </a:rPr>
              <a:t> 85</a:t>
            </a:r>
            <a:r>
              <a:rPr spc="-5">
                <a:latin typeface="Bahnschrift" pitchFamily="34" charset="0"/>
              </a:rPr>
              <a:t>% </a:t>
            </a:r>
            <a:r>
              <a:rPr spc="-490">
                <a:latin typeface="Bahnschrift" pitchFamily="34" charset="0"/>
              </a:rPr>
              <a:t> </a:t>
            </a:r>
            <a:r>
              <a:rPr smtClean="0">
                <a:latin typeface="Bahnschrift" pitchFamily="34" charset="0"/>
              </a:rPr>
              <a:t>s</a:t>
            </a:r>
            <a:r>
              <a:rPr spc="-10" smtClean="0">
                <a:latin typeface="Bahnschrift" pitchFamily="34" charset="0"/>
              </a:rPr>
              <a:t>ha</a:t>
            </a:r>
            <a:r>
              <a:rPr smtClean="0">
                <a:latin typeface="Bahnschrift" pitchFamily="34" charset="0"/>
              </a:rPr>
              <a:t>re</a:t>
            </a:r>
            <a:r>
              <a:rPr spc="-5" smtClean="0">
                <a:latin typeface="Bahnschrift" pitchFamily="34" charset="0"/>
              </a:rPr>
              <a:t>in</a:t>
            </a:r>
            <a:r>
              <a:rPr lang="en-US" spc="-5" dirty="0" smtClean="0">
                <a:latin typeface="Bahnschrift" pitchFamily="34" charset="0"/>
              </a:rPr>
              <a:t> </a:t>
            </a:r>
            <a:r>
              <a:rPr lang="en-US" spc="-5" dirty="0" smtClean="0">
                <a:latin typeface="Bahnschrift" pitchFamily="34" charset="0"/>
              </a:rPr>
              <a:t>Brazil, India, Turkey</a:t>
            </a:r>
            <a:endParaRPr spc="-5" dirty="0">
              <a:latin typeface="Bahnschrift" pitchFamily="34" charset="0"/>
            </a:endParaRPr>
          </a:p>
          <a:p>
            <a:pPr>
              <a:lnSpc>
                <a:spcPct val="100000"/>
              </a:lnSpc>
              <a:spcBef>
                <a:spcPts val="10"/>
              </a:spcBef>
            </a:pPr>
            <a:endParaRPr sz="2150"/>
          </a:p>
          <a:p>
            <a:pPr marL="187325" marR="5080">
              <a:lnSpc>
                <a:spcPct val="100000"/>
              </a:lnSpc>
            </a:pPr>
            <a:r>
              <a:rPr dirty="0">
                <a:latin typeface="Bahnschrift" pitchFamily="34" charset="0"/>
              </a:rPr>
              <a:t>What </a:t>
            </a:r>
            <a:r>
              <a:rPr spc="-5" dirty="0">
                <a:latin typeface="Bahnschrift" pitchFamily="34" charset="0"/>
              </a:rPr>
              <a:t>are some </a:t>
            </a:r>
            <a:r>
              <a:rPr dirty="0">
                <a:latin typeface="Bahnschrift" pitchFamily="34" charset="0"/>
              </a:rPr>
              <a:t> </a:t>
            </a:r>
            <a:r>
              <a:rPr spc="-5" dirty="0">
                <a:latin typeface="Bahnschrift" pitchFamily="34" charset="0"/>
              </a:rPr>
              <a:t>interesting</a:t>
            </a:r>
            <a:r>
              <a:rPr spc="-110" dirty="0">
                <a:latin typeface="Bahnschrift" pitchFamily="34" charset="0"/>
              </a:rPr>
              <a:t> </a:t>
            </a:r>
            <a:r>
              <a:rPr spc="-5" dirty="0">
                <a:latin typeface="Bahnschrift" pitchFamily="34" charset="0"/>
              </a:rPr>
              <a:t>patterns </a:t>
            </a:r>
            <a:r>
              <a:rPr spc="-484" dirty="0">
                <a:latin typeface="Bahnschrift" pitchFamily="34" charset="0"/>
              </a:rPr>
              <a:t> </a:t>
            </a:r>
            <a:r>
              <a:rPr spc="-5" dirty="0">
                <a:latin typeface="Bahnschrift" pitchFamily="34" charset="0"/>
              </a:rPr>
              <a:t>in</a:t>
            </a:r>
            <a:r>
              <a:rPr dirty="0">
                <a:latin typeface="Bahnschrift" pitchFamily="34" charset="0"/>
              </a:rPr>
              <a:t> </a:t>
            </a:r>
            <a:r>
              <a:rPr spc="-5" dirty="0">
                <a:latin typeface="Bahnschrift" pitchFamily="34" charset="0"/>
              </a:rPr>
              <a:t>user behavior </a:t>
            </a:r>
            <a:r>
              <a:rPr dirty="0">
                <a:latin typeface="Bahnschrift" pitchFamily="34" charset="0"/>
              </a:rPr>
              <a:t> </a:t>
            </a:r>
            <a:r>
              <a:rPr spc="-5" dirty="0">
                <a:latin typeface="Bahnschrift" pitchFamily="34" charset="0"/>
              </a:rPr>
              <a:t>related </a:t>
            </a:r>
            <a:r>
              <a:rPr dirty="0">
                <a:latin typeface="Bahnschrift" pitchFamily="34" charset="0"/>
              </a:rPr>
              <a:t>to</a:t>
            </a:r>
            <a:r>
              <a:rPr spc="5" dirty="0">
                <a:latin typeface="Bahnschrift" pitchFamily="34" charset="0"/>
              </a:rPr>
              <a:t> </a:t>
            </a:r>
            <a:r>
              <a:rPr spc="-10" dirty="0">
                <a:latin typeface="Bahnschrift" pitchFamily="34" charset="0"/>
              </a:rPr>
              <a:t>app </a:t>
            </a:r>
            <a:r>
              <a:rPr spc="-5" dirty="0">
                <a:latin typeface="Bahnschrift" pitchFamily="34" charset="0"/>
              </a:rPr>
              <a:t> usage</a:t>
            </a:r>
            <a:r>
              <a:rPr spc="-55" dirty="0">
                <a:latin typeface="Bahnschrift" pitchFamily="34" charset="0"/>
              </a:rPr>
              <a:t> </a:t>
            </a:r>
            <a:r>
              <a:rPr dirty="0">
                <a:latin typeface="Bahnschrift" pitchFamily="34" charset="0"/>
              </a:rPr>
              <a:t>&amp;</a:t>
            </a:r>
            <a:r>
              <a:rPr spc="-60" dirty="0">
                <a:latin typeface="Bahnschrift" pitchFamily="34" charset="0"/>
              </a:rPr>
              <a:t> </a:t>
            </a:r>
            <a:r>
              <a:rPr spc="-5" dirty="0">
                <a:latin typeface="Bahnschrift" pitchFamily="34" charset="0"/>
              </a:rPr>
              <a:t>feedback</a:t>
            </a:r>
          </a:p>
        </p:txBody>
      </p:sp>
      <p:pic>
        <p:nvPicPr>
          <p:cNvPr id="11" name="object 11"/>
          <p:cNvPicPr/>
          <p:nvPr/>
        </p:nvPicPr>
        <p:blipFill>
          <a:blip r:embed="rId6" cstate="print"/>
          <a:stretch>
            <a:fillRect/>
          </a:stretch>
        </p:blipFill>
        <p:spPr>
          <a:xfrm>
            <a:off x="7703819" y="144779"/>
            <a:ext cx="694944" cy="6964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1"/>
            <a:ext cx="7086600" cy="838199"/>
          </a:xfrm>
        </p:spPr>
        <p:txBody>
          <a:bodyPr/>
          <a:lstStyle/>
          <a:p>
            <a:r>
              <a:rPr lang="en-US" dirty="0" smtClean="0">
                <a:solidFill>
                  <a:srgbClr val="C00000"/>
                </a:solidFill>
              </a:rPr>
              <a:t>Project </a:t>
            </a:r>
            <a:r>
              <a:rPr lang="en-US" dirty="0" smtClean="0">
                <a:solidFill>
                  <a:srgbClr val="C00000"/>
                </a:solidFill>
              </a:rPr>
              <a:t>description:</a:t>
            </a:r>
            <a:r>
              <a:rPr lang="en-US" b="0" dirty="0" smtClean="0"/>
              <a:t/>
            </a:r>
            <a:br>
              <a:rPr lang="en-US" b="0" dirty="0" smtClean="0"/>
            </a:br>
            <a:endParaRPr lang="en-US" dirty="0"/>
          </a:p>
        </p:txBody>
      </p:sp>
      <p:sp>
        <p:nvSpPr>
          <p:cNvPr id="3" name="Content Placeholder 2"/>
          <p:cNvSpPr>
            <a:spLocks noGrp="1"/>
          </p:cNvSpPr>
          <p:nvPr>
            <p:ph sz="half" idx="2"/>
          </p:nvPr>
        </p:nvSpPr>
        <p:spPr>
          <a:xfrm>
            <a:off x="381000" y="971550"/>
            <a:ext cx="8077200" cy="3353276"/>
          </a:xfrm>
        </p:spPr>
        <p:txBody>
          <a:bodyPr/>
          <a:lstStyle/>
          <a:p>
            <a:pPr>
              <a:lnSpc>
                <a:spcPct val="150000"/>
              </a:lnSpc>
              <a:buFont typeface="Wingdings" pitchFamily="2" charset="2"/>
              <a:buChar char="§"/>
            </a:pPr>
            <a:r>
              <a:rPr lang="en-US" dirty="0" smtClean="0">
                <a:latin typeface="+mn-lt"/>
              </a:rPr>
              <a:t> The </a:t>
            </a:r>
            <a:r>
              <a:rPr lang="en-US" dirty="0" err="1" smtClean="0">
                <a:latin typeface="+mn-lt"/>
              </a:rPr>
              <a:t>Playstore</a:t>
            </a:r>
            <a:r>
              <a:rPr lang="en-US" dirty="0" smtClean="0">
                <a:latin typeface="+mn-lt"/>
              </a:rPr>
              <a:t> apps data has enormous potential to drive app-making businesses to success.</a:t>
            </a:r>
          </a:p>
          <a:p>
            <a:pPr>
              <a:lnSpc>
                <a:spcPct val="150000"/>
              </a:lnSpc>
              <a:buFont typeface="Wingdings" pitchFamily="2" charset="2"/>
              <a:buChar char="§"/>
            </a:pPr>
            <a:r>
              <a:rPr lang="en-US" dirty="0" smtClean="0">
                <a:latin typeface="+mn-lt"/>
              </a:rPr>
              <a:t> Actionable </a:t>
            </a:r>
            <a:r>
              <a:rPr lang="en-US" dirty="0" smtClean="0">
                <a:latin typeface="+mn-lt"/>
              </a:rPr>
              <a:t>insights can be drawn for developers to work on and capture the </a:t>
            </a:r>
            <a:r>
              <a:rPr lang="en-US" dirty="0" smtClean="0">
                <a:latin typeface="+mn-lt"/>
              </a:rPr>
              <a:t>   Android </a:t>
            </a:r>
            <a:r>
              <a:rPr lang="en-US" dirty="0" smtClean="0">
                <a:latin typeface="+mn-lt"/>
              </a:rPr>
              <a:t>market.</a:t>
            </a:r>
          </a:p>
          <a:p>
            <a:pPr>
              <a:lnSpc>
                <a:spcPct val="150000"/>
              </a:lnSpc>
              <a:buFont typeface="Wingdings" pitchFamily="2" charset="2"/>
              <a:buChar char="§"/>
            </a:pPr>
            <a:r>
              <a:rPr lang="en-US" dirty="0" smtClean="0">
                <a:latin typeface="+mn-lt"/>
              </a:rPr>
              <a:t> </a:t>
            </a:r>
            <a:r>
              <a:rPr lang="en-US" dirty="0" smtClean="0">
                <a:latin typeface="+mn-lt"/>
              </a:rPr>
              <a:t>Each app(row) has values for category</a:t>
            </a:r>
            <a:r>
              <a:rPr lang="en-US" dirty="0" smtClean="0">
                <a:latin typeface="+mn-lt"/>
              </a:rPr>
              <a:t>, ratings, size </a:t>
            </a:r>
            <a:r>
              <a:rPr lang="en-US" dirty="0" smtClean="0">
                <a:latin typeface="+mn-lt"/>
              </a:rPr>
              <a:t>and more</a:t>
            </a:r>
            <a:r>
              <a:rPr lang="en-US" dirty="0" smtClean="0">
                <a:latin typeface="+mn-lt"/>
              </a:rPr>
              <a:t>. Another </a:t>
            </a:r>
            <a:r>
              <a:rPr lang="en-US" dirty="0" smtClean="0">
                <a:latin typeface="+mn-lt"/>
              </a:rPr>
              <a:t>dataset contains customer reviews of android apps.</a:t>
            </a:r>
          </a:p>
          <a:p>
            <a:pPr>
              <a:lnSpc>
                <a:spcPct val="150000"/>
              </a:lnSpc>
              <a:buFont typeface="Wingdings" pitchFamily="2" charset="2"/>
              <a:buChar char="§"/>
            </a:pPr>
            <a:r>
              <a:rPr lang="en-US" dirty="0" smtClean="0">
                <a:latin typeface="+mn-lt"/>
              </a:rPr>
              <a:t> As values for category ,ratings, size and more. Another dataset contains customer reviews of android apps.</a:t>
            </a:r>
          </a:p>
          <a:p>
            <a:pPr>
              <a:lnSpc>
                <a:spcPct val="150000"/>
              </a:lnSpc>
              <a:buFont typeface="Wingdings" pitchFamily="2" charset="2"/>
              <a:buChar char="§"/>
            </a:pPr>
            <a:r>
              <a:rPr lang="en-US" dirty="0" smtClean="0">
                <a:latin typeface="+mn-lt"/>
              </a:rPr>
              <a:t> Explore and analyze the data to discover key factors responsible for app engagement and success.</a:t>
            </a:r>
          </a:p>
          <a:p>
            <a:endParaRPr lang="en-US" dirty="0">
              <a:latin typeface="+mn-lt"/>
            </a:endParaRPr>
          </a:p>
        </p:txBody>
      </p:sp>
      <p:pic>
        <p:nvPicPr>
          <p:cNvPr id="5" name="object 4"/>
          <p:cNvPicPr/>
          <p:nvPr/>
        </p:nvPicPr>
        <p:blipFill>
          <a:blip r:embed="rId2" cstate="print"/>
          <a:stretch>
            <a:fillRect/>
          </a:stretch>
        </p:blipFill>
        <p:spPr>
          <a:xfrm>
            <a:off x="7696200" y="133350"/>
            <a:ext cx="694944" cy="6164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61950"/>
            <a:ext cx="3571850"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335" dirty="0">
                <a:solidFill>
                  <a:srgbClr val="CC0000"/>
                </a:solidFill>
              </a:rPr>
              <a:t>I</a:t>
            </a:r>
            <a:r>
              <a:rPr spc="-430" dirty="0">
                <a:solidFill>
                  <a:srgbClr val="CC0000"/>
                </a:solidFill>
              </a:rPr>
              <a:t>n</a:t>
            </a:r>
            <a:r>
              <a:rPr spc="-85" dirty="0">
                <a:solidFill>
                  <a:srgbClr val="CC0000"/>
                </a:solidFill>
              </a:rPr>
              <a:t>troduction</a:t>
            </a:r>
            <a:endParaRPr sz="2800">
              <a:latin typeface="MS Gothic"/>
              <a:cs typeface="MS Gothic"/>
            </a:endParaRPr>
          </a:p>
        </p:txBody>
      </p:sp>
      <p:sp>
        <p:nvSpPr>
          <p:cNvPr id="3" name="object 3"/>
          <p:cNvSpPr txBox="1"/>
          <p:nvPr/>
        </p:nvSpPr>
        <p:spPr>
          <a:xfrm>
            <a:off x="381000" y="971550"/>
            <a:ext cx="8077199" cy="3349635"/>
          </a:xfrm>
          <a:prstGeom prst="rect">
            <a:avLst/>
          </a:prstGeom>
        </p:spPr>
        <p:txBody>
          <a:bodyPr vert="horz" wrap="square" lIns="0" tIns="12700" rIns="0" bIns="0" rtlCol="0">
            <a:spAutoFit/>
          </a:bodyPr>
          <a:lstStyle/>
          <a:p>
            <a:pPr>
              <a:lnSpc>
                <a:spcPct val="150000"/>
              </a:lnSpc>
              <a:buFont typeface="Wingdings" pitchFamily="2" charset="2"/>
              <a:buChar char="§"/>
            </a:pPr>
            <a:r>
              <a:rPr lang="en-US" sz="1600" dirty="0" smtClean="0"/>
              <a:t> </a:t>
            </a:r>
            <a:r>
              <a:rPr lang="en-US" sz="1600" dirty="0"/>
              <a:t>Google Play was launched on March 6, </a:t>
            </a:r>
            <a:r>
              <a:rPr lang="en-US" sz="1600" dirty="0" smtClean="0"/>
              <a:t>2012.</a:t>
            </a:r>
          </a:p>
          <a:p>
            <a:pPr>
              <a:lnSpc>
                <a:spcPct val="150000"/>
              </a:lnSpc>
              <a:buFont typeface="Wingdings" pitchFamily="2" charset="2"/>
              <a:buChar char="§"/>
            </a:pPr>
            <a:r>
              <a:rPr lang="en-US" sz="1600" dirty="0" smtClean="0"/>
              <a:t>Google </a:t>
            </a:r>
            <a:r>
              <a:rPr lang="en-US" sz="1600" dirty="0"/>
              <a:t>Play is an online store where people go to find their favorite apps, games, movies, TV shows, books, and more.</a:t>
            </a:r>
          </a:p>
          <a:p>
            <a:pPr>
              <a:lnSpc>
                <a:spcPct val="150000"/>
              </a:lnSpc>
              <a:buFont typeface="Wingdings" pitchFamily="2" charset="2"/>
              <a:buChar char="§"/>
            </a:pPr>
            <a:r>
              <a:rPr lang="en-US" sz="1600" dirty="0" smtClean="0"/>
              <a:t>It </a:t>
            </a:r>
            <a:r>
              <a:rPr lang="en-US" sz="1600" dirty="0"/>
              <a:t>provides 2 million apps &amp; games to billions of people around the world, generating over $120 billion in earnings for developers to date</a:t>
            </a:r>
            <a:r>
              <a:rPr lang="en-US" sz="1600" dirty="0" smtClean="0"/>
              <a:t>.</a:t>
            </a:r>
          </a:p>
          <a:p>
            <a:pPr>
              <a:lnSpc>
                <a:spcPct val="150000"/>
              </a:lnSpc>
              <a:buFont typeface="Wingdings" pitchFamily="2" charset="2"/>
              <a:buChar char="§"/>
            </a:pPr>
            <a:r>
              <a:rPr lang="en-US" sz="1600" dirty="0" smtClean="0"/>
              <a:t>The main objective of the Project is that to understand the Users demand what they expecting from using their apps and thus it helps to update and develop the product by Developers.</a:t>
            </a:r>
            <a:endParaRPr lang="en-US" sz="1600" dirty="0" smtClean="0">
              <a:cs typeface="Arial"/>
            </a:endParaRPr>
          </a:p>
          <a:p>
            <a:pPr>
              <a:lnSpc>
                <a:spcPct val="150000"/>
              </a:lnSpc>
            </a:pPr>
            <a:endParaRPr lang="en-US" sz="1600" dirty="0"/>
          </a:p>
          <a:p>
            <a:pPr marL="299085" marR="5080" indent="-287020">
              <a:lnSpc>
                <a:spcPct val="150000"/>
              </a:lnSpc>
              <a:spcBef>
                <a:spcPts val="100"/>
              </a:spcBef>
              <a:tabLst>
                <a:tab pos="299085" algn="l"/>
                <a:tab pos="299720" algn="l"/>
              </a:tabLst>
            </a:pPr>
            <a:endParaRPr sz="1600">
              <a:latin typeface="Arial"/>
              <a:cs typeface="Arial"/>
            </a:endParaRPr>
          </a:p>
        </p:txBody>
      </p:sp>
      <p:pic>
        <p:nvPicPr>
          <p:cNvPr id="6" name="object 6"/>
          <p:cNvPicPr/>
          <p:nvPr/>
        </p:nvPicPr>
        <p:blipFill>
          <a:blip r:embed="rId2" cstate="print"/>
          <a:stretch>
            <a:fillRect/>
          </a:stretch>
        </p:blipFill>
        <p:spPr>
          <a:xfrm>
            <a:off x="7703819" y="144779"/>
            <a:ext cx="694944" cy="696468"/>
          </a:xfrm>
          <a:prstGeom prst="rect">
            <a:avLst/>
          </a:prstGeom>
        </p:spPr>
      </p:pic>
      <p:pic>
        <p:nvPicPr>
          <p:cNvPr id="25604" name="Picture 4" descr="iOS App Store vs. Google Play Store"/>
          <p:cNvPicPr>
            <a:picLocks noChangeAspect="1" noChangeArrowheads="1"/>
          </p:cNvPicPr>
          <p:nvPr/>
        </p:nvPicPr>
        <p:blipFill>
          <a:blip r:embed="rId3" cstate="print"/>
          <a:srcRect/>
          <a:stretch>
            <a:fillRect/>
          </a:stretch>
        </p:blipFill>
        <p:spPr bwMode="auto">
          <a:xfrm>
            <a:off x="7086600" y="3638550"/>
            <a:ext cx="1828800" cy="990600"/>
          </a:xfrm>
          <a:prstGeom prst="rect">
            <a:avLst/>
          </a:prstGeom>
          <a:noFill/>
        </p:spPr>
      </p:pic>
      <p:sp>
        <p:nvSpPr>
          <p:cNvPr id="10" name="TextBox 9"/>
          <p:cNvSpPr txBox="1"/>
          <p:nvPr/>
        </p:nvSpPr>
        <p:spPr>
          <a:xfrm>
            <a:off x="304800" y="3714750"/>
            <a:ext cx="7010400" cy="1077218"/>
          </a:xfrm>
          <a:prstGeom prst="rect">
            <a:avLst/>
          </a:prstGeom>
          <a:noFill/>
        </p:spPr>
        <p:txBody>
          <a:bodyPr wrap="square" rtlCol="0">
            <a:spAutoFit/>
          </a:bodyPr>
          <a:lstStyle/>
          <a:p>
            <a:r>
              <a:rPr lang="en-US" sz="1600" spc="-5" dirty="0" smtClean="0">
                <a:solidFill>
                  <a:srgbClr val="C00000"/>
                </a:solidFill>
                <a:cs typeface="Arial"/>
              </a:rPr>
              <a:t>Google </a:t>
            </a:r>
            <a:r>
              <a:rPr lang="en-US" sz="1600" dirty="0" smtClean="0">
                <a:solidFill>
                  <a:srgbClr val="C00000"/>
                </a:solidFill>
                <a:cs typeface="Arial"/>
              </a:rPr>
              <a:t>Play </a:t>
            </a:r>
            <a:r>
              <a:rPr lang="en-US" sz="1600" spc="-5" dirty="0" smtClean="0">
                <a:solidFill>
                  <a:srgbClr val="C00000"/>
                </a:solidFill>
                <a:cs typeface="Arial"/>
              </a:rPr>
              <a:t>Store is found </a:t>
            </a:r>
            <a:r>
              <a:rPr lang="en-US" sz="1600" dirty="0" smtClean="0">
                <a:solidFill>
                  <a:srgbClr val="C00000"/>
                </a:solidFill>
                <a:cs typeface="Arial"/>
              </a:rPr>
              <a:t>to </a:t>
            </a:r>
            <a:r>
              <a:rPr lang="en-US" sz="1600" spc="-5" dirty="0" smtClean="0">
                <a:solidFill>
                  <a:srgbClr val="C00000"/>
                </a:solidFill>
                <a:cs typeface="Arial"/>
              </a:rPr>
              <a:t>be the </a:t>
            </a:r>
            <a:r>
              <a:rPr lang="en-US" sz="1600" dirty="0" smtClean="0">
                <a:solidFill>
                  <a:srgbClr val="C00000"/>
                </a:solidFill>
                <a:cs typeface="Arial"/>
              </a:rPr>
              <a:t>largest </a:t>
            </a:r>
            <a:r>
              <a:rPr lang="en-US" sz="1600" spc="-5" dirty="0" smtClean="0">
                <a:solidFill>
                  <a:srgbClr val="C00000"/>
                </a:solidFill>
                <a:cs typeface="Arial"/>
              </a:rPr>
              <a:t>app market in </a:t>
            </a:r>
            <a:r>
              <a:rPr lang="en-US" sz="1600" spc="-10" dirty="0" smtClean="0">
                <a:solidFill>
                  <a:srgbClr val="C00000"/>
                </a:solidFill>
                <a:cs typeface="Arial"/>
              </a:rPr>
              <a:t>the </a:t>
            </a:r>
            <a:r>
              <a:rPr lang="en-US" sz="1600" dirty="0" smtClean="0">
                <a:solidFill>
                  <a:srgbClr val="C00000"/>
                </a:solidFill>
                <a:cs typeface="Arial"/>
              </a:rPr>
              <a:t>world. It </a:t>
            </a:r>
            <a:r>
              <a:rPr lang="en-US" sz="1600" spc="-5" dirty="0" smtClean="0">
                <a:solidFill>
                  <a:srgbClr val="C00000"/>
                </a:solidFill>
                <a:cs typeface="Arial"/>
              </a:rPr>
              <a:t>has </a:t>
            </a:r>
            <a:r>
              <a:rPr lang="en-US" sz="1600" dirty="0" smtClean="0">
                <a:solidFill>
                  <a:srgbClr val="C00000"/>
                </a:solidFill>
                <a:cs typeface="Arial"/>
              </a:rPr>
              <a:t> </a:t>
            </a:r>
            <a:r>
              <a:rPr lang="en-US" sz="1600" spc="-5" dirty="0" smtClean="0">
                <a:solidFill>
                  <a:srgbClr val="C00000"/>
                </a:solidFill>
                <a:cs typeface="Arial"/>
              </a:rPr>
              <a:t>been observed </a:t>
            </a:r>
            <a:r>
              <a:rPr lang="en-US" sz="1600" dirty="0" smtClean="0">
                <a:solidFill>
                  <a:srgbClr val="C00000"/>
                </a:solidFill>
                <a:cs typeface="Arial"/>
              </a:rPr>
              <a:t>that </a:t>
            </a:r>
            <a:r>
              <a:rPr lang="en-US" sz="1600" spc="-5" dirty="0" smtClean="0">
                <a:solidFill>
                  <a:srgbClr val="C00000"/>
                </a:solidFill>
                <a:cs typeface="Arial"/>
              </a:rPr>
              <a:t>although </a:t>
            </a:r>
            <a:r>
              <a:rPr lang="en-US" sz="1600" dirty="0" smtClean="0">
                <a:solidFill>
                  <a:srgbClr val="C00000"/>
                </a:solidFill>
                <a:cs typeface="Arial"/>
              </a:rPr>
              <a:t>it </a:t>
            </a:r>
            <a:r>
              <a:rPr lang="en-US" sz="1600" spc="-5" dirty="0" smtClean="0">
                <a:solidFill>
                  <a:srgbClr val="C00000"/>
                </a:solidFill>
                <a:cs typeface="Arial"/>
              </a:rPr>
              <a:t>generates more than double the downloads than </a:t>
            </a:r>
            <a:r>
              <a:rPr lang="en-US" sz="1600" dirty="0" smtClean="0">
                <a:solidFill>
                  <a:srgbClr val="C00000"/>
                </a:solidFill>
                <a:cs typeface="Arial"/>
              </a:rPr>
              <a:t> </a:t>
            </a:r>
            <a:r>
              <a:rPr lang="en-US" sz="1600" spc="-10" dirty="0" smtClean="0">
                <a:solidFill>
                  <a:srgbClr val="C00000"/>
                </a:solidFill>
                <a:cs typeface="Arial"/>
              </a:rPr>
              <a:t>the</a:t>
            </a:r>
            <a:r>
              <a:rPr lang="en-US" sz="1600" spc="10" dirty="0" smtClean="0">
                <a:solidFill>
                  <a:srgbClr val="C00000"/>
                </a:solidFill>
                <a:cs typeface="Arial"/>
              </a:rPr>
              <a:t> </a:t>
            </a:r>
            <a:r>
              <a:rPr lang="en-US" sz="1600" spc="-15" dirty="0" smtClean="0">
                <a:solidFill>
                  <a:srgbClr val="C00000"/>
                </a:solidFill>
                <a:cs typeface="Arial"/>
              </a:rPr>
              <a:t>Apple</a:t>
            </a:r>
            <a:r>
              <a:rPr lang="en-US" sz="1600" spc="75" dirty="0" smtClean="0">
                <a:solidFill>
                  <a:srgbClr val="C00000"/>
                </a:solidFill>
                <a:cs typeface="Arial"/>
              </a:rPr>
              <a:t> </a:t>
            </a:r>
            <a:r>
              <a:rPr lang="en-US" sz="1600" spc="-20" dirty="0" smtClean="0">
                <a:solidFill>
                  <a:srgbClr val="C00000"/>
                </a:solidFill>
                <a:cs typeface="Arial"/>
              </a:rPr>
              <a:t>App</a:t>
            </a:r>
            <a:r>
              <a:rPr lang="en-US" sz="1600" spc="50" dirty="0" smtClean="0">
                <a:solidFill>
                  <a:srgbClr val="C00000"/>
                </a:solidFill>
                <a:cs typeface="Arial"/>
              </a:rPr>
              <a:t> </a:t>
            </a:r>
            <a:r>
              <a:rPr lang="en-US" sz="1600" spc="-5" dirty="0" smtClean="0">
                <a:solidFill>
                  <a:srgbClr val="C00000"/>
                </a:solidFill>
                <a:cs typeface="Arial"/>
              </a:rPr>
              <a:t>Store</a:t>
            </a:r>
            <a:r>
              <a:rPr lang="en-US" sz="1600" spc="15" dirty="0" smtClean="0">
                <a:solidFill>
                  <a:srgbClr val="C00000"/>
                </a:solidFill>
                <a:cs typeface="Arial"/>
              </a:rPr>
              <a:t> </a:t>
            </a:r>
            <a:r>
              <a:rPr lang="en-US" sz="1600" spc="-10" dirty="0" smtClean="0">
                <a:solidFill>
                  <a:srgbClr val="C00000"/>
                </a:solidFill>
                <a:cs typeface="Arial"/>
              </a:rPr>
              <a:t>but</a:t>
            </a:r>
            <a:r>
              <a:rPr lang="en-US" sz="1600" spc="20" dirty="0" smtClean="0">
                <a:solidFill>
                  <a:srgbClr val="C00000"/>
                </a:solidFill>
                <a:cs typeface="Arial"/>
              </a:rPr>
              <a:t> </a:t>
            </a:r>
            <a:r>
              <a:rPr lang="en-US" sz="1600" spc="-5" dirty="0" smtClean="0">
                <a:solidFill>
                  <a:srgbClr val="C00000"/>
                </a:solidFill>
                <a:cs typeface="Arial"/>
              </a:rPr>
              <a:t>makes</a:t>
            </a:r>
            <a:r>
              <a:rPr lang="en-US" sz="1600" spc="10" dirty="0" smtClean="0">
                <a:solidFill>
                  <a:srgbClr val="C00000"/>
                </a:solidFill>
                <a:cs typeface="Arial"/>
              </a:rPr>
              <a:t> </a:t>
            </a:r>
            <a:r>
              <a:rPr lang="en-US" sz="1600" spc="-5" dirty="0" smtClean="0">
                <a:solidFill>
                  <a:srgbClr val="C00000"/>
                </a:solidFill>
                <a:cs typeface="Arial"/>
              </a:rPr>
              <a:t>only</a:t>
            </a:r>
            <a:r>
              <a:rPr lang="en-US" sz="1600" spc="15" dirty="0" smtClean="0">
                <a:solidFill>
                  <a:srgbClr val="C00000"/>
                </a:solidFill>
                <a:cs typeface="Arial"/>
              </a:rPr>
              <a:t> </a:t>
            </a:r>
            <a:r>
              <a:rPr lang="en-US" sz="1600" spc="-5" dirty="0" smtClean="0">
                <a:solidFill>
                  <a:srgbClr val="C00000"/>
                </a:solidFill>
                <a:cs typeface="Arial"/>
              </a:rPr>
              <a:t>half</a:t>
            </a:r>
            <a:r>
              <a:rPr lang="en-US" sz="1600" spc="20" dirty="0" smtClean="0">
                <a:solidFill>
                  <a:srgbClr val="C00000"/>
                </a:solidFill>
                <a:cs typeface="Arial"/>
              </a:rPr>
              <a:t> </a:t>
            </a:r>
            <a:r>
              <a:rPr lang="en-US" sz="1600" spc="-10" dirty="0" smtClean="0">
                <a:solidFill>
                  <a:srgbClr val="C00000"/>
                </a:solidFill>
                <a:cs typeface="Arial"/>
              </a:rPr>
              <a:t>the</a:t>
            </a:r>
            <a:r>
              <a:rPr lang="en-US" sz="1600" spc="25" dirty="0" smtClean="0">
                <a:solidFill>
                  <a:srgbClr val="C00000"/>
                </a:solidFill>
                <a:cs typeface="Arial"/>
              </a:rPr>
              <a:t> </a:t>
            </a:r>
            <a:r>
              <a:rPr lang="en-US" sz="1600" spc="-5" dirty="0" smtClean="0">
                <a:solidFill>
                  <a:srgbClr val="C00000"/>
                </a:solidFill>
                <a:cs typeface="Arial"/>
              </a:rPr>
              <a:t>money</a:t>
            </a:r>
            <a:r>
              <a:rPr lang="en-US" sz="1600" spc="5" dirty="0" smtClean="0">
                <a:solidFill>
                  <a:srgbClr val="C00000"/>
                </a:solidFill>
                <a:cs typeface="Arial"/>
              </a:rPr>
              <a:t> </a:t>
            </a:r>
            <a:r>
              <a:rPr lang="en-US" sz="1600" spc="-5" dirty="0" smtClean="0">
                <a:solidFill>
                  <a:srgbClr val="C00000"/>
                </a:solidFill>
                <a:cs typeface="Arial"/>
              </a:rPr>
              <a:t>compared</a:t>
            </a:r>
            <a:r>
              <a:rPr lang="en-US" sz="1600" spc="25" dirty="0" smtClean="0">
                <a:solidFill>
                  <a:srgbClr val="C00000"/>
                </a:solidFill>
                <a:cs typeface="Arial"/>
              </a:rPr>
              <a:t> </a:t>
            </a:r>
            <a:r>
              <a:rPr lang="en-US" sz="1600" spc="-5" dirty="0" smtClean="0">
                <a:solidFill>
                  <a:srgbClr val="C00000"/>
                </a:solidFill>
                <a:cs typeface="Arial"/>
              </a:rPr>
              <a:t>to</a:t>
            </a:r>
            <a:r>
              <a:rPr lang="en-US" sz="1600" spc="20" dirty="0" smtClean="0">
                <a:solidFill>
                  <a:srgbClr val="C00000"/>
                </a:solidFill>
                <a:cs typeface="Arial"/>
              </a:rPr>
              <a:t> </a:t>
            </a:r>
            <a:r>
              <a:rPr lang="en-US" sz="1600" spc="-10" dirty="0" smtClean="0">
                <a:solidFill>
                  <a:srgbClr val="C00000"/>
                </a:solidFill>
                <a:cs typeface="Arial"/>
              </a:rPr>
              <a:t>the</a:t>
            </a:r>
            <a:r>
              <a:rPr lang="en-US" sz="1600" spc="15" dirty="0" smtClean="0">
                <a:solidFill>
                  <a:srgbClr val="C00000"/>
                </a:solidFill>
                <a:cs typeface="Arial"/>
              </a:rPr>
              <a:t> </a:t>
            </a:r>
            <a:r>
              <a:rPr lang="en-US" sz="1600" spc="-20" dirty="0" smtClean="0">
                <a:solidFill>
                  <a:srgbClr val="C00000"/>
                </a:solidFill>
                <a:cs typeface="Arial"/>
              </a:rPr>
              <a:t>App</a:t>
            </a:r>
            <a:r>
              <a:rPr lang="en-US" sz="1600" spc="50" dirty="0" smtClean="0">
                <a:solidFill>
                  <a:srgbClr val="C00000"/>
                </a:solidFill>
                <a:cs typeface="Arial"/>
              </a:rPr>
              <a:t> </a:t>
            </a:r>
            <a:r>
              <a:rPr lang="en-US" sz="1600" spc="-5" dirty="0" smtClean="0">
                <a:solidFill>
                  <a:srgbClr val="C00000"/>
                </a:solidFill>
                <a:cs typeface="Arial"/>
              </a:rPr>
              <a:t>Store.</a:t>
            </a:r>
            <a:endParaRPr lang="en-US" sz="1600" dirty="0" smtClean="0">
              <a:solidFill>
                <a:srgbClr val="C00000"/>
              </a:solidFill>
            </a:endParaRP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750"/>
            <a:ext cx="4641215" cy="505908"/>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105" dirty="0">
                <a:solidFill>
                  <a:srgbClr val="CC0000"/>
                </a:solidFill>
              </a:rPr>
              <a:t>Prob</a:t>
            </a:r>
            <a:r>
              <a:rPr spc="-70" dirty="0">
                <a:solidFill>
                  <a:srgbClr val="CC0000"/>
                </a:solidFill>
              </a:rPr>
              <a:t>l</a:t>
            </a:r>
            <a:r>
              <a:rPr spc="-65" dirty="0">
                <a:solidFill>
                  <a:srgbClr val="CC0000"/>
                </a:solidFill>
              </a:rPr>
              <a:t>em</a:t>
            </a:r>
            <a:r>
              <a:rPr spc="-190" dirty="0">
                <a:solidFill>
                  <a:srgbClr val="CC0000"/>
                </a:solidFill>
              </a:rPr>
              <a:t> </a:t>
            </a:r>
            <a:r>
              <a:rPr spc="-105" dirty="0">
                <a:solidFill>
                  <a:srgbClr val="CC0000"/>
                </a:solidFill>
              </a:rPr>
              <a:t>statem</a:t>
            </a:r>
            <a:r>
              <a:rPr spc="-120" dirty="0">
                <a:solidFill>
                  <a:srgbClr val="CC0000"/>
                </a:solidFill>
              </a:rPr>
              <a:t>e</a:t>
            </a:r>
            <a:r>
              <a:rPr spc="-65" dirty="0">
                <a:solidFill>
                  <a:srgbClr val="CC0000"/>
                </a:solidFill>
              </a:rPr>
              <a:t>nt</a:t>
            </a:r>
            <a:endParaRPr sz="2800">
              <a:latin typeface="MS Gothic"/>
              <a:cs typeface="MS Gothic"/>
            </a:endParaRPr>
          </a:p>
        </p:txBody>
      </p:sp>
      <p:sp>
        <p:nvSpPr>
          <p:cNvPr id="3" name="object 3"/>
          <p:cNvSpPr txBox="1"/>
          <p:nvPr/>
        </p:nvSpPr>
        <p:spPr>
          <a:xfrm>
            <a:off x="304800" y="514350"/>
            <a:ext cx="7924800" cy="4110997"/>
          </a:xfrm>
          <a:prstGeom prst="rect">
            <a:avLst/>
          </a:prstGeom>
        </p:spPr>
        <p:txBody>
          <a:bodyPr vert="horz" wrap="square" lIns="0" tIns="12065" rIns="0" bIns="0" rtlCol="0">
            <a:spAutoFit/>
          </a:bodyPr>
          <a:lstStyle/>
          <a:p>
            <a:pPr marL="299085" marR="5080" indent="-287020" algn="just">
              <a:lnSpc>
                <a:spcPct val="150100"/>
              </a:lnSpc>
              <a:spcBef>
                <a:spcPts val="95"/>
              </a:spcBef>
              <a:buFont typeface="Wingdings"/>
              <a:buChar char=""/>
              <a:tabLst>
                <a:tab pos="299720" algn="l"/>
              </a:tabLst>
            </a:pPr>
            <a:endParaRPr lang="en-US" sz="1600" dirty="0" smtClean="0">
              <a:cs typeface="Arial"/>
            </a:endParaRPr>
          </a:p>
          <a:p>
            <a:pPr marL="299085" marR="5080" indent="-287020" algn="just">
              <a:lnSpc>
                <a:spcPct val="150100"/>
              </a:lnSpc>
              <a:spcBef>
                <a:spcPts val="95"/>
              </a:spcBef>
              <a:buFont typeface="Wingdings" pitchFamily="2" charset="2"/>
              <a:buChar char="§"/>
              <a:tabLst>
                <a:tab pos="299720" algn="l"/>
              </a:tabLst>
            </a:pPr>
            <a:r>
              <a:rPr lang="en-US" sz="1600" dirty="0" smtClean="0"/>
              <a:t>Two datasets are provided, one with basic information and the other with user reviews for the respective app. </a:t>
            </a:r>
          </a:p>
          <a:p>
            <a:pPr marL="299085" marR="5080" indent="-287020" algn="just">
              <a:lnSpc>
                <a:spcPct val="150100"/>
              </a:lnSpc>
              <a:spcBef>
                <a:spcPts val="95"/>
              </a:spcBef>
              <a:buFont typeface="Wingdings" pitchFamily="2" charset="2"/>
              <a:buChar char="§"/>
              <a:tabLst>
                <a:tab pos="299720" algn="l"/>
              </a:tabLst>
            </a:pPr>
            <a:r>
              <a:rPr lang="en-US" sz="1600" dirty="0" smtClean="0"/>
              <a:t>We must examine and evaluate the data in both datasets in order to identify the important characteristics that influence app engagement and success.</a:t>
            </a:r>
            <a:endParaRPr lang="en-US" sz="1600" dirty="0">
              <a:cs typeface="Arial"/>
            </a:endParaRPr>
          </a:p>
          <a:p>
            <a:pPr marL="299085" marR="5080" indent="-287020" algn="just">
              <a:lnSpc>
                <a:spcPct val="150100"/>
              </a:lnSpc>
              <a:spcBef>
                <a:spcPts val="95"/>
              </a:spcBef>
              <a:buFont typeface="Wingdings"/>
              <a:buChar char=""/>
              <a:tabLst>
                <a:tab pos="299720" algn="l"/>
              </a:tabLst>
            </a:pPr>
            <a:r>
              <a:rPr sz="1600" smtClean="0">
                <a:cs typeface="Arial"/>
              </a:rPr>
              <a:t>For </a:t>
            </a:r>
            <a:r>
              <a:rPr sz="1600" spc="-5" dirty="0">
                <a:cs typeface="Arial"/>
              </a:rPr>
              <a:t>this project </a:t>
            </a:r>
            <a:r>
              <a:rPr sz="1600" dirty="0">
                <a:cs typeface="Arial"/>
              </a:rPr>
              <a:t>I </a:t>
            </a:r>
            <a:r>
              <a:rPr sz="1600" spc="-5" dirty="0">
                <a:cs typeface="Arial"/>
              </a:rPr>
              <a:t>analyze </a:t>
            </a:r>
            <a:r>
              <a:rPr sz="1600" dirty="0">
                <a:cs typeface="Arial"/>
              </a:rPr>
              <a:t>Play </a:t>
            </a:r>
            <a:r>
              <a:rPr sz="1600" spc="-5" dirty="0">
                <a:cs typeface="Arial"/>
              </a:rPr>
              <a:t>store </a:t>
            </a:r>
            <a:r>
              <a:rPr sz="1600" dirty="0">
                <a:cs typeface="Arial"/>
              </a:rPr>
              <a:t>data of </a:t>
            </a:r>
            <a:r>
              <a:rPr sz="1600" spc="-5" dirty="0">
                <a:cs typeface="Arial"/>
              </a:rPr>
              <a:t>2017-2018 </a:t>
            </a:r>
            <a:r>
              <a:rPr sz="1600" dirty="0">
                <a:cs typeface="Arial"/>
              </a:rPr>
              <a:t>,</a:t>
            </a:r>
            <a:r>
              <a:rPr sz="1600">
                <a:cs typeface="Arial"/>
              </a:rPr>
              <a:t>Google </a:t>
            </a:r>
            <a:r>
              <a:rPr sz="1600" spc="-5" smtClean="0">
                <a:cs typeface="Arial"/>
              </a:rPr>
              <a:t>playstore</a:t>
            </a:r>
            <a:r>
              <a:rPr sz="1600" smtClean="0">
                <a:cs typeface="Arial"/>
              </a:rPr>
              <a:t> </a:t>
            </a:r>
            <a:r>
              <a:rPr sz="1600" dirty="0">
                <a:cs typeface="Arial"/>
              </a:rPr>
              <a:t>is</a:t>
            </a:r>
            <a:r>
              <a:rPr sz="1600" spc="5" dirty="0">
                <a:cs typeface="Arial"/>
              </a:rPr>
              <a:t> </a:t>
            </a:r>
            <a:r>
              <a:rPr sz="1600" dirty="0">
                <a:cs typeface="Arial"/>
              </a:rPr>
              <a:t>mostly</a:t>
            </a:r>
            <a:r>
              <a:rPr sz="1600" spc="5" dirty="0">
                <a:cs typeface="Arial"/>
              </a:rPr>
              <a:t> </a:t>
            </a:r>
            <a:r>
              <a:rPr sz="1600" dirty="0">
                <a:cs typeface="Arial"/>
              </a:rPr>
              <a:t>use</a:t>
            </a:r>
            <a:r>
              <a:rPr sz="1600" spc="5" dirty="0">
                <a:cs typeface="Arial"/>
              </a:rPr>
              <a:t> </a:t>
            </a:r>
            <a:r>
              <a:rPr sz="1600" dirty="0">
                <a:cs typeface="Arial"/>
              </a:rPr>
              <a:t>app</a:t>
            </a:r>
            <a:r>
              <a:rPr sz="1600" spc="5" dirty="0">
                <a:cs typeface="Arial"/>
              </a:rPr>
              <a:t> </a:t>
            </a:r>
            <a:r>
              <a:rPr sz="1600" spc="-5" dirty="0">
                <a:cs typeface="Arial"/>
              </a:rPr>
              <a:t>store</a:t>
            </a:r>
            <a:r>
              <a:rPr sz="1600" dirty="0">
                <a:cs typeface="Arial"/>
              </a:rPr>
              <a:t> worldwide</a:t>
            </a:r>
            <a:r>
              <a:rPr sz="1600" spc="5" dirty="0">
                <a:cs typeface="Arial"/>
              </a:rPr>
              <a:t> </a:t>
            </a:r>
            <a:r>
              <a:rPr sz="1600" spc="-5" dirty="0">
                <a:cs typeface="Arial"/>
              </a:rPr>
              <a:t>also</a:t>
            </a:r>
            <a:r>
              <a:rPr sz="1600" dirty="0">
                <a:cs typeface="Arial"/>
              </a:rPr>
              <a:t> top</a:t>
            </a:r>
            <a:r>
              <a:rPr sz="1600" spc="5" dirty="0">
                <a:cs typeface="Arial"/>
              </a:rPr>
              <a:t> </a:t>
            </a:r>
            <a:r>
              <a:rPr sz="1600" spc="-5" dirty="0">
                <a:cs typeface="Arial"/>
              </a:rPr>
              <a:t>global</a:t>
            </a:r>
            <a:r>
              <a:rPr sz="1600" spc="490" dirty="0">
                <a:cs typeface="Arial"/>
              </a:rPr>
              <a:t> </a:t>
            </a:r>
            <a:r>
              <a:rPr sz="1600" spc="-10" dirty="0">
                <a:cs typeface="Arial"/>
              </a:rPr>
              <a:t>market </a:t>
            </a:r>
            <a:r>
              <a:rPr sz="1600" spc="-5" dirty="0">
                <a:cs typeface="Arial"/>
              </a:rPr>
              <a:t> share.</a:t>
            </a:r>
            <a:endParaRPr sz="1600">
              <a:cs typeface="Arial"/>
            </a:endParaRPr>
          </a:p>
          <a:p>
            <a:pPr marL="299085" indent="-287020" algn="just">
              <a:lnSpc>
                <a:spcPct val="100000"/>
              </a:lnSpc>
              <a:spcBef>
                <a:spcPts val="1080"/>
              </a:spcBef>
              <a:buFont typeface="Wingdings"/>
              <a:buChar char=""/>
              <a:tabLst>
                <a:tab pos="299720" algn="l"/>
              </a:tabLst>
            </a:pPr>
            <a:r>
              <a:rPr sz="1600" spc="-5" dirty="0">
                <a:cs typeface="Arial"/>
              </a:rPr>
              <a:t>My</a:t>
            </a:r>
            <a:r>
              <a:rPr sz="1600" spc="180" dirty="0">
                <a:cs typeface="Arial"/>
              </a:rPr>
              <a:t> </a:t>
            </a:r>
            <a:r>
              <a:rPr sz="1600" spc="-5" dirty="0">
                <a:cs typeface="Arial"/>
              </a:rPr>
              <a:t>main</a:t>
            </a:r>
            <a:r>
              <a:rPr sz="1600" spc="190" dirty="0">
                <a:cs typeface="Arial"/>
              </a:rPr>
              <a:t> </a:t>
            </a:r>
            <a:r>
              <a:rPr sz="1600" spc="-5" dirty="0">
                <a:cs typeface="Arial"/>
              </a:rPr>
              <a:t>objective</a:t>
            </a:r>
            <a:r>
              <a:rPr sz="1600" spc="190" dirty="0">
                <a:cs typeface="Arial"/>
              </a:rPr>
              <a:t> </a:t>
            </a:r>
            <a:r>
              <a:rPr sz="1600" dirty="0">
                <a:cs typeface="Arial"/>
              </a:rPr>
              <a:t>is</a:t>
            </a:r>
            <a:r>
              <a:rPr sz="1600" spc="175" dirty="0">
                <a:cs typeface="Arial"/>
              </a:rPr>
              <a:t> </a:t>
            </a:r>
            <a:r>
              <a:rPr sz="1600" dirty="0">
                <a:cs typeface="Arial"/>
              </a:rPr>
              <a:t>to</a:t>
            </a:r>
            <a:r>
              <a:rPr sz="1600" spc="185" dirty="0">
                <a:cs typeface="Arial"/>
              </a:rPr>
              <a:t> </a:t>
            </a:r>
            <a:r>
              <a:rPr sz="1600" dirty="0">
                <a:cs typeface="Arial"/>
              </a:rPr>
              <a:t>find</a:t>
            </a:r>
            <a:r>
              <a:rPr sz="1600" spc="185" dirty="0">
                <a:cs typeface="Arial"/>
              </a:rPr>
              <a:t> </a:t>
            </a:r>
            <a:r>
              <a:rPr sz="1600" spc="-5" dirty="0">
                <a:cs typeface="Arial"/>
              </a:rPr>
              <a:t>key</a:t>
            </a:r>
            <a:r>
              <a:rPr sz="1600" spc="165" dirty="0">
                <a:cs typeface="Arial"/>
              </a:rPr>
              <a:t> </a:t>
            </a:r>
            <a:r>
              <a:rPr sz="1600" dirty="0">
                <a:cs typeface="Arial"/>
              </a:rPr>
              <a:t>factor</a:t>
            </a:r>
            <a:r>
              <a:rPr sz="1600" spc="180" dirty="0">
                <a:cs typeface="Arial"/>
              </a:rPr>
              <a:t> </a:t>
            </a:r>
            <a:r>
              <a:rPr sz="1600" dirty="0">
                <a:cs typeface="Arial"/>
              </a:rPr>
              <a:t>responsible</a:t>
            </a:r>
            <a:r>
              <a:rPr sz="1600" spc="185" dirty="0">
                <a:cs typeface="Arial"/>
              </a:rPr>
              <a:t> </a:t>
            </a:r>
            <a:r>
              <a:rPr sz="1600" spc="-5" dirty="0">
                <a:cs typeface="Arial"/>
              </a:rPr>
              <a:t>for</a:t>
            </a:r>
            <a:r>
              <a:rPr sz="1600" spc="175" dirty="0">
                <a:cs typeface="Arial"/>
              </a:rPr>
              <a:t> </a:t>
            </a:r>
            <a:r>
              <a:rPr sz="1600" dirty="0">
                <a:cs typeface="Arial"/>
              </a:rPr>
              <a:t>app</a:t>
            </a:r>
            <a:r>
              <a:rPr sz="1600" spc="190" dirty="0">
                <a:cs typeface="Arial"/>
              </a:rPr>
              <a:t> </a:t>
            </a:r>
            <a:r>
              <a:rPr sz="1600" spc="-5" dirty="0">
                <a:cs typeface="Arial"/>
              </a:rPr>
              <a:t>success</a:t>
            </a:r>
            <a:endParaRPr sz="1600">
              <a:cs typeface="Arial"/>
            </a:endParaRPr>
          </a:p>
          <a:p>
            <a:pPr marL="299085">
              <a:lnSpc>
                <a:spcPct val="100000"/>
              </a:lnSpc>
              <a:spcBef>
                <a:spcPts val="1080"/>
              </a:spcBef>
            </a:pPr>
            <a:r>
              <a:rPr sz="1600" spc="-5" dirty="0">
                <a:cs typeface="Arial"/>
              </a:rPr>
              <a:t>and</a:t>
            </a:r>
            <a:r>
              <a:rPr sz="1600" spc="-20" dirty="0">
                <a:cs typeface="Arial"/>
              </a:rPr>
              <a:t> </a:t>
            </a:r>
            <a:r>
              <a:rPr sz="1600" spc="-5" dirty="0">
                <a:cs typeface="Arial"/>
              </a:rPr>
              <a:t>engagement </a:t>
            </a:r>
            <a:r>
              <a:rPr sz="1600" dirty="0">
                <a:cs typeface="Arial"/>
              </a:rPr>
              <a:t>of</a:t>
            </a:r>
            <a:r>
              <a:rPr sz="1600" spc="-10" dirty="0">
                <a:cs typeface="Arial"/>
              </a:rPr>
              <a:t> </a:t>
            </a:r>
            <a:r>
              <a:rPr sz="1600" spc="-5">
                <a:cs typeface="Arial"/>
              </a:rPr>
              <a:t>users</a:t>
            </a:r>
            <a:r>
              <a:rPr sz="1600" spc="-5" smtClean="0">
                <a:cs typeface="Arial"/>
              </a:rPr>
              <a:t>.</a:t>
            </a:r>
            <a:endParaRPr sz="1600">
              <a:cs typeface="Arial"/>
            </a:endParaRPr>
          </a:p>
          <a:p>
            <a:pPr marL="299085" marR="7620" indent="-287020">
              <a:lnSpc>
                <a:spcPct val="150000"/>
              </a:lnSpc>
              <a:buFont typeface="Wingdings"/>
              <a:buChar char=""/>
              <a:tabLst>
                <a:tab pos="299085" algn="l"/>
                <a:tab pos="299720" algn="l"/>
                <a:tab pos="1673860" algn="l"/>
                <a:tab pos="2044064" algn="l"/>
                <a:tab pos="2644775" algn="l"/>
                <a:tab pos="3204210" algn="l"/>
                <a:tab pos="4323080" algn="l"/>
                <a:tab pos="5226685" algn="l"/>
                <a:tab pos="5838190" algn="l"/>
                <a:tab pos="6551295" algn="l"/>
                <a:tab pos="6922134" algn="l"/>
              </a:tabLst>
            </a:pPr>
            <a:r>
              <a:rPr sz="1600" smtClean="0">
                <a:cs typeface="Arial"/>
              </a:rPr>
              <a:t>T</a:t>
            </a:r>
            <a:r>
              <a:rPr sz="1600" spc="5" smtClean="0">
                <a:cs typeface="Arial"/>
              </a:rPr>
              <a:t>h</a:t>
            </a:r>
            <a:r>
              <a:rPr sz="1600" smtClean="0">
                <a:cs typeface="Arial"/>
              </a:rPr>
              <a:t>o</a:t>
            </a:r>
            <a:r>
              <a:rPr sz="1600" spc="5" smtClean="0">
                <a:cs typeface="Arial"/>
              </a:rPr>
              <a:t>u</a:t>
            </a:r>
            <a:r>
              <a:rPr sz="1600" spc="-5" smtClean="0">
                <a:cs typeface="Arial"/>
              </a:rPr>
              <a:t>s</a:t>
            </a:r>
            <a:r>
              <a:rPr sz="1600" spc="-15" smtClean="0">
                <a:cs typeface="Arial"/>
              </a:rPr>
              <a:t>a</a:t>
            </a:r>
            <a:r>
              <a:rPr sz="1600" smtClean="0">
                <a:cs typeface="Arial"/>
              </a:rPr>
              <a:t>n</a:t>
            </a:r>
            <a:r>
              <a:rPr sz="1600" spc="5" smtClean="0">
                <a:cs typeface="Arial"/>
              </a:rPr>
              <a:t>d</a:t>
            </a:r>
            <a:r>
              <a:rPr lang="en-US" sz="1600" spc="-5" dirty="0" smtClean="0">
                <a:cs typeface="Arial"/>
              </a:rPr>
              <a:t>s </a:t>
            </a:r>
            <a:r>
              <a:rPr sz="1600" spc="-10" smtClean="0">
                <a:cs typeface="Arial"/>
              </a:rPr>
              <a:t>o</a:t>
            </a:r>
            <a:r>
              <a:rPr sz="1600" smtClean="0">
                <a:cs typeface="Arial"/>
              </a:rPr>
              <a:t>f</a:t>
            </a:r>
            <a:r>
              <a:rPr sz="1600">
                <a:cs typeface="Arial"/>
              </a:rPr>
              <a:t>	</a:t>
            </a:r>
            <a:r>
              <a:rPr lang="en-US" sz="1600" dirty="0" smtClean="0">
                <a:cs typeface="Arial"/>
              </a:rPr>
              <a:t> </a:t>
            </a:r>
            <a:r>
              <a:rPr sz="1600" smtClean="0">
                <a:cs typeface="Arial"/>
              </a:rPr>
              <a:t>n</a:t>
            </a:r>
            <a:r>
              <a:rPr sz="1600" spc="-30" smtClean="0">
                <a:cs typeface="Arial"/>
              </a:rPr>
              <a:t>e</a:t>
            </a:r>
            <a:r>
              <a:rPr sz="1600" smtClean="0">
                <a:cs typeface="Arial"/>
              </a:rPr>
              <a:t>w</a:t>
            </a:r>
            <a:r>
              <a:rPr lang="en-US" sz="1600" dirty="0">
                <a:cs typeface="Arial"/>
              </a:rPr>
              <a:t> </a:t>
            </a:r>
            <a:r>
              <a:rPr sz="1600" spc="-20" smtClean="0">
                <a:cs typeface="Arial"/>
              </a:rPr>
              <a:t>a</a:t>
            </a:r>
            <a:r>
              <a:rPr sz="1600" spc="5" smtClean="0">
                <a:cs typeface="Arial"/>
              </a:rPr>
              <a:t>p</a:t>
            </a:r>
            <a:r>
              <a:rPr sz="1600" smtClean="0">
                <a:cs typeface="Arial"/>
              </a:rPr>
              <a:t>p</a:t>
            </a:r>
            <a:r>
              <a:rPr sz="1600">
                <a:cs typeface="Arial"/>
              </a:rPr>
              <a:t>	</a:t>
            </a:r>
            <a:r>
              <a:rPr sz="1600" spc="-5" smtClean="0">
                <a:cs typeface="Arial"/>
              </a:rPr>
              <a:t>r</a:t>
            </a:r>
            <a:r>
              <a:rPr sz="1600" spc="-15" smtClean="0">
                <a:cs typeface="Arial"/>
              </a:rPr>
              <a:t>e</a:t>
            </a:r>
            <a:r>
              <a:rPr sz="1600" smtClean="0">
                <a:cs typeface="Arial"/>
              </a:rPr>
              <a:t>g</a:t>
            </a:r>
            <a:r>
              <a:rPr sz="1600" spc="5" smtClean="0">
                <a:cs typeface="Arial"/>
              </a:rPr>
              <a:t>u</a:t>
            </a:r>
            <a:r>
              <a:rPr sz="1600" spc="-5" smtClean="0">
                <a:cs typeface="Arial"/>
              </a:rPr>
              <a:t>la</a:t>
            </a:r>
            <a:r>
              <a:rPr sz="1600" spc="-15" smtClean="0">
                <a:cs typeface="Arial"/>
              </a:rPr>
              <a:t>r</a:t>
            </a:r>
            <a:r>
              <a:rPr sz="1600" smtClean="0">
                <a:cs typeface="Arial"/>
              </a:rPr>
              <a:t>ly</a:t>
            </a:r>
            <a:r>
              <a:rPr lang="en-US" sz="1600" dirty="0" smtClean="0">
                <a:cs typeface="Arial"/>
              </a:rPr>
              <a:t> </a:t>
            </a:r>
            <a:r>
              <a:rPr sz="1600" smtClean="0">
                <a:cs typeface="Arial"/>
              </a:rPr>
              <a:t>u</a:t>
            </a:r>
            <a:r>
              <a:rPr sz="1600" spc="5" smtClean="0">
                <a:cs typeface="Arial"/>
              </a:rPr>
              <a:t>p</a:t>
            </a:r>
            <a:r>
              <a:rPr sz="1600" spc="-10" smtClean="0">
                <a:cs typeface="Arial"/>
              </a:rPr>
              <a:t>d</a:t>
            </a:r>
            <a:r>
              <a:rPr sz="1600" spc="-5" smtClean="0">
                <a:cs typeface="Arial"/>
              </a:rPr>
              <a:t>ate</a:t>
            </a:r>
            <a:r>
              <a:rPr sz="1600">
                <a:cs typeface="Arial"/>
              </a:rPr>
              <a:t>	</a:t>
            </a:r>
            <a:r>
              <a:rPr sz="1600" smtClean="0">
                <a:cs typeface="Arial"/>
              </a:rPr>
              <a:t>p</a:t>
            </a:r>
            <a:r>
              <a:rPr sz="1600" spc="5" smtClean="0">
                <a:cs typeface="Arial"/>
              </a:rPr>
              <a:t>l</a:t>
            </a:r>
            <a:r>
              <a:rPr sz="1600" spc="-5" smtClean="0">
                <a:cs typeface="Arial"/>
              </a:rPr>
              <a:t>aystore</a:t>
            </a:r>
            <a:r>
              <a:rPr sz="1600">
                <a:cs typeface="Arial"/>
              </a:rPr>
              <a:t>	</a:t>
            </a:r>
            <a:r>
              <a:rPr lang="en-US" sz="1600" dirty="0" smtClean="0">
                <a:cs typeface="Arial"/>
              </a:rPr>
              <a:t> </a:t>
            </a:r>
            <a:r>
              <a:rPr sz="1600" smtClean="0">
                <a:cs typeface="Arial"/>
              </a:rPr>
              <a:t>of</a:t>
            </a:r>
            <a:r>
              <a:rPr lang="en-US" sz="1600" dirty="0">
                <a:cs typeface="Arial"/>
              </a:rPr>
              <a:t> </a:t>
            </a:r>
            <a:r>
              <a:rPr sz="1600" smtClean="0">
                <a:cs typeface="Arial"/>
              </a:rPr>
              <a:t>d</a:t>
            </a:r>
            <a:r>
              <a:rPr sz="1600" spc="5" smtClean="0">
                <a:cs typeface="Arial"/>
              </a:rPr>
              <a:t>i</a:t>
            </a:r>
            <a:r>
              <a:rPr sz="1600" spc="-5" smtClean="0">
                <a:cs typeface="Arial"/>
              </a:rPr>
              <a:t>ffe</a:t>
            </a:r>
            <a:r>
              <a:rPr sz="1600" spc="-15" smtClean="0">
                <a:cs typeface="Arial"/>
              </a:rPr>
              <a:t>r</a:t>
            </a:r>
            <a:r>
              <a:rPr sz="1600" smtClean="0">
                <a:cs typeface="Arial"/>
              </a:rPr>
              <a:t>e</a:t>
            </a:r>
            <a:r>
              <a:rPr sz="1600" spc="-15" smtClean="0">
                <a:cs typeface="Arial"/>
              </a:rPr>
              <a:t>n</a:t>
            </a:r>
            <a:r>
              <a:rPr sz="1600" smtClean="0">
                <a:cs typeface="Arial"/>
              </a:rPr>
              <a:t>t  </a:t>
            </a:r>
            <a:r>
              <a:rPr sz="1600" spc="-5" dirty="0">
                <a:cs typeface="Arial"/>
              </a:rPr>
              <a:t>category.</a:t>
            </a:r>
            <a:endParaRPr sz="1600">
              <a:cs typeface="Arial"/>
            </a:endParaRPr>
          </a:p>
          <a:p>
            <a:pPr marL="299085" marR="5715" indent="-287020">
              <a:lnSpc>
                <a:spcPct val="150000"/>
              </a:lnSpc>
              <a:buFont typeface="Wingdings"/>
              <a:buChar char=""/>
              <a:tabLst>
                <a:tab pos="299085" algn="l"/>
                <a:tab pos="299720" algn="l"/>
              </a:tabLst>
            </a:pPr>
            <a:r>
              <a:rPr sz="1600" dirty="0">
                <a:cs typeface="Arial"/>
              </a:rPr>
              <a:t>I</a:t>
            </a:r>
            <a:r>
              <a:rPr sz="1600" spc="185" dirty="0">
                <a:cs typeface="Arial"/>
              </a:rPr>
              <a:t> </a:t>
            </a:r>
            <a:r>
              <a:rPr sz="1600" dirty="0">
                <a:cs typeface="Arial"/>
              </a:rPr>
              <a:t>find</a:t>
            </a:r>
            <a:r>
              <a:rPr sz="1600" spc="175" dirty="0">
                <a:cs typeface="Arial"/>
              </a:rPr>
              <a:t> </a:t>
            </a:r>
            <a:r>
              <a:rPr sz="1600" spc="-5" dirty="0">
                <a:cs typeface="Arial"/>
              </a:rPr>
              <a:t>distribution</a:t>
            </a:r>
            <a:r>
              <a:rPr sz="1600" spc="195" dirty="0">
                <a:cs typeface="Arial"/>
              </a:rPr>
              <a:t> </a:t>
            </a:r>
            <a:r>
              <a:rPr sz="1600" dirty="0">
                <a:cs typeface="Arial"/>
              </a:rPr>
              <a:t>of</a:t>
            </a:r>
            <a:r>
              <a:rPr sz="1600" spc="180" dirty="0">
                <a:cs typeface="Arial"/>
              </a:rPr>
              <a:t> </a:t>
            </a:r>
            <a:r>
              <a:rPr sz="1600" spc="-10" dirty="0">
                <a:cs typeface="Arial"/>
              </a:rPr>
              <a:t>every</a:t>
            </a:r>
            <a:r>
              <a:rPr sz="1600" spc="200" dirty="0">
                <a:cs typeface="Arial"/>
              </a:rPr>
              <a:t> </a:t>
            </a:r>
            <a:r>
              <a:rPr sz="1600" dirty="0">
                <a:cs typeface="Arial"/>
              </a:rPr>
              <a:t>app</a:t>
            </a:r>
            <a:r>
              <a:rPr sz="1600" spc="185" dirty="0">
                <a:cs typeface="Arial"/>
              </a:rPr>
              <a:t> </a:t>
            </a:r>
            <a:r>
              <a:rPr sz="1600" spc="-5" dirty="0">
                <a:cs typeface="Arial"/>
              </a:rPr>
              <a:t>based</a:t>
            </a:r>
            <a:r>
              <a:rPr sz="1600" spc="185" dirty="0">
                <a:cs typeface="Arial"/>
              </a:rPr>
              <a:t> </a:t>
            </a:r>
            <a:r>
              <a:rPr sz="1600" dirty="0">
                <a:cs typeface="Arial"/>
              </a:rPr>
              <a:t>on</a:t>
            </a:r>
            <a:r>
              <a:rPr sz="1600" spc="190" dirty="0">
                <a:cs typeface="Arial"/>
              </a:rPr>
              <a:t> </a:t>
            </a:r>
            <a:r>
              <a:rPr sz="1600" dirty="0">
                <a:cs typeface="Arial"/>
              </a:rPr>
              <a:t>their</a:t>
            </a:r>
            <a:r>
              <a:rPr sz="1600" spc="185" dirty="0">
                <a:cs typeface="Arial"/>
              </a:rPr>
              <a:t> </a:t>
            </a:r>
            <a:r>
              <a:rPr sz="1600" spc="-5" dirty="0">
                <a:cs typeface="Arial"/>
              </a:rPr>
              <a:t>size,</a:t>
            </a:r>
            <a:r>
              <a:rPr sz="1600" spc="185" dirty="0">
                <a:cs typeface="Arial"/>
              </a:rPr>
              <a:t> </a:t>
            </a:r>
            <a:r>
              <a:rPr sz="1600" dirty="0">
                <a:cs typeface="Arial"/>
              </a:rPr>
              <a:t>installs,</a:t>
            </a:r>
            <a:r>
              <a:rPr sz="1600" spc="190" dirty="0">
                <a:cs typeface="Arial"/>
              </a:rPr>
              <a:t> </a:t>
            </a:r>
            <a:r>
              <a:rPr sz="1600" spc="-5" dirty="0">
                <a:cs typeface="Arial"/>
              </a:rPr>
              <a:t>reviews </a:t>
            </a:r>
            <a:r>
              <a:rPr sz="1600" spc="-484" dirty="0">
                <a:cs typeface="Arial"/>
              </a:rPr>
              <a:t> </a:t>
            </a:r>
            <a:r>
              <a:rPr sz="1600" dirty="0">
                <a:cs typeface="Arial"/>
              </a:rPr>
              <a:t>and</a:t>
            </a:r>
            <a:r>
              <a:rPr sz="1600" spc="-10" dirty="0">
                <a:cs typeface="Arial"/>
              </a:rPr>
              <a:t> </a:t>
            </a:r>
            <a:r>
              <a:rPr sz="1600" dirty="0">
                <a:cs typeface="Arial"/>
              </a:rPr>
              <a:t>much </a:t>
            </a:r>
            <a:r>
              <a:rPr sz="1600" spc="-5" dirty="0">
                <a:cs typeface="Arial"/>
              </a:rPr>
              <a:t>more.</a:t>
            </a:r>
            <a:endParaRPr sz="1600">
              <a:cs typeface="Arial"/>
            </a:endParaRPr>
          </a:p>
        </p:txBody>
      </p:sp>
      <p:pic>
        <p:nvPicPr>
          <p:cNvPr id="4" name="object 4"/>
          <p:cNvPicPr/>
          <p:nvPr/>
        </p:nvPicPr>
        <p:blipFill>
          <a:blip r:embed="rId2" cstate="print"/>
          <a:stretch>
            <a:fillRect/>
          </a:stretch>
        </p:blipFill>
        <p:spPr>
          <a:xfrm>
            <a:off x="7601711" y="126492"/>
            <a:ext cx="694944" cy="6964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7086600" cy="369332"/>
          </a:xfrm>
        </p:spPr>
        <p:txBody>
          <a:bodyPr/>
          <a:lstStyle/>
          <a:p>
            <a:r>
              <a:rPr lang="en-US" sz="2400" dirty="0" smtClean="0">
                <a:solidFill>
                  <a:srgbClr val="C00000"/>
                </a:solidFill>
              </a:rPr>
              <a:t>Attributes in Google </a:t>
            </a:r>
            <a:r>
              <a:rPr lang="en-US" sz="2400" dirty="0" err="1" smtClean="0">
                <a:solidFill>
                  <a:srgbClr val="C00000"/>
                </a:solidFill>
              </a:rPr>
              <a:t>Playstore</a:t>
            </a:r>
            <a:r>
              <a:rPr lang="en-US" sz="2400" dirty="0" smtClean="0">
                <a:solidFill>
                  <a:srgbClr val="C00000"/>
                </a:solidFill>
              </a:rPr>
              <a:t> Data:</a:t>
            </a:r>
            <a:endParaRPr lang="en-US" sz="2400" dirty="0">
              <a:solidFill>
                <a:srgbClr val="C00000"/>
              </a:solidFill>
            </a:endParaRPr>
          </a:p>
        </p:txBody>
      </p:sp>
      <p:sp>
        <p:nvSpPr>
          <p:cNvPr id="3" name="Text Placeholder 2"/>
          <p:cNvSpPr>
            <a:spLocks noGrp="1"/>
          </p:cNvSpPr>
          <p:nvPr>
            <p:ph type="body" idx="1"/>
          </p:nvPr>
        </p:nvSpPr>
        <p:spPr>
          <a:xfrm>
            <a:off x="304800" y="895350"/>
            <a:ext cx="8610600" cy="3849387"/>
          </a:xfrm>
        </p:spPr>
        <p:txBody>
          <a:bodyPr/>
          <a:lstStyle/>
          <a:p>
            <a:pPr>
              <a:lnSpc>
                <a:spcPct val="150000"/>
              </a:lnSpc>
            </a:pPr>
            <a:r>
              <a:rPr lang="en-US" sz="1200" dirty="0" smtClean="0">
                <a:latin typeface="+mn-lt"/>
              </a:rPr>
              <a:t>This contains data on the Google Play applications. It has 10,841 rows of data which has following columns</a:t>
            </a:r>
            <a:r>
              <a:rPr lang="en-US" sz="1200" b="1" dirty="0" smtClean="0">
                <a:latin typeface="+mn-lt"/>
              </a:rPr>
              <a:t>.</a:t>
            </a:r>
            <a:endParaRPr lang="en-US" sz="1200" dirty="0" smtClean="0">
              <a:latin typeface="+mn-lt"/>
            </a:endParaRPr>
          </a:p>
          <a:p>
            <a:pPr>
              <a:lnSpc>
                <a:spcPct val="150000"/>
              </a:lnSpc>
              <a:buFont typeface="Wingdings" pitchFamily="2" charset="2"/>
              <a:buChar char="§"/>
            </a:pPr>
            <a:r>
              <a:rPr lang="en-US" sz="1200" b="1" u="sng" dirty="0" smtClean="0">
                <a:latin typeface="+mn-lt"/>
              </a:rPr>
              <a:t>App Category</a:t>
            </a:r>
            <a:r>
              <a:rPr lang="en-US" sz="1200" dirty="0" smtClean="0">
                <a:latin typeface="+mn-lt"/>
              </a:rPr>
              <a:t>: </a:t>
            </a:r>
            <a:r>
              <a:rPr lang="en-US" sz="1200" dirty="0" smtClean="0">
                <a:latin typeface="+mn-lt"/>
              </a:rPr>
              <a:t> Category </a:t>
            </a:r>
            <a:r>
              <a:rPr lang="en-US" sz="1200" dirty="0" smtClean="0">
                <a:latin typeface="+mn-lt"/>
              </a:rPr>
              <a:t>of the app. This could be beauty, business, </a:t>
            </a:r>
            <a:r>
              <a:rPr lang="en-US" sz="1200" dirty="0" err="1" smtClean="0">
                <a:latin typeface="+mn-lt"/>
              </a:rPr>
              <a:t>medical,art</a:t>
            </a:r>
            <a:r>
              <a:rPr lang="en-US" sz="1200" dirty="0" smtClean="0">
                <a:latin typeface="+mn-lt"/>
              </a:rPr>
              <a:t> and design entertainment, </a:t>
            </a:r>
            <a:r>
              <a:rPr lang="en-US" sz="1200" dirty="0" smtClean="0">
                <a:latin typeface="+mn-lt"/>
              </a:rPr>
              <a:t>  </a:t>
            </a:r>
            <a:r>
              <a:rPr lang="en-US" sz="1200" dirty="0" smtClean="0">
                <a:latin typeface="+mn-lt"/>
              </a:rPr>
              <a:t> </a:t>
            </a:r>
            <a:r>
              <a:rPr lang="en-US" sz="1200" dirty="0" smtClean="0">
                <a:latin typeface="+mn-lt"/>
              </a:rPr>
              <a:t> education, family</a:t>
            </a:r>
            <a:r>
              <a:rPr lang="en-US" sz="1200" dirty="0" smtClean="0">
                <a:latin typeface="+mn-lt"/>
              </a:rPr>
              <a:t>...etc</a:t>
            </a:r>
            <a:r>
              <a:rPr lang="en-US" sz="1200" dirty="0" smtClean="0">
                <a:latin typeface="+mn-lt"/>
              </a:rPr>
              <a:t>.</a:t>
            </a:r>
            <a:endParaRPr lang="en-US" sz="1200" dirty="0" smtClean="0">
              <a:latin typeface="+mn-lt"/>
            </a:endParaRPr>
          </a:p>
          <a:p>
            <a:pPr>
              <a:lnSpc>
                <a:spcPct val="150000"/>
              </a:lnSpc>
              <a:buFont typeface="Wingdings" pitchFamily="2" charset="2"/>
              <a:buChar char="§"/>
            </a:pPr>
            <a:r>
              <a:rPr lang="en-US" sz="1200" b="1" u="sng" dirty="0" smtClean="0">
                <a:latin typeface="+mn-lt"/>
              </a:rPr>
              <a:t>Rating</a:t>
            </a:r>
            <a:r>
              <a:rPr lang="en-US" sz="1200" dirty="0" smtClean="0">
                <a:latin typeface="+mn-lt"/>
              </a:rPr>
              <a:t>:  </a:t>
            </a:r>
            <a:r>
              <a:rPr lang="en-US" sz="1200" dirty="0" smtClean="0">
                <a:latin typeface="+mn-lt"/>
              </a:rPr>
              <a:t>It has How users rate the app out of 5, with 1 being the lowest rating and 5 being the highest.</a:t>
            </a:r>
          </a:p>
          <a:p>
            <a:pPr>
              <a:lnSpc>
                <a:spcPct val="150000"/>
              </a:lnSpc>
              <a:buFont typeface="Wingdings" pitchFamily="2" charset="2"/>
              <a:buChar char="§"/>
            </a:pPr>
            <a:r>
              <a:rPr lang="en-US" sz="1200" b="1" u="sng" dirty="0" smtClean="0">
                <a:latin typeface="+mn-lt"/>
              </a:rPr>
              <a:t>Reviews</a:t>
            </a:r>
            <a:r>
              <a:rPr lang="en-US" sz="1200" dirty="0" smtClean="0">
                <a:latin typeface="+mn-lt"/>
              </a:rPr>
              <a:t>:  </a:t>
            </a:r>
            <a:r>
              <a:rPr lang="en-US" sz="1200" dirty="0" smtClean="0">
                <a:latin typeface="+mn-lt"/>
              </a:rPr>
              <a:t>number of user reviews each app has received.</a:t>
            </a:r>
          </a:p>
          <a:p>
            <a:pPr>
              <a:lnSpc>
                <a:spcPct val="150000"/>
              </a:lnSpc>
              <a:buFont typeface="Wingdings" pitchFamily="2" charset="2"/>
              <a:buChar char="§"/>
            </a:pPr>
            <a:r>
              <a:rPr lang="en-US" sz="1200" b="1" u="sng" dirty="0" smtClean="0">
                <a:latin typeface="+mn-lt"/>
              </a:rPr>
              <a:t>Size</a:t>
            </a:r>
            <a:r>
              <a:rPr lang="en-US" sz="1200" dirty="0" smtClean="0">
                <a:latin typeface="+mn-lt"/>
              </a:rPr>
              <a:t>: </a:t>
            </a:r>
            <a:r>
              <a:rPr lang="en-US" sz="1200" dirty="0" smtClean="0">
                <a:latin typeface="+mn-lt"/>
              </a:rPr>
              <a:t> The </a:t>
            </a:r>
            <a:r>
              <a:rPr lang="en-US" sz="1200" dirty="0" smtClean="0">
                <a:latin typeface="+mn-lt"/>
              </a:rPr>
              <a:t>memory size needed to install the application.</a:t>
            </a:r>
          </a:p>
          <a:p>
            <a:pPr>
              <a:lnSpc>
                <a:spcPct val="150000"/>
              </a:lnSpc>
              <a:buFont typeface="Wingdings" pitchFamily="2" charset="2"/>
              <a:buChar char="§"/>
            </a:pPr>
            <a:r>
              <a:rPr lang="en-US" sz="1200" b="1" u="sng" dirty="0" smtClean="0">
                <a:latin typeface="+mn-lt"/>
              </a:rPr>
              <a:t>Installs</a:t>
            </a:r>
            <a:r>
              <a:rPr lang="en-US" sz="1200" dirty="0" smtClean="0">
                <a:latin typeface="+mn-lt"/>
              </a:rPr>
              <a:t>:  </a:t>
            </a:r>
            <a:r>
              <a:rPr lang="en-US" sz="1200" dirty="0" smtClean="0">
                <a:latin typeface="+mn-lt"/>
              </a:rPr>
              <a:t>The number of times each application has been installed by users.</a:t>
            </a:r>
          </a:p>
          <a:p>
            <a:pPr>
              <a:lnSpc>
                <a:spcPct val="150000"/>
              </a:lnSpc>
              <a:buFont typeface="Wingdings" pitchFamily="2" charset="2"/>
              <a:buChar char="§"/>
            </a:pPr>
            <a:r>
              <a:rPr lang="en-US" sz="1200" b="1" u="sng" dirty="0" smtClean="0">
                <a:latin typeface="+mn-lt"/>
              </a:rPr>
              <a:t>Type</a:t>
            </a:r>
            <a:r>
              <a:rPr lang="en-US" sz="1200" u="sng" dirty="0" smtClean="0">
                <a:latin typeface="+mn-lt"/>
              </a:rPr>
              <a:t>: </a:t>
            </a:r>
            <a:r>
              <a:rPr lang="en-US" sz="1200" u="sng" dirty="0" smtClean="0">
                <a:latin typeface="+mn-lt"/>
              </a:rPr>
              <a:t> </a:t>
            </a:r>
            <a:r>
              <a:rPr lang="en-US" sz="1200" dirty="0" smtClean="0">
                <a:latin typeface="+mn-lt"/>
              </a:rPr>
              <a:t>Whether </a:t>
            </a:r>
            <a:r>
              <a:rPr lang="en-US" sz="1200" dirty="0" smtClean="0">
                <a:latin typeface="+mn-lt"/>
              </a:rPr>
              <a:t>the app is free or a paid app.</a:t>
            </a:r>
          </a:p>
          <a:p>
            <a:pPr>
              <a:lnSpc>
                <a:spcPct val="150000"/>
              </a:lnSpc>
              <a:buFont typeface="Wingdings" pitchFamily="2" charset="2"/>
              <a:buChar char="§"/>
            </a:pPr>
            <a:r>
              <a:rPr lang="en-US" sz="1200" b="1" u="sng" dirty="0" smtClean="0">
                <a:latin typeface="+mn-lt"/>
              </a:rPr>
              <a:t>Price</a:t>
            </a:r>
            <a:r>
              <a:rPr lang="en-US" sz="1200" dirty="0" smtClean="0">
                <a:latin typeface="+mn-lt"/>
              </a:rPr>
              <a:t>: The price of the app.</a:t>
            </a:r>
          </a:p>
          <a:p>
            <a:pPr>
              <a:lnSpc>
                <a:spcPct val="150000"/>
              </a:lnSpc>
              <a:buFont typeface="Wingdings" pitchFamily="2" charset="2"/>
              <a:buChar char="§"/>
            </a:pPr>
            <a:r>
              <a:rPr lang="en-US" sz="1200" b="1" u="sng" dirty="0" smtClean="0">
                <a:latin typeface="+mn-lt"/>
              </a:rPr>
              <a:t>Content Rating</a:t>
            </a:r>
            <a:r>
              <a:rPr lang="en-US" sz="1200" dirty="0" smtClean="0">
                <a:latin typeface="+mn-lt"/>
              </a:rPr>
              <a:t>: This column specifies the intended audience for the app. Can be for teens, mature audience, or everyone.</a:t>
            </a:r>
          </a:p>
          <a:p>
            <a:pPr>
              <a:lnSpc>
                <a:spcPct val="150000"/>
              </a:lnSpc>
              <a:buFont typeface="Wingdings" pitchFamily="2" charset="2"/>
              <a:buChar char="§"/>
            </a:pPr>
            <a:r>
              <a:rPr lang="en-US" sz="1200" b="1" u="sng" dirty="0" smtClean="0">
                <a:latin typeface="+mn-lt"/>
              </a:rPr>
              <a:t>Genres</a:t>
            </a:r>
            <a:r>
              <a:rPr lang="en-US" sz="1200" dirty="0" smtClean="0">
                <a:latin typeface="+mn-lt"/>
              </a:rPr>
              <a:t>: The sub-category for each app. Example: for the Education category, this could be Education: Pretend Play, for example.</a:t>
            </a:r>
          </a:p>
          <a:p>
            <a:pPr>
              <a:lnSpc>
                <a:spcPct val="150000"/>
              </a:lnSpc>
              <a:buFont typeface="Wingdings" pitchFamily="2" charset="2"/>
              <a:buChar char="§"/>
            </a:pPr>
            <a:r>
              <a:rPr lang="en-US" sz="1200" b="1" u="sng" dirty="0" smtClean="0">
                <a:latin typeface="+mn-lt"/>
              </a:rPr>
              <a:t>Last Updated</a:t>
            </a:r>
            <a:r>
              <a:rPr lang="en-US" sz="1200" dirty="0" smtClean="0">
                <a:latin typeface="+mn-lt"/>
              </a:rPr>
              <a:t>: </a:t>
            </a:r>
            <a:r>
              <a:rPr lang="en-US" sz="1200" dirty="0" smtClean="0">
                <a:latin typeface="+mn-lt"/>
              </a:rPr>
              <a:t> Release </a:t>
            </a:r>
            <a:r>
              <a:rPr lang="en-US" sz="1200" dirty="0" smtClean="0">
                <a:latin typeface="+mn-lt"/>
              </a:rPr>
              <a:t>date of the most recent update for the app.</a:t>
            </a:r>
          </a:p>
          <a:p>
            <a:pPr>
              <a:lnSpc>
                <a:spcPct val="150000"/>
              </a:lnSpc>
              <a:buFont typeface="Wingdings" pitchFamily="2" charset="2"/>
              <a:buChar char="§"/>
            </a:pPr>
            <a:r>
              <a:rPr lang="en-US" sz="1200" b="1" u="sng" dirty="0" smtClean="0">
                <a:latin typeface="+mn-lt"/>
              </a:rPr>
              <a:t>Current </a:t>
            </a:r>
            <a:r>
              <a:rPr lang="en-US" sz="1200" b="1" u="sng" dirty="0" err="1" smtClean="0">
                <a:latin typeface="+mn-lt"/>
              </a:rPr>
              <a:t>Ver</a:t>
            </a:r>
            <a:r>
              <a:rPr lang="en-US" sz="1200" dirty="0" smtClean="0">
                <a:latin typeface="+mn-lt"/>
              </a:rPr>
              <a:t>: </a:t>
            </a:r>
            <a:r>
              <a:rPr lang="en-US" sz="1200" dirty="0" smtClean="0">
                <a:latin typeface="+mn-lt"/>
              </a:rPr>
              <a:t> The </a:t>
            </a:r>
            <a:r>
              <a:rPr lang="en-US" sz="1200" dirty="0" smtClean="0">
                <a:latin typeface="+mn-lt"/>
              </a:rPr>
              <a:t>app's current version.</a:t>
            </a:r>
          </a:p>
          <a:p>
            <a:pPr>
              <a:lnSpc>
                <a:spcPct val="150000"/>
              </a:lnSpc>
              <a:buFont typeface="Wingdings" pitchFamily="2" charset="2"/>
              <a:buChar char="§"/>
            </a:pPr>
            <a:r>
              <a:rPr lang="en-US" sz="1200" b="1" u="sng" dirty="0" smtClean="0">
                <a:latin typeface="+mn-lt"/>
              </a:rPr>
              <a:t>Android </a:t>
            </a:r>
            <a:r>
              <a:rPr lang="en-US" sz="1200" b="1" u="sng" dirty="0" err="1" smtClean="0">
                <a:latin typeface="+mn-lt"/>
              </a:rPr>
              <a:t>Ver</a:t>
            </a:r>
            <a:r>
              <a:rPr lang="en-US" sz="1200" u="sng" dirty="0" smtClean="0">
                <a:latin typeface="+mn-lt"/>
              </a:rPr>
              <a:t>: </a:t>
            </a:r>
            <a:r>
              <a:rPr lang="en-US" sz="1200" dirty="0" smtClean="0">
                <a:latin typeface="+mn-lt"/>
              </a:rPr>
              <a:t>The oldest version of Android OS supported by the app.</a:t>
            </a:r>
          </a:p>
          <a:p>
            <a:pPr>
              <a:lnSpc>
                <a:spcPct val="150000"/>
              </a:lnSpc>
            </a:pPr>
            <a:endParaRPr lang="en-US" sz="1200" dirty="0">
              <a:latin typeface="+mn-lt"/>
            </a:endParaRPr>
          </a:p>
        </p:txBody>
      </p:sp>
      <p:pic>
        <p:nvPicPr>
          <p:cNvPr id="4" name="object 6"/>
          <p:cNvPicPr/>
          <p:nvPr/>
        </p:nvPicPr>
        <p:blipFill>
          <a:blip r:embed="rId2" cstate="print"/>
          <a:stretch>
            <a:fillRect/>
          </a:stretch>
        </p:blipFill>
        <p:spPr>
          <a:xfrm>
            <a:off x="7703819" y="144779"/>
            <a:ext cx="694944" cy="6964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4189"/>
            <a:ext cx="6858000" cy="430887"/>
          </a:xfrm>
        </p:spPr>
        <p:txBody>
          <a:bodyPr/>
          <a:lstStyle/>
          <a:p>
            <a:r>
              <a:rPr lang="en-US" sz="2800" dirty="0" smtClean="0">
                <a:solidFill>
                  <a:srgbClr val="C00000"/>
                </a:solidFill>
              </a:rPr>
              <a:t>Attributes in User Reviews:</a:t>
            </a:r>
            <a:endParaRPr lang="en-US" sz="2800" dirty="0">
              <a:solidFill>
                <a:srgbClr val="C00000"/>
              </a:solidFill>
            </a:endParaRPr>
          </a:p>
        </p:txBody>
      </p:sp>
      <p:sp>
        <p:nvSpPr>
          <p:cNvPr id="3" name="Text Placeholder 2"/>
          <p:cNvSpPr>
            <a:spLocks noGrp="1"/>
          </p:cNvSpPr>
          <p:nvPr>
            <p:ph type="body" idx="1"/>
          </p:nvPr>
        </p:nvSpPr>
        <p:spPr>
          <a:xfrm>
            <a:off x="381000" y="1200150"/>
            <a:ext cx="8153400" cy="3107055"/>
          </a:xfrm>
        </p:spPr>
        <p:txBody>
          <a:bodyPr/>
          <a:lstStyle/>
          <a:p>
            <a:pPr>
              <a:lnSpc>
                <a:spcPct val="150000"/>
              </a:lnSpc>
              <a:buFont typeface="Wingdings" pitchFamily="2" charset="2"/>
              <a:buChar char="§"/>
            </a:pPr>
            <a:r>
              <a:rPr lang="en-US" sz="1200" b="1" dirty="0" smtClean="0">
                <a:latin typeface="+mn-lt"/>
              </a:rPr>
              <a:t> </a:t>
            </a:r>
            <a:r>
              <a:rPr lang="en-US" sz="1200" b="1" u="sng" dirty="0" smtClean="0">
                <a:latin typeface="+mn-lt"/>
              </a:rPr>
              <a:t>Sentiment </a:t>
            </a:r>
            <a:r>
              <a:rPr lang="en-US" sz="1200" b="1" u="sng" dirty="0" smtClean="0">
                <a:latin typeface="+mn-lt"/>
              </a:rPr>
              <a:t>Analysis</a:t>
            </a:r>
            <a:r>
              <a:rPr lang="en-US" sz="1200" dirty="0" smtClean="0">
                <a:latin typeface="+mn-lt"/>
              </a:rPr>
              <a:t>: This file contains the result of the sentiment analysis conducted by the dataset creator. It has 64,295 rows of data with the following columns:</a:t>
            </a:r>
          </a:p>
          <a:p>
            <a:pPr>
              <a:lnSpc>
                <a:spcPct val="150000"/>
              </a:lnSpc>
              <a:buFont typeface="Wingdings" pitchFamily="2" charset="2"/>
              <a:buChar char="§"/>
            </a:pPr>
            <a:r>
              <a:rPr lang="en-US" sz="1200" b="1" u="sng" dirty="0" smtClean="0">
                <a:latin typeface="+mn-lt"/>
              </a:rPr>
              <a:t> App</a:t>
            </a:r>
            <a:r>
              <a:rPr lang="en-US" sz="1200" dirty="0" smtClean="0">
                <a:latin typeface="+mn-lt"/>
              </a:rPr>
              <a:t> : Name of the app.</a:t>
            </a:r>
          </a:p>
          <a:p>
            <a:pPr>
              <a:lnSpc>
                <a:spcPct val="150000"/>
              </a:lnSpc>
              <a:buFont typeface="Wingdings" pitchFamily="2" charset="2"/>
              <a:buChar char="§"/>
            </a:pPr>
            <a:r>
              <a:rPr lang="en-US" sz="1200" b="1" u="sng" dirty="0" smtClean="0">
                <a:latin typeface="+mn-lt"/>
              </a:rPr>
              <a:t> </a:t>
            </a:r>
            <a:r>
              <a:rPr lang="en-US" sz="1200" b="1" u="sng" dirty="0" err="1" smtClean="0">
                <a:latin typeface="+mn-lt"/>
              </a:rPr>
              <a:t>Translated_Review</a:t>
            </a:r>
            <a:r>
              <a:rPr lang="en-US" sz="1200" dirty="0" smtClean="0">
                <a:latin typeface="+mn-lt"/>
              </a:rPr>
              <a:t>: Either the original review in English, or a translated version if the </a:t>
            </a:r>
            <a:r>
              <a:rPr lang="en-US" sz="1200" dirty="0" err="1" smtClean="0">
                <a:latin typeface="+mn-lt"/>
              </a:rPr>
              <a:t>orignal</a:t>
            </a:r>
            <a:r>
              <a:rPr lang="en-US" sz="1200" dirty="0" smtClean="0">
                <a:latin typeface="+mn-lt"/>
              </a:rPr>
              <a:t> review is in another language.</a:t>
            </a:r>
          </a:p>
          <a:p>
            <a:pPr>
              <a:lnSpc>
                <a:spcPct val="150000"/>
              </a:lnSpc>
              <a:buFont typeface="Wingdings" pitchFamily="2" charset="2"/>
              <a:buChar char="§"/>
            </a:pPr>
            <a:r>
              <a:rPr lang="en-US" sz="1200" b="1" u="sng" dirty="0" smtClean="0">
                <a:latin typeface="+mn-lt"/>
              </a:rPr>
              <a:t> Sentiment</a:t>
            </a:r>
            <a:r>
              <a:rPr lang="en-US" sz="1200" dirty="0" smtClean="0">
                <a:latin typeface="+mn-lt"/>
              </a:rPr>
              <a:t>: The result of the sentiment analysis conducted on a review. The value is either Positive, Neutral or Negative.</a:t>
            </a:r>
            <a:endParaRPr lang="en-US" sz="1200" dirty="0" smtClean="0">
              <a:latin typeface="+mn-lt"/>
            </a:endParaRPr>
          </a:p>
          <a:p>
            <a:pPr>
              <a:lnSpc>
                <a:spcPct val="150000"/>
              </a:lnSpc>
              <a:buFont typeface="Wingdings" pitchFamily="2" charset="2"/>
              <a:buChar char="§"/>
            </a:pPr>
            <a:r>
              <a:rPr lang="en-US" sz="1200" b="1" u="sng" dirty="0" smtClean="0">
                <a:latin typeface="+mn-lt"/>
              </a:rPr>
              <a:t> </a:t>
            </a:r>
            <a:r>
              <a:rPr lang="en-US" sz="1200" b="1" u="sng" dirty="0" err="1" smtClean="0">
                <a:latin typeface="+mn-lt"/>
              </a:rPr>
              <a:t>Sentiment_Polarity</a:t>
            </a:r>
            <a:r>
              <a:rPr lang="en-US" sz="1200" dirty="0" smtClean="0">
                <a:latin typeface="+mn-lt"/>
              </a:rPr>
              <a:t>: A value indicating the positivity or negativity of the sentiment, values range from -1 (most negative) to 1 (most positive). Sentiment polarity for an element defines the orientation of the expressed sentiment, i.e. it determines if the text expresses the positive, negative or neutral sentiment of the user about the entity in consideration.</a:t>
            </a:r>
          </a:p>
          <a:p>
            <a:pPr>
              <a:lnSpc>
                <a:spcPct val="150000"/>
              </a:lnSpc>
              <a:buFont typeface="Wingdings" pitchFamily="2" charset="2"/>
              <a:buChar char="§"/>
            </a:pPr>
            <a:r>
              <a:rPr lang="en-US" sz="1200" b="1" u="sng" dirty="0" smtClean="0">
                <a:latin typeface="+mn-lt"/>
              </a:rPr>
              <a:t> </a:t>
            </a:r>
            <a:r>
              <a:rPr lang="en-US" sz="1200" b="1" u="sng" dirty="0" err="1" smtClean="0">
                <a:latin typeface="+mn-lt"/>
              </a:rPr>
              <a:t>Sentiment_Subjectivity</a:t>
            </a:r>
            <a:r>
              <a:rPr lang="en-US" sz="1200" dirty="0" smtClean="0">
                <a:latin typeface="+mn-lt"/>
              </a:rPr>
              <a:t>: A value from 0 to 1 indicating the subjectivity of the review. Lower values indicate the review is based on factual information, and higher values indicate the review is based on personal or public opinions or </a:t>
            </a:r>
            <a:r>
              <a:rPr lang="en-US" sz="1200" dirty="0" err="1" smtClean="0">
                <a:latin typeface="+mn-lt"/>
              </a:rPr>
              <a:t>judgements</a:t>
            </a:r>
            <a:r>
              <a:rPr lang="en-US" sz="1200" dirty="0" smtClean="0">
                <a:latin typeface="+mn-lt"/>
              </a:rPr>
              <a:t>.</a:t>
            </a:r>
          </a:p>
          <a:p>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1950"/>
            <a:ext cx="3508375"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100" dirty="0">
                <a:solidFill>
                  <a:srgbClr val="CC0000"/>
                </a:solidFill>
              </a:rPr>
              <a:t>Data</a:t>
            </a:r>
            <a:r>
              <a:rPr spc="-215" dirty="0">
                <a:solidFill>
                  <a:srgbClr val="CC0000"/>
                </a:solidFill>
              </a:rPr>
              <a:t> </a:t>
            </a:r>
            <a:r>
              <a:rPr spc="-80" dirty="0">
                <a:solidFill>
                  <a:srgbClr val="CC0000"/>
                </a:solidFill>
              </a:rPr>
              <a:t>Cleaning</a:t>
            </a:r>
            <a:endParaRPr sz="2800">
              <a:latin typeface="MS Gothic"/>
              <a:cs typeface="MS Gothic"/>
            </a:endParaRPr>
          </a:p>
        </p:txBody>
      </p:sp>
      <p:sp>
        <p:nvSpPr>
          <p:cNvPr id="3" name="object 3"/>
          <p:cNvSpPr txBox="1"/>
          <p:nvPr/>
        </p:nvSpPr>
        <p:spPr>
          <a:xfrm>
            <a:off x="533400" y="971550"/>
            <a:ext cx="5791200" cy="94961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400" spc="-5" dirty="0">
                <a:cs typeface="Arial MT"/>
              </a:rPr>
              <a:t>Google</a:t>
            </a:r>
            <a:r>
              <a:rPr sz="1400" spc="-30" dirty="0">
                <a:cs typeface="Arial MT"/>
              </a:rPr>
              <a:t> </a:t>
            </a:r>
            <a:r>
              <a:rPr sz="1400" dirty="0">
                <a:cs typeface="Arial MT"/>
              </a:rPr>
              <a:t>Play</a:t>
            </a:r>
            <a:r>
              <a:rPr sz="1400" spc="5" dirty="0">
                <a:cs typeface="Arial MT"/>
              </a:rPr>
              <a:t> </a:t>
            </a:r>
            <a:r>
              <a:rPr sz="1400" dirty="0">
                <a:cs typeface="Arial MT"/>
              </a:rPr>
              <a:t>store</a:t>
            </a:r>
            <a:r>
              <a:rPr sz="1400" spc="-40" dirty="0">
                <a:cs typeface="Arial MT"/>
              </a:rPr>
              <a:t> </a:t>
            </a:r>
            <a:r>
              <a:rPr sz="1400" dirty="0">
                <a:cs typeface="Arial MT"/>
              </a:rPr>
              <a:t>dataset</a:t>
            </a:r>
            <a:r>
              <a:rPr sz="1400" spc="-35" dirty="0">
                <a:cs typeface="Arial MT"/>
              </a:rPr>
              <a:t> </a:t>
            </a:r>
            <a:r>
              <a:rPr sz="1400" dirty="0">
                <a:cs typeface="Arial MT"/>
              </a:rPr>
              <a:t>has 10,841</a:t>
            </a:r>
            <a:r>
              <a:rPr sz="1400" spc="-40" dirty="0">
                <a:cs typeface="Arial MT"/>
              </a:rPr>
              <a:t> </a:t>
            </a:r>
            <a:r>
              <a:rPr sz="1400" spc="-5" dirty="0">
                <a:cs typeface="Arial MT"/>
              </a:rPr>
              <a:t>observation</a:t>
            </a:r>
            <a:r>
              <a:rPr sz="1400" spc="-45" dirty="0">
                <a:cs typeface="Arial MT"/>
              </a:rPr>
              <a:t> </a:t>
            </a:r>
            <a:r>
              <a:rPr sz="1400" dirty="0">
                <a:cs typeface="Arial MT"/>
              </a:rPr>
              <a:t>of data</a:t>
            </a:r>
            <a:r>
              <a:rPr sz="1400" spc="-20" dirty="0">
                <a:cs typeface="Arial MT"/>
              </a:rPr>
              <a:t> </a:t>
            </a:r>
            <a:r>
              <a:rPr sz="1400" spc="-5" dirty="0">
                <a:cs typeface="Arial MT"/>
              </a:rPr>
              <a:t>with</a:t>
            </a:r>
            <a:r>
              <a:rPr sz="1400" spc="10" dirty="0">
                <a:cs typeface="Arial MT"/>
              </a:rPr>
              <a:t> </a:t>
            </a:r>
            <a:r>
              <a:rPr sz="1400">
                <a:cs typeface="Arial MT"/>
              </a:rPr>
              <a:t>fields</a:t>
            </a:r>
            <a:r>
              <a:rPr sz="1400" smtClean="0">
                <a:cs typeface="Arial MT"/>
              </a:rPr>
              <a:t>.</a:t>
            </a:r>
            <a:endParaRPr lang="en-US" sz="1400" dirty="0" smtClean="0">
              <a:cs typeface="Arial MT"/>
            </a:endParaRPr>
          </a:p>
          <a:p>
            <a:pPr marL="299085" indent="-287020">
              <a:lnSpc>
                <a:spcPct val="100000"/>
              </a:lnSpc>
              <a:spcBef>
                <a:spcPts val="105"/>
              </a:spcBef>
              <a:buChar char="•"/>
              <a:tabLst>
                <a:tab pos="299085" algn="l"/>
                <a:tab pos="299720" algn="l"/>
              </a:tabLst>
            </a:pPr>
            <a:r>
              <a:rPr lang="en-US" sz="1400" dirty="0" smtClean="0">
                <a:cs typeface="Arial MT"/>
              </a:rPr>
              <a:t>User reviews dataset has </a:t>
            </a:r>
            <a:r>
              <a:rPr lang="en-US" sz="1400" dirty="0" smtClean="0"/>
              <a:t>64295</a:t>
            </a:r>
            <a:r>
              <a:rPr lang="en-US" sz="1400" dirty="0"/>
              <a:t> </a:t>
            </a:r>
            <a:r>
              <a:rPr lang="en-US" sz="1400" spc="-5" dirty="0" smtClean="0">
                <a:cs typeface="Arial MT"/>
              </a:rPr>
              <a:t>observation</a:t>
            </a:r>
            <a:r>
              <a:rPr lang="en-US" sz="1400" spc="-45" dirty="0" smtClean="0">
                <a:cs typeface="Arial MT"/>
              </a:rPr>
              <a:t> </a:t>
            </a:r>
            <a:r>
              <a:rPr lang="en-US" sz="1400" dirty="0" smtClean="0">
                <a:cs typeface="Arial MT"/>
              </a:rPr>
              <a:t>of data</a:t>
            </a:r>
            <a:r>
              <a:rPr lang="en-US" sz="1400" spc="-20" dirty="0" smtClean="0">
                <a:cs typeface="Arial MT"/>
              </a:rPr>
              <a:t> </a:t>
            </a:r>
            <a:r>
              <a:rPr lang="en-US" sz="1400" spc="-5" dirty="0" smtClean="0">
                <a:cs typeface="Arial MT"/>
              </a:rPr>
              <a:t>with</a:t>
            </a:r>
            <a:r>
              <a:rPr lang="en-US" sz="1400" spc="10" dirty="0" smtClean="0">
                <a:cs typeface="Arial MT"/>
              </a:rPr>
              <a:t> </a:t>
            </a:r>
            <a:r>
              <a:rPr lang="en-US" sz="1400" dirty="0" smtClean="0">
                <a:cs typeface="Arial MT"/>
              </a:rPr>
              <a:t>fields.</a:t>
            </a:r>
            <a:endParaRPr sz="1400">
              <a:cs typeface="Arial MT"/>
            </a:endParaRPr>
          </a:p>
          <a:p>
            <a:pPr marL="299085" indent="-287020">
              <a:lnSpc>
                <a:spcPct val="100000"/>
              </a:lnSpc>
              <a:buChar char="•"/>
              <a:tabLst>
                <a:tab pos="299085" algn="l"/>
                <a:tab pos="299720" algn="l"/>
              </a:tabLst>
            </a:pPr>
            <a:r>
              <a:rPr sz="1400" spc="-10" dirty="0">
                <a:cs typeface="Arial MT"/>
              </a:rPr>
              <a:t>Two</a:t>
            </a:r>
            <a:r>
              <a:rPr sz="1400" spc="-5" dirty="0">
                <a:cs typeface="Arial MT"/>
              </a:rPr>
              <a:t> </a:t>
            </a:r>
            <a:r>
              <a:rPr sz="1400" dirty="0">
                <a:cs typeface="Arial MT"/>
              </a:rPr>
              <a:t>data</a:t>
            </a:r>
            <a:r>
              <a:rPr sz="1400" spc="-30" dirty="0">
                <a:cs typeface="Arial MT"/>
              </a:rPr>
              <a:t> </a:t>
            </a:r>
            <a:r>
              <a:rPr sz="1400">
                <a:cs typeface="Arial MT"/>
              </a:rPr>
              <a:t>set</a:t>
            </a:r>
            <a:r>
              <a:rPr sz="1400" spc="-15">
                <a:cs typeface="Arial MT"/>
              </a:rPr>
              <a:t> </a:t>
            </a:r>
            <a:r>
              <a:rPr lang="en-US" sz="1400" spc="-15" dirty="0" smtClean="0">
                <a:cs typeface="Arial MT"/>
              </a:rPr>
              <a:t>-</a:t>
            </a:r>
            <a:r>
              <a:rPr sz="1400" smtClean="0">
                <a:cs typeface="Arial MT"/>
              </a:rPr>
              <a:t>1</a:t>
            </a:r>
            <a:r>
              <a:rPr sz="1400" dirty="0">
                <a:cs typeface="Arial MT"/>
              </a:rPr>
              <a:t>)</a:t>
            </a:r>
            <a:r>
              <a:rPr sz="1400" spc="-20" dirty="0">
                <a:cs typeface="Arial MT"/>
              </a:rPr>
              <a:t> </a:t>
            </a:r>
            <a:r>
              <a:rPr sz="1400" dirty="0">
                <a:cs typeface="Arial MT"/>
              </a:rPr>
              <a:t>play</a:t>
            </a:r>
            <a:r>
              <a:rPr sz="1400" spc="-20" dirty="0">
                <a:cs typeface="Arial MT"/>
              </a:rPr>
              <a:t> </a:t>
            </a:r>
            <a:r>
              <a:rPr sz="1400" dirty="0">
                <a:cs typeface="Arial MT"/>
              </a:rPr>
              <a:t>store</a:t>
            </a:r>
            <a:r>
              <a:rPr sz="1400" spc="-35" dirty="0">
                <a:cs typeface="Arial MT"/>
              </a:rPr>
              <a:t> </a:t>
            </a:r>
            <a:r>
              <a:rPr sz="1400" dirty="0">
                <a:cs typeface="Arial MT"/>
              </a:rPr>
              <a:t>data</a:t>
            </a:r>
            <a:r>
              <a:rPr sz="1400" spc="-35" dirty="0">
                <a:cs typeface="Arial MT"/>
              </a:rPr>
              <a:t> </a:t>
            </a:r>
            <a:r>
              <a:rPr sz="1400" dirty="0">
                <a:cs typeface="Arial MT"/>
              </a:rPr>
              <a:t>2)</a:t>
            </a:r>
            <a:r>
              <a:rPr sz="1400" spc="-10" dirty="0">
                <a:cs typeface="Arial MT"/>
              </a:rPr>
              <a:t> </a:t>
            </a:r>
            <a:r>
              <a:rPr sz="1400" dirty="0">
                <a:cs typeface="Arial MT"/>
              </a:rPr>
              <a:t>user</a:t>
            </a:r>
            <a:r>
              <a:rPr sz="1400" spc="-30" dirty="0">
                <a:cs typeface="Arial MT"/>
              </a:rPr>
              <a:t> </a:t>
            </a:r>
            <a:r>
              <a:rPr sz="1400" spc="-5" dirty="0">
                <a:cs typeface="Arial MT"/>
              </a:rPr>
              <a:t>reviews</a:t>
            </a:r>
            <a:endParaRPr sz="1400">
              <a:cs typeface="Arial MT"/>
            </a:endParaRPr>
          </a:p>
          <a:p>
            <a:pPr marL="299085" indent="-287020">
              <a:lnSpc>
                <a:spcPct val="100000"/>
              </a:lnSpc>
              <a:tabLst>
                <a:tab pos="299085" algn="l"/>
                <a:tab pos="299720" algn="l"/>
              </a:tabLst>
            </a:pPr>
            <a:r>
              <a:rPr lang="en-US" dirty="0" smtClean="0">
                <a:cs typeface="Arial MT"/>
              </a:rPr>
              <a:t>    </a:t>
            </a:r>
            <a:r>
              <a:rPr b="1" smtClean="0">
                <a:solidFill>
                  <a:srgbClr val="C00000"/>
                </a:solidFill>
                <a:cs typeface="Arial MT"/>
              </a:rPr>
              <a:t>List</a:t>
            </a:r>
            <a:r>
              <a:rPr b="1" spc="-40" smtClean="0">
                <a:solidFill>
                  <a:srgbClr val="C00000"/>
                </a:solidFill>
                <a:cs typeface="Arial MT"/>
              </a:rPr>
              <a:t> </a:t>
            </a:r>
            <a:r>
              <a:rPr b="1" dirty="0">
                <a:solidFill>
                  <a:srgbClr val="C00000"/>
                </a:solidFill>
                <a:cs typeface="Arial MT"/>
              </a:rPr>
              <a:t>of</a:t>
            </a:r>
            <a:r>
              <a:rPr b="1" spc="-40" dirty="0">
                <a:solidFill>
                  <a:srgbClr val="C00000"/>
                </a:solidFill>
                <a:cs typeface="Arial MT"/>
              </a:rPr>
              <a:t> </a:t>
            </a:r>
            <a:r>
              <a:rPr b="1" dirty="0">
                <a:solidFill>
                  <a:srgbClr val="C00000"/>
                </a:solidFill>
                <a:cs typeface="Arial MT"/>
              </a:rPr>
              <a:t>fields</a:t>
            </a:r>
            <a:r>
              <a:rPr dirty="0">
                <a:solidFill>
                  <a:srgbClr val="C00000"/>
                </a:solidFill>
                <a:cs typeface="Arial MT"/>
              </a:rPr>
              <a:t>:</a:t>
            </a:r>
            <a:endParaRPr>
              <a:solidFill>
                <a:srgbClr val="C00000"/>
              </a:solidFill>
              <a:cs typeface="Arial MT"/>
            </a:endParaRPr>
          </a:p>
        </p:txBody>
      </p:sp>
      <p:grpSp>
        <p:nvGrpSpPr>
          <p:cNvPr id="4" name="object 4"/>
          <p:cNvGrpSpPr/>
          <p:nvPr/>
        </p:nvGrpSpPr>
        <p:grpSpPr>
          <a:xfrm>
            <a:off x="762000" y="2038350"/>
            <a:ext cx="7620000" cy="2889885"/>
            <a:chOff x="964031" y="2121026"/>
            <a:chExt cx="7188200" cy="2889885"/>
          </a:xfrm>
        </p:grpSpPr>
        <p:sp>
          <p:nvSpPr>
            <p:cNvPr id="5" name="object 5"/>
            <p:cNvSpPr/>
            <p:nvPr/>
          </p:nvSpPr>
          <p:spPr>
            <a:xfrm>
              <a:off x="964031" y="2121026"/>
              <a:ext cx="7188200" cy="2877820"/>
            </a:xfrm>
            <a:custGeom>
              <a:avLst/>
              <a:gdLst/>
              <a:ahLst/>
              <a:cxnLst/>
              <a:rect l="l" t="t" r="r" b="b"/>
              <a:pathLst>
                <a:path w="7188200" h="2877820">
                  <a:moveTo>
                    <a:pt x="6350" y="0"/>
                  </a:moveTo>
                  <a:lnTo>
                    <a:pt x="6350" y="2877820"/>
                  </a:lnTo>
                </a:path>
                <a:path w="7188200" h="2877820">
                  <a:moveTo>
                    <a:pt x="7181621" y="0"/>
                  </a:moveTo>
                  <a:lnTo>
                    <a:pt x="7181621" y="2877820"/>
                  </a:lnTo>
                </a:path>
                <a:path w="7188200" h="2877820">
                  <a:moveTo>
                    <a:pt x="0" y="6350"/>
                  </a:moveTo>
                  <a:lnTo>
                    <a:pt x="7187971" y="6350"/>
                  </a:lnTo>
                </a:path>
                <a:path w="7188200" h="2877820">
                  <a:moveTo>
                    <a:pt x="0" y="2871470"/>
                  </a:moveTo>
                  <a:lnTo>
                    <a:pt x="7187971" y="2871470"/>
                  </a:lnTo>
                </a:path>
              </a:pathLst>
            </a:custGeom>
            <a:ln w="12700">
              <a:solidFill>
                <a:srgbClr val="CC0000"/>
              </a:solidFill>
            </a:ln>
          </p:spPr>
          <p:txBody>
            <a:bodyPr wrap="square" lIns="0" tIns="0" rIns="0" bIns="0" rtlCol="0"/>
            <a:lstStyle/>
            <a:p>
              <a:endParaRPr/>
            </a:p>
          </p:txBody>
        </p:sp>
        <p:sp>
          <p:nvSpPr>
            <p:cNvPr id="6" name="object 6"/>
            <p:cNvSpPr/>
            <p:nvPr/>
          </p:nvSpPr>
          <p:spPr>
            <a:xfrm>
              <a:off x="4408932" y="2127503"/>
              <a:ext cx="0" cy="2883535"/>
            </a:xfrm>
            <a:custGeom>
              <a:avLst/>
              <a:gdLst/>
              <a:ahLst/>
              <a:cxnLst/>
              <a:rect l="l" t="t" r="r" b="b"/>
              <a:pathLst>
                <a:path h="2883535">
                  <a:moveTo>
                    <a:pt x="0" y="0"/>
                  </a:moveTo>
                  <a:lnTo>
                    <a:pt x="0" y="2883154"/>
                  </a:lnTo>
                </a:path>
              </a:pathLst>
            </a:custGeom>
            <a:ln w="9525">
              <a:solidFill>
                <a:srgbClr val="FDA839"/>
              </a:solidFill>
            </a:ln>
          </p:spPr>
          <p:txBody>
            <a:bodyPr wrap="square" lIns="0" tIns="0" rIns="0" bIns="0" rtlCol="0"/>
            <a:lstStyle/>
            <a:p>
              <a:endParaRPr/>
            </a:p>
          </p:txBody>
        </p:sp>
      </p:grpSp>
      <p:sp>
        <p:nvSpPr>
          <p:cNvPr id="7" name="object 7"/>
          <p:cNvSpPr txBox="1"/>
          <p:nvPr/>
        </p:nvSpPr>
        <p:spPr>
          <a:xfrm>
            <a:off x="914400" y="2114550"/>
            <a:ext cx="1981200" cy="2813591"/>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rgbClr val="6F2F9F"/>
                </a:solidFill>
                <a:latin typeface="Arial MT"/>
                <a:cs typeface="Arial MT"/>
              </a:rPr>
              <a:t>App</a:t>
            </a:r>
            <a:endParaRPr sz="1400">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dirty="0">
                <a:solidFill>
                  <a:srgbClr val="6F2F9F"/>
                </a:solidFill>
                <a:latin typeface="Arial MT"/>
                <a:cs typeface="Arial MT"/>
              </a:rPr>
              <a:t>Category</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Rating</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rgbClr val="6F2F9F"/>
                </a:solidFill>
                <a:latin typeface="Arial MT"/>
                <a:cs typeface="Arial MT"/>
              </a:rPr>
              <a:t>Reviews</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Size</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Installs</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rgbClr val="6F2F9F"/>
                </a:solidFill>
                <a:latin typeface="Arial MT"/>
                <a:cs typeface="Arial MT"/>
              </a:rPr>
              <a:t>Type</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Price</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Content</a:t>
            </a:r>
            <a:r>
              <a:rPr sz="1400" spc="-65" dirty="0">
                <a:solidFill>
                  <a:srgbClr val="6F2F9F"/>
                </a:solidFill>
                <a:latin typeface="Arial MT"/>
                <a:cs typeface="Arial MT"/>
              </a:rPr>
              <a:t> </a:t>
            </a:r>
            <a:r>
              <a:rPr sz="1400" dirty="0">
                <a:solidFill>
                  <a:srgbClr val="6F2F9F"/>
                </a:solidFill>
                <a:latin typeface="Arial MT"/>
                <a:cs typeface="Arial MT"/>
              </a:rPr>
              <a:t>rating</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spc="-5" dirty="0">
                <a:solidFill>
                  <a:srgbClr val="6F2F9F"/>
                </a:solidFill>
                <a:latin typeface="Arial MT"/>
                <a:cs typeface="Arial MT"/>
              </a:rPr>
              <a:t>Genres</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Last</a:t>
            </a:r>
            <a:r>
              <a:rPr sz="1400" spc="-55" dirty="0">
                <a:solidFill>
                  <a:srgbClr val="6F2F9F"/>
                </a:solidFill>
                <a:latin typeface="Arial MT"/>
                <a:cs typeface="Arial MT"/>
              </a:rPr>
              <a:t> </a:t>
            </a:r>
            <a:r>
              <a:rPr sz="1400" dirty="0">
                <a:solidFill>
                  <a:srgbClr val="6F2F9F"/>
                </a:solidFill>
                <a:latin typeface="Arial MT"/>
                <a:cs typeface="Arial MT"/>
              </a:rPr>
              <a:t>updated</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Current</a:t>
            </a:r>
            <a:r>
              <a:rPr sz="1400" spc="-65" dirty="0">
                <a:solidFill>
                  <a:srgbClr val="6F2F9F"/>
                </a:solidFill>
                <a:latin typeface="Arial MT"/>
                <a:cs typeface="Arial MT"/>
              </a:rPr>
              <a:t> </a:t>
            </a:r>
            <a:r>
              <a:rPr sz="1400" spc="-5" dirty="0">
                <a:solidFill>
                  <a:srgbClr val="6F2F9F"/>
                </a:solidFill>
                <a:latin typeface="Arial MT"/>
                <a:cs typeface="Arial MT"/>
              </a:rPr>
              <a:t>version</a:t>
            </a:r>
            <a:endParaRPr sz="1400">
              <a:latin typeface="Arial MT"/>
              <a:cs typeface="Arial MT"/>
            </a:endParaRPr>
          </a:p>
          <a:p>
            <a:pPr marL="286385" indent="-287020">
              <a:lnSpc>
                <a:spcPct val="100000"/>
              </a:lnSpc>
              <a:buClr>
                <a:srgbClr val="000000"/>
              </a:buClr>
              <a:buFont typeface="Wingdings"/>
              <a:buChar char=""/>
              <a:tabLst>
                <a:tab pos="286385" algn="l"/>
                <a:tab pos="287020" algn="l"/>
                <a:tab pos="1827530" algn="l"/>
              </a:tabLst>
            </a:pPr>
            <a:r>
              <a:rPr sz="1400" spc="-5" dirty="0">
                <a:solidFill>
                  <a:srgbClr val="6F2F9F"/>
                </a:solidFill>
                <a:latin typeface="Arial MT"/>
                <a:cs typeface="Arial MT"/>
              </a:rPr>
              <a:t>Android</a:t>
            </a:r>
            <a:r>
              <a:rPr sz="1400" spc="-65" dirty="0">
                <a:solidFill>
                  <a:srgbClr val="6F2F9F"/>
                </a:solidFill>
                <a:latin typeface="Arial MT"/>
                <a:cs typeface="Arial MT"/>
              </a:rPr>
              <a:t> </a:t>
            </a:r>
            <a:r>
              <a:rPr sz="1400" spc="-5" dirty="0">
                <a:solidFill>
                  <a:srgbClr val="6F2F9F"/>
                </a:solidFill>
                <a:latin typeface="Arial MT"/>
                <a:cs typeface="Arial MT"/>
              </a:rPr>
              <a:t>versi</a:t>
            </a:r>
            <a:r>
              <a:rPr sz="1400" strike="sngStrike" spc="-5" dirty="0">
                <a:solidFill>
                  <a:srgbClr val="6F2F9F"/>
                </a:solidFill>
                <a:latin typeface="Arial MT"/>
                <a:cs typeface="Arial MT"/>
              </a:rPr>
              <a:t>on	</a:t>
            </a:r>
            <a:endParaRPr sz="1400">
              <a:latin typeface="Arial MT"/>
              <a:cs typeface="Arial MT"/>
            </a:endParaRPr>
          </a:p>
        </p:txBody>
      </p:sp>
      <p:sp>
        <p:nvSpPr>
          <p:cNvPr id="8" name="object 8"/>
          <p:cNvSpPr txBox="1"/>
          <p:nvPr/>
        </p:nvSpPr>
        <p:spPr>
          <a:xfrm>
            <a:off x="3200400" y="3333750"/>
            <a:ext cx="1219200" cy="228268"/>
          </a:xfrm>
          <a:prstGeom prst="rect">
            <a:avLst/>
          </a:prstGeom>
        </p:spPr>
        <p:txBody>
          <a:bodyPr vert="horz" wrap="square" lIns="0" tIns="12700" rIns="0" bIns="0" rtlCol="0">
            <a:spAutoFit/>
          </a:bodyPr>
          <a:lstStyle/>
          <a:p>
            <a:pPr marR="5080" algn="just">
              <a:lnSpc>
                <a:spcPct val="100000"/>
              </a:lnSpc>
              <a:spcBef>
                <a:spcPts val="100"/>
              </a:spcBef>
            </a:pPr>
            <a:r>
              <a:rPr sz="1400" b="1" smtClean="0">
                <a:solidFill>
                  <a:srgbClr val="C00000"/>
                </a:solidFill>
                <a:latin typeface="Arial MT"/>
                <a:cs typeface="Arial MT"/>
              </a:rPr>
              <a:t>Playstore data</a:t>
            </a:r>
            <a:endParaRPr sz="1400" b="1">
              <a:solidFill>
                <a:srgbClr val="C00000"/>
              </a:solidFill>
              <a:latin typeface="Arial MT"/>
              <a:cs typeface="Arial MT"/>
            </a:endParaRPr>
          </a:p>
        </p:txBody>
      </p:sp>
      <p:sp>
        <p:nvSpPr>
          <p:cNvPr id="9" name="object 9"/>
          <p:cNvSpPr txBox="1"/>
          <p:nvPr/>
        </p:nvSpPr>
        <p:spPr>
          <a:xfrm>
            <a:off x="4636008" y="2904236"/>
            <a:ext cx="2018030" cy="1093470"/>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rgbClr val="6F2F9F"/>
                </a:solidFill>
                <a:latin typeface="Arial MT"/>
                <a:cs typeface="Arial MT"/>
              </a:rPr>
              <a:t>App</a:t>
            </a:r>
            <a:endParaRPr sz="1400">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spc="-5" dirty="0">
                <a:solidFill>
                  <a:srgbClr val="6F2F9F"/>
                </a:solidFill>
                <a:latin typeface="Arial MT"/>
                <a:cs typeface="Arial MT"/>
              </a:rPr>
              <a:t>Translated</a:t>
            </a:r>
            <a:r>
              <a:rPr sz="1400" spc="-60" dirty="0">
                <a:solidFill>
                  <a:srgbClr val="6F2F9F"/>
                </a:solidFill>
                <a:latin typeface="Arial MT"/>
                <a:cs typeface="Arial MT"/>
              </a:rPr>
              <a:t> </a:t>
            </a:r>
            <a:r>
              <a:rPr sz="1400" spc="-5" dirty="0">
                <a:solidFill>
                  <a:srgbClr val="6F2F9F"/>
                </a:solidFill>
                <a:latin typeface="Arial MT"/>
                <a:cs typeface="Arial MT"/>
              </a:rPr>
              <a:t>review</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Sentiment</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Sentiment</a:t>
            </a:r>
            <a:r>
              <a:rPr sz="1400" spc="-75" dirty="0">
                <a:solidFill>
                  <a:srgbClr val="6F2F9F"/>
                </a:solidFill>
                <a:latin typeface="Arial MT"/>
                <a:cs typeface="Arial MT"/>
              </a:rPr>
              <a:t> </a:t>
            </a:r>
            <a:r>
              <a:rPr sz="1400" dirty="0">
                <a:solidFill>
                  <a:srgbClr val="6F2F9F"/>
                </a:solidFill>
                <a:latin typeface="Arial MT"/>
                <a:cs typeface="Arial MT"/>
              </a:rPr>
              <a:t>polarity</a:t>
            </a:r>
            <a:endParaRPr sz="140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rgbClr val="6F2F9F"/>
                </a:solidFill>
                <a:latin typeface="Arial MT"/>
                <a:cs typeface="Arial MT"/>
              </a:rPr>
              <a:t>Sentiment</a:t>
            </a:r>
            <a:r>
              <a:rPr sz="1400" spc="-65" dirty="0">
                <a:solidFill>
                  <a:srgbClr val="6F2F9F"/>
                </a:solidFill>
                <a:latin typeface="Arial MT"/>
                <a:cs typeface="Arial MT"/>
              </a:rPr>
              <a:t> </a:t>
            </a:r>
            <a:r>
              <a:rPr sz="1400" spc="-5" dirty="0">
                <a:solidFill>
                  <a:srgbClr val="6F2F9F"/>
                </a:solidFill>
                <a:latin typeface="Arial MT"/>
                <a:cs typeface="Arial MT"/>
              </a:rPr>
              <a:t>subjectivity</a:t>
            </a:r>
            <a:endParaRPr sz="1400">
              <a:latin typeface="Arial MT"/>
              <a:cs typeface="Arial MT"/>
            </a:endParaRPr>
          </a:p>
        </p:txBody>
      </p:sp>
      <p:sp>
        <p:nvSpPr>
          <p:cNvPr id="10" name="object 10"/>
          <p:cNvSpPr/>
          <p:nvPr/>
        </p:nvSpPr>
        <p:spPr>
          <a:xfrm>
            <a:off x="6624828" y="2985516"/>
            <a:ext cx="588645" cy="960119"/>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p>
        </p:txBody>
      </p:sp>
      <p:sp>
        <p:nvSpPr>
          <p:cNvPr id="11" name="object 11"/>
          <p:cNvSpPr txBox="1"/>
          <p:nvPr/>
        </p:nvSpPr>
        <p:spPr>
          <a:xfrm>
            <a:off x="7239000" y="3262071"/>
            <a:ext cx="990600" cy="444352"/>
          </a:xfrm>
          <a:prstGeom prst="rect">
            <a:avLst/>
          </a:prstGeom>
        </p:spPr>
        <p:txBody>
          <a:bodyPr vert="horz" wrap="square" lIns="0" tIns="13335" rIns="0" bIns="0" rtlCol="0">
            <a:spAutoFit/>
          </a:bodyPr>
          <a:lstStyle/>
          <a:p>
            <a:pPr>
              <a:lnSpc>
                <a:spcPct val="100000"/>
              </a:lnSpc>
              <a:spcBef>
                <a:spcPts val="105"/>
              </a:spcBef>
            </a:pPr>
            <a:r>
              <a:rPr sz="1400" b="1" smtClean="0">
                <a:solidFill>
                  <a:srgbClr val="C00000"/>
                </a:solidFill>
                <a:latin typeface="Arial MT"/>
                <a:cs typeface="Arial MT"/>
              </a:rPr>
              <a:t>User</a:t>
            </a:r>
            <a:r>
              <a:rPr lang="en-US" sz="1400" b="1" dirty="0">
                <a:solidFill>
                  <a:srgbClr val="C00000"/>
                </a:solidFill>
                <a:latin typeface="Arial MT"/>
                <a:cs typeface="Arial MT"/>
              </a:rPr>
              <a:t> </a:t>
            </a:r>
            <a:r>
              <a:rPr sz="1400" b="1" smtClean="0">
                <a:solidFill>
                  <a:srgbClr val="C00000"/>
                </a:solidFill>
                <a:latin typeface="Arial MT"/>
                <a:cs typeface="Arial MT"/>
              </a:rPr>
              <a:t>re</a:t>
            </a:r>
            <a:r>
              <a:rPr sz="1400" b="1" spc="-20" smtClean="0">
                <a:solidFill>
                  <a:srgbClr val="C00000"/>
                </a:solidFill>
                <a:latin typeface="Arial MT"/>
                <a:cs typeface="Arial MT"/>
              </a:rPr>
              <a:t>v</a:t>
            </a:r>
            <a:r>
              <a:rPr sz="1400" b="1" smtClean="0">
                <a:solidFill>
                  <a:srgbClr val="C00000"/>
                </a:solidFill>
                <a:latin typeface="Arial MT"/>
                <a:cs typeface="Arial MT"/>
              </a:rPr>
              <a:t>ie</a:t>
            </a:r>
            <a:r>
              <a:rPr sz="1400" b="1" spc="-20" smtClean="0">
                <a:solidFill>
                  <a:srgbClr val="C00000"/>
                </a:solidFill>
                <a:latin typeface="Arial MT"/>
                <a:cs typeface="Arial MT"/>
              </a:rPr>
              <a:t>w</a:t>
            </a:r>
            <a:r>
              <a:rPr sz="1400" b="1" smtClean="0">
                <a:solidFill>
                  <a:srgbClr val="C00000"/>
                </a:solidFill>
                <a:latin typeface="Arial MT"/>
                <a:cs typeface="Arial MT"/>
              </a:rPr>
              <a:t>s</a:t>
            </a:r>
            <a:endParaRPr sz="1400" b="1">
              <a:solidFill>
                <a:srgbClr val="C00000"/>
              </a:solidFill>
              <a:latin typeface="Arial MT"/>
              <a:cs typeface="Arial MT"/>
            </a:endParaRPr>
          </a:p>
        </p:txBody>
      </p:sp>
      <p:pic>
        <p:nvPicPr>
          <p:cNvPr id="12" name="object 12"/>
          <p:cNvPicPr/>
          <p:nvPr/>
        </p:nvPicPr>
        <p:blipFill>
          <a:blip r:embed="rId2" cstate="print"/>
          <a:stretch>
            <a:fillRect/>
          </a:stretch>
        </p:blipFill>
        <p:spPr>
          <a:xfrm>
            <a:off x="4038600" y="438150"/>
            <a:ext cx="533400" cy="457200"/>
          </a:xfrm>
          <a:prstGeom prst="rect">
            <a:avLst/>
          </a:prstGeom>
        </p:spPr>
      </p:pic>
      <p:pic>
        <p:nvPicPr>
          <p:cNvPr id="13" name="object 13"/>
          <p:cNvPicPr/>
          <p:nvPr/>
        </p:nvPicPr>
        <p:blipFill>
          <a:blip r:embed="rId3" cstate="print"/>
          <a:stretch>
            <a:fillRect/>
          </a:stretch>
        </p:blipFill>
        <p:spPr>
          <a:xfrm>
            <a:off x="7703819" y="144779"/>
            <a:ext cx="694944" cy="696468"/>
          </a:xfrm>
          <a:prstGeom prst="rect">
            <a:avLst/>
          </a:prstGeom>
        </p:spPr>
      </p:pic>
      <p:sp>
        <p:nvSpPr>
          <p:cNvPr id="14" name="object 10"/>
          <p:cNvSpPr/>
          <p:nvPr/>
        </p:nvSpPr>
        <p:spPr>
          <a:xfrm>
            <a:off x="2514600" y="2190750"/>
            <a:ext cx="664845" cy="2590800"/>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813</Words>
  <Application>Microsoft Office PowerPoint</Application>
  <PresentationFormat>On-screen Show (16:9)</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 1 Play store app review analysis</vt:lpstr>
      <vt:lpstr>Content</vt:lpstr>
      <vt:lpstr>WHY ANALYZE THE PLAY STORE? </vt:lpstr>
      <vt:lpstr>Project description: </vt:lpstr>
      <vt:lpstr>   Introduction</vt:lpstr>
      <vt:lpstr>   Problem statement</vt:lpstr>
      <vt:lpstr>Attributes in Google Playstore Data:</vt:lpstr>
      <vt:lpstr>Attributes in User Reviews:</vt:lpstr>
      <vt:lpstr>  Data Cleaning</vt:lpstr>
      <vt:lpstr>  Data cleaning (Contd..)</vt:lpstr>
      <vt:lpstr>  Data Processing</vt:lpstr>
      <vt:lpstr>Slide 12</vt:lpstr>
      <vt:lpstr>Slide 13</vt:lpstr>
      <vt:lpstr>  Content Rating of app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Play store app review analysis   Done by: Sameer Satpute  </dc:title>
  <cp:lastModifiedBy>Akriti Panchbudhe</cp:lastModifiedBy>
  <cp:revision>29</cp:revision>
  <dcterms:created xsi:type="dcterms:W3CDTF">2022-11-15T05:10:12Z</dcterms:created>
  <dcterms:modified xsi:type="dcterms:W3CDTF">2022-11-15T10:00:51Z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for Microsoft 365</vt:lpwstr>
  </property>
  <property fmtid="{D5CDD505-2E9C-101B-9397-08002B2CF9AE}" pid="4" name="LastSaved">
    <vt:filetime>2022-11-15T00:00:00Z</vt:filetime>
  </property>
</Properties>
</file>