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-4409"/>
            <a:lumOff val="-1050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5195" y="25399"/>
            <a:ext cx="10287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1"/>
          <p:cNvSpPr txBox="1"/>
          <p:nvPr>
            <p:ph type="ctrTitle"/>
          </p:nvPr>
        </p:nvSpPr>
        <p:spPr>
          <a:xfrm>
            <a:off x="264212" y="498492"/>
            <a:ext cx="7772401" cy="1470026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Students Mark Data Analysis</a:t>
            </a:r>
          </a:p>
        </p:txBody>
      </p:sp>
      <p:sp>
        <p:nvSpPr>
          <p:cNvPr id="96" name="Subtitle 2"/>
          <p:cNvSpPr txBox="1"/>
          <p:nvPr>
            <p:ph type="subTitle" sz="quarter" idx="1"/>
          </p:nvPr>
        </p:nvSpPr>
        <p:spPr>
          <a:xfrm>
            <a:off x="76415" y="2737803"/>
            <a:ext cx="6400801" cy="1752601"/>
          </a:xfrm>
          <a:prstGeom prst="rect">
            <a:avLst/>
          </a:prstGeom>
        </p:spPr>
        <p:txBody>
          <a:bodyPr/>
          <a:lstStyle/>
          <a:p>
            <a:pPr defTabSz="265175">
              <a:spcBef>
                <a:spcPts val="400"/>
              </a:spcBef>
              <a:defRPr sz="1856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                                      Semester - 4</a:t>
            </a:r>
          </a:p>
          <a:p>
            <a:pPr defTabSz="265175">
              <a:spcBef>
                <a:spcPts val="400"/>
              </a:spcBef>
              <a:defRPr sz="1856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                                                     </a:t>
            </a:r>
            <a:r>
              <a:rPr>
                <a:solidFill>
                  <a:srgbClr val="881270"/>
                </a:solidFill>
              </a:rPr>
              <a:t>   </a:t>
            </a:r>
            <a:r>
              <a:rPr>
                <a:solidFill>
                  <a:srgbClr val="FFFFFF"/>
                </a:solidFill>
              </a:rPr>
              <a:t>Neha kumari (Admin)</a:t>
            </a:r>
            <a:endParaRPr>
              <a:solidFill>
                <a:srgbClr val="8F2D2F"/>
              </a:solidFill>
            </a:endParaRPr>
          </a:p>
          <a:p>
            <a:pPr defTabSz="265175">
              <a:spcBef>
                <a:spcPts val="400"/>
              </a:spcBef>
              <a:defRPr sz="1856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                                          23scse1010494</a:t>
            </a:r>
          </a:p>
          <a:p>
            <a:pPr defTabSz="265175">
              <a:spcBef>
                <a:spcPts val="400"/>
              </a:spcBef>
              <a:defRPr sz="1856">
                <a:solidFill>
                  <a:srgbClr val="8F2D2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                                                                  </a:t>
            </a:r>
            <a:r>
              <a:rPr>
                <a:solidFill>
                  <a:srgbClr val="FFFFFF"/>
                </a:solidFill>
              </a:rPr>
              <a:t>Devendra</a:t>
            </a:r>
            <a:r>
              <a:t> </a:t>
            </a:r>
            <a:r>
              <a:rPr>
                <a:solidFill>
                  <a:srgbClr val="FFFFFF"/>
                </a:solidFill>
              </a:rPr>
              <a:t>Kumar(Member)</a:t>
            </a:r>
          </a:p>
          <a:p>
            <a:pPr defTabSz="265175">
              <a:spcBef>
                <a:spcPts val="400"/>
              </a:spcBef>
              <a:defRPr sz="1856">
                <a:solidFill>
                  <a:srgbClr val="8F2D2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                                          </a:t>
            </a:r>
            <a:r>
              <a:rPr>
                <a:solidFill>
                  <a:srgbClr val="FFFFFF"/>
                </a:solidFill>
              </a:rPr>
              <a:t>23scse1010864</a:t>
            </a:r>
          </a:p>
        </p:txBody>
      </p:sp>
      <p:sp>
        <p:nvSpPr>
          <p:cNvPr id="97" name="Initial Project Submission – Review 1"/>
          <p:cNvSpPr txBox="1"/>
          <p:nvPr/>
        </p:nvSpPr>
        <p:spPr>
          <a:xfrm>
            <a:off x="844257" y="1638079"/>
            <a:ext cx="58697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700"/>
              </a:spcBef>
              <a:defRPr sz="32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Initial Project Submission – Review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4599" y="-1"/>
            <a:ext cx="10385810" cy="6923873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Conclusion :"/>
          <p:cNvSpPr txBox="1"/>
          <p:nvPr/>
        </p:nvSpPr>
        <p:spPr>
          <a:xfrm>
            <a:off x="911836" y="368799"/>
            <a:ext cx="239608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Conclusion :</a:t>
            </a:r>
          </a:p>
        </p:txBody>
      </p:sp>
      <p:sp>
        <p:nvSpPr>
          <p:cNvPr id="139" name="In this phase of the project, we prepared the dataset by handling missing values, cleaning data, and applying EDA techniques to gain initial insights.…"/>
          <p:cNvSpPr txBox="1"/>
          <p:nvPr/>
        </p:nvSpPr>
        <p:spPr>
          <a:xfrm>
            <a:off x="565625" y="1266793"/>
            <a:ext cx="7503176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In this phase of the project, we prepared the dataset by handling missing values, cleaning data, and applying EDA techniques to gain initial insights.</a:t>
            </a:r>
          </a:p>
          <a:p>
            <a:pPr>
              <a:defRPr sz="25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25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This sets the foundation for the next phase: applying machine learning models and evaluating their performance.</a:t>
            </a:r>
          </a:p>
        </p:txBody>
      </p:sp>
      <p:sp>
        <p:nvSpPr>
          <p:cNvPr id="140" name="Github link(Repository ):…"/>
          <p:cNvSpPr txBox="1"/>
          <p:nvPr/>
        </p:nvSpPr>
        <p:spPr>
          <a:xfrm>
            <a:off x="566454" y="4383870"/>
            <a:ext cx="561139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Github link(Repository ): </a:t>
            </a:r>
          </a:p>
          <a:p>
            <a:pPr>
              <a:defRPr sz="2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https://github.com/nehaaa789/data-analytics-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54641" y="-1"/>
            <a:ext cx="10405894" cy="693726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itle 1"/>
          <p:cNvSpPr txBox="1"/>
          <p:nvPr>
            <p:ph type="title"/>
          </p:nvPr>
        </p:nvSpPr>
        <p:spPr>
          <a:xfrm>
            <a:off x="733505" y="153754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534911" y="1591565"/>
            <a:ext cx="8229601" cy="4525964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This project involves analyzing a dataset using data preprocessing and exploratory data analysis (EDA) techniques. The aim is to clean, transform, and visualize the data to identify patterns and insights.</a:t>
            </a:r>
          </a:p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In Review 1, we focus on:</a:t>
            </a:r>
          </a:p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Handling missing values</a:t>
            </a:r>
          </a:p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Data transformation and cleaning</a:t>
            </a:r>
          </a:p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Basic feature selection</a:t>
            </a:r>
          </a:p>
          <a:p>
            <a:pPr marL="342899" indent="-342899"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Visual exploration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62913" y="-1"/>
            <a:ext cx="10422438" cy="694829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/>
          <p:nvPr>
            <p:ph type="title"/>
          </p:nvPr>
        </p:nvSpPr>
        <p:spPr>
          <a:xfrm>
            <a:off x="310412" y="127850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Dataset name : Students marks and attendance </a:t>
            </a:r>
          </a:p>
        </p:txBody>
      </p:sp>
      <p:sp>
        <p:nvSpPr>
          <p:cNvPr id="105" name="Content Placeholder 2"/>
          <p:cNvSpPr txBox="1"/>
          <p:nvPr>
            <p:ph type="body" sz="half" idx="1"/>
          </p:nvPr>
        </p:nvSpPr>
        <p:spPr>
          <a:xfrm>
            <a:off x="336316" y="1617469"/>
            <a:ext cx="4058576" cy="4525963"/>
          </a:xfrm>
          <a:prstGeom prst="rect">
            <a:avLst/>
          </a:prstGeom>
        </p:spPr>
        <p:txBody>
          <a:bodyPr/>
          <a:lstStyle/>
          <a:p>
            <a:pPr marL="0" indent="0" defTabSz="434340">
              <a:buSzTx/>
              <a:buFontTx/>
              <a:buNone/>
              <a:defRPr sz="247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Number of Rows: 20  </a:t>
            </a:r>
          </a:p>
          <a:p>
            <a:pPr marL="0" indent="0" defTabSz="434340">
              <a:buSzTx/>
              <a:buFontTx/>
              <a:buNone/>
              <a:defRPr sz="247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Number of Columns: 6  </a:t>
            </a:r>
          </a:p>
          <a:p>
            <a:pPr marL="0" indent="0" defTabSz="434340">
              <a:buSzTx/>
              <a:buFontTx/>
              <a:buNone/>
              <a:defRPr sz="247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 marL="0" indent="0" defTabSz="434340">
              <a:buSzTx/>
              <a:buFontTx/>
              <a:buNone/>
              <a:defRPr sz="247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Description:</a:t>
            </a:r>
          </a:p>
          <a:p>
            <a:pPr marL="0" indent="0" algn="just" defTabSz="434340">
              <a:buSzTx/>
              <a:buFontTx/>
              <a:buNone/>
              <a:defRPr sz="1804"/>
            </a:pPr>
            <a:r>
              <a:rPr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rPr>
              <a:t>This dataset contains academic performance and attendance records of 20 students. Each record includes a unique Student ID, student name, and scores in three subjects: Maths, Science, and English. It also includes the attendance percentage of each student. The dataset will be used to analyze performance patterns and identify factors influencing</a:t>
            </a:r>
            <a:r>
              <a:t> </a:t>
            </a:r>
            <a:r>
              <a:rPr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rPr>
              <a:t>academic success.</a:t>
            </a:r>
          </a:p>
        </p:txBody>
      </p:sp>
      <p:pic>
        <p:nvPicPr>
          <p:cNvPr id="10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1967" y="1262762"/>
            <a:ext cx="4058576" cy="5235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5195" y="-1"/>
            <a:ext cx="10287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1"/>
          <p:cNvSpPr txBox="1"/>
          <p:nvPr>
            <p:ph type="title"/>
          </p:nvPr>
        </p:nvSpPr>
        <p:spPr>
          <a:xfrm>
            <a:off x="457200" y="335079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Data preprocessing steps: 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586718" y="1557027"/>
            <a:ext cx="8229601" cy="45259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1. Checked for missing values using isnull() and sum()</a:t>
            </a:r>
          </a:p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2. Filled missing values using:</a:t>
            </a:r>
          </a:p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- Mean for numerical data</a:t>
            </a:r>
          </a:p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   - Mode for categorical data</a:t>
            </a:r>
          </a:p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3. Removed duplicate records</a:t>
            </a:r>
          </a:p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4. Handled outliers using IQR/Z-Score method</a:t>
            </a:r>
          </a:p>
          <a:p>
            <a: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5. Converted categorical data into numerical format using Label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4599" y="-1"/>
            <a:ext cx="10385810" cy="692387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Exploratory Data Analysis (EDA)"/>
          <p:cNvSpPr txBox="1"/>
          <p:nvPr/>
        </p:nvSpPr>
        <p:spPr>
          <a:xfrm>
            <a:off x="860727" y="161569"/>
            <a:ext cx="607555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Exploratory Data Analysis (EDA)</a:t>
            </a:r>
          </a:p>
        </p:txBody>
      </p:sp>
      <p:sp>
        <p:nvSpPr>
          <p:cNvPr id="114" name="Performed basic statistical analysis: • mean(), median(), mode(), describe() • value_counts() for attendance ranges…"/>
          <p:cNvSpPr txBox="1"/>
          <p:nvPr/>
        </p:nvSpPr>
        <p:spPr>
          <a:xfrm>
            <a:off x="290148" y="1275427"/>
            <a:ext cx="3419200" cy="477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19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Performed basic statistical analysis:</a:t>
            </a:r>
            <a:br/>
            <a:r>
              <a:t>• mean(), median(), mode(), describe()</a:t>
            </a:r>
            <a:br/>
            <a:r>
              <a:t>• value_counts() for attendance ranges</a:t>
            </a:r>
          </a:p>
          <a:p>
            <a:pPr>
              <a:spcBef>
                <a:spcPts val="1200"/>
              </a:spcBef>
              <a:defRPr sz="19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Visualized data distributions and relationships using:</a:t>
            </a:r>
            <a:br/>
            <a:r>
              <a:t>• Histogram of Maths scores</a:t>
            </a:r>
            <a:br/>
            <a:r>
              <a:t>• Box Plot of English scores</a:t>
            </a:r>
            <a:br/>
            <a:r>
              <a:t>• Bar chart for Attendance ranges</a:t>
            </a:r>
            <a:br/>
            <a:r>
              <a:t>• Correlation Heatmap of all numeric features</a:t>
            </a:r>
          </a:p>
        </p:txBody>
      </p:sp>
      <p:pic>
        <p:nvPicPr>
          <p:cNvPr id="11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3150" y="878216"/>
            <a:ext cx="5236525" cy="3141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3150" y="4211004"/>
            <a:ext cx="5236525" cy="2244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20905" y="-32936"/>
            <a:ext cx="10385810" cy="692387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1"/>
          <p:cNvSpPr txBox="1"/>
          <p:nvPr>
            <p:ph type="title"/>
          </p:nvPr>
        </p:nvSpPr>
        <p:spPr>
          <a:xfrm>
            <a:off x="294649" y="257368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Key Observations </a:t>
            </a:r>
          </a:p>
        </p:txBody>
      </p:sp>
      <p:sp>
        <p:nvSpPr>
          <p:cNvPr id="120" name="Content Placeholder 2"/>
          <p:cNvSpPr txBox="1"/>
          <p:nvPr>
            <p:ph type="body" sz="half" idx="1"/>
          </p:nvPr>
        </p:nvSpPr>
        <p:spPr>
          <a:xfrm>
            <a:off x="189528" y="1522489"/>
            <a:ext cx="3598441" cy="4525963"/>
          </a:xfrm>
          <a:prstGeom prst="rect">
            <a:avLst/>
          </a:prstGeom>
        </p:spPr>
        <p:txBody>
          <a:bodyPr/>
          <a:lstStyle/>
          <a:p>
            <a:pPr marL="182478" indent="-182478" defTabSz="416052">
              <a:spcBef>
                <a:spcPts val="1000"/>
              </a:spcBef>
              <a:buFontTx/>
              <a:defRPr sz="182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Maths scores</a:t>
            </a:r>
            <a:r>
              <a:t> are mostly concentrated between </a:t>
            </a:r>
            <a:r>
              <a:t>50 and 90</a:t>
            </a:r>
            <a:r>
              <a:t>, with some students scoring below 40 or above 90.</a:t>
            </a:r>
          </a:p>
          <a:p>
            <a:pPr marL="182478" indent="-182478" defTabSz="416052">
              <a:spcBef>
                <a:spcPts val="1000"/>
              </a:spcBef>
              <a:buFontTx/>
              <a:defRPr sz="182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Outliers detected</a:t>
            </a:r>
            <a:r>
              <a:t> in </a:t>
            </a:r>
            <a:r>
              <a:t>English scores</a:t>
            </a:r>
            <a:r>
              <a:t> — especially low scores (e.g., 41, 43).</a:t>
            </a:r>
          </a:p>
          <a:p>
            <a:pPr marL="182478" indent="-182478" defTabSz="416052">
              <a:spcBef>
                <a:spcPts val="1000"/>
              </a:spcBef>
              <a:buFontTx/>
              <a:defRPr sz="182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Strong </a:t>
            </a:r>
            <a:r>
              <a:t>positive correlation</a:t>
            </a:r>
            <a:r>
              <a:t> observed between </a:t>
            </a:r>
            <a:r>
              <a:t>Maths and Science</a:t>
            </a:r>
            <a:r>
              <a:t> scores.</a:t>
            </a:r>
          </a:p>
          <a:p>
            <a:pPr marL="182478" indent="-182478" defTabSz="416052">
              <a:spcBef>
                <a:spcPts val="1000"/>
              </a:spcBef>
              <a:buFontTx/>
              <a:defRPr sz="182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No major class imbalance</a:t>
            </a:r>
            <a:r>
              <a:t>, as this is a regression-style dataset, but </a:t>
            </a:r>
            <a:r>
              <a:t>Attendance</a:t>
            </a:r>
            <a:r>
              <a:t> varies widely — with most students scoring between </a:t>
            </a:r>
            <a:r>
              <a:t>70% and 90%</a:t>
            </a:r>
            <a:r>
              <a:t>.</a:t>
            </a:r>
          </a:p>
        </p:txBody>
      </p:sp>
      <p:pic>
        <p:nvPicPr>
          <p:cNvPr id="121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85305" y="1593658"/>
            <a:ext cx="5238908" cy="3929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4599" y="-1"/>
            <a:ext cx="10385810" cy="692387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ools and Libraries Used:"/>
          <p:cNvSpPr txBox="1"/>
          <p:nvPr/>
        </p:nvSpPr>
        <p:spPr>
          <a:xfrm>
            <a:off x="488743" y="291088"/>
            <a:ext cx="435004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Tools and Libraries Used:</a:t>
            </a:r>
          </a:p>
        </p:txBody>
      </p:sp>
      <p:sp>
        <p:nvSpPr>
          <p:cNvPr id="125" name="Python…"/>
          <p:cNvSpPr txBox="1"/>
          <p:nvPr/>
        </p:nvSpPr>
        <p:spPr>
          <a:xfrm>
            <a:off x="600992" y="1275427"/>
            <a:ext cx="1517651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10552" indent="-210552">
              <a:buSzPct val="100000"/>
              <a:buChar char="•"/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Python</a:t>
            </a:r>
          </a:p>
          <a:p>
            <a:pPr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• Pandas</a:t>
            </a:r>
          </a:p>
          <a:p>
            <a:pPr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• NumPy</a:t>
            </a:r>
          </a:p>
          <a:p>
            <a:pPr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• Matplotlib</a:t>
            </a:r>
          </a:p>
          <a:p>
            <a:pPr>
              <a:defRPr sz="21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• Seaborn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4599" y="-1"/>
            <a:ext cx="10385810" cy="692387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de ( in python):"/>
          <p:cNvSpPr txBox="1"/>
          <p:nvPr/>
        </p:nvSpPr>
        <p:spPr>
          <a:xfrm>
            <a:off x="221071" y="-2487"/>
            <a:ext cx="258409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Code ( in python):</a:t>
            </a:r>
          </a:p>
        </p:txBody>
      </p:sp>
      <p:sp>
        <p:nvSpPr>
          <p:cNvPr id="129" name="# 3. Handling Outliers (Z-score)…"/>
          <p:cNvSpPr txBox="1"/>
          <p:nvPr/>
        </p:nvSpPr>
        <p:spPr>
          <a:xfrm>
            <a:off x="4840561" y="57954"/>
            <a:ext cx="4098846" cy="694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rPr>
                <a:solidFill>
                  <a:srgbClr val="FFFFFF"/>
                </a:solidFill>
              </a:rPr>
              <a:t># 3. Handling Outliers (Z-score)</a:t>
            </a:r>
            <a:endParaRPr>
              <a:solidFill>
                <a:srgbClr val="FFFFFF"/>
              </a:solidFill>
            </a:endParaR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from scipy.stats import zscore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z_scores = np.abs(zscore(df[num_cols]))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df = df[(z_scores &lt; 3).all(axis=1)]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4. Feature Selection (Remove low variance features)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selector = VarianceThreshold(threshold=0.01)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df_selected = pd.DataFrame(selector.fit_transform(df[num_cols]), columns=num_cols[selector.get_support()])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5. Data Transformation (Standardization)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scaler = StandardScaler()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df_scaled = pd.DataFrame(scaler.fit_transform(df_selected), columns=df_selected.columns)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6. Summary Statistics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print("Summary Statistics:\n", df_scaled.describe())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7. Visualization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sns.heatmap(df_scaled.corr(), annot=True, fmt=".2f")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plt.title('Correlation Heatmap')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plt.show()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Pairplot for selected features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sns.pairplot(df_scaled.iloc[:, :4])  # Only first 4 for readability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plt.suptitle('Pairplot of Features', y=1.02)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plt.show()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Distribution of target (if available)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sns.countplot(x='TargetColumn', data=df)  # Uncomment and replace</a:t>
            </a:r>
            <a:endParaRPr>
              <a:solidFill>
                <a:srgbClr val="010409"/>
              </a:solidFill>
            </a:endParaRPr>
          </a:p>
        </p:txBody>
      </p:sp>
      <p:sp>
        <p:nvSpPr>
          <p:cNvPr id="130" name="# data_preprocessing_project.py…"/>
          <p:cNvSpPr txBox="1"/>
          <p:nvPr/>
        </p:nvSpPr>
        <p:spPr>
          <a:xfrm>
            <a:off x="203802" y="446510"/>
            <a:ext cx="4512581" cy="656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data_preprocessing_project.py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import pandas as pd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import numpy as np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import seaborn as sns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import matplotlib.pyplot as plt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from sklearn.impute import SimpleImputer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from sklearn.preprocessing import StandardScaler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from sklearn.feature_selection import VarianceThreshold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Load dataset (use your dataset or an example like Titanic)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df = pd.read_csv(r'C:\Users\HP\OneDrive\Desktop\students_marks_dataset.csv')  # Replace with your actual CSV file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1. Initial Exploration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print("Dataset shape:", df.shape)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print(df.info())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print(df.describe())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2. Handling Missing Values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missing_values = df.isnull().sum()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print("Missing values:\n", missing_values)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Impute numerical values with median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num_cols = df.select_dtypes(include=['int64', 'float64']).columns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imputer = SimpleImputer(strategy='median')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df[num_cols] = imputer.fit_transform(df[num_cols])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# Impute categorical with most frequent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cat_cols = df.select_dtypes(include=['object']).columns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imputer_cat = SimpleImputer(strategy='most_frequent')</a:t>
            </a:r>
          </a:p>
          <a:p>
            <a:pPr>
              <a:defRPr sz="13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pPr>
            <a:r>
              <a:t>df[cat_cols] = imputer_cat.fit_transform(df[cat_cols])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4599" y="-1"/>
            <a:ext cx="10385810" cy="6923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16" y="1325601"/>
            <a:ext cx="4071369" cy="4909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7534" b="0"/>
          <a:stretch>
            <a:fillRect/>
          </a:stretch>
        </p:blipFill>
        <p:spPr>
          <a:xfrm>
            <a:off x="4355877" y="1569442"/>
            <a:ext cx="4608664" cy="371927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Output of the code :"/>
          <p:cNvSpPr txBox="1"/>
          <p:nvPr/>
        </p:nvSpPr>
        <p:spPr>
          <a:xfrm>
            <a:off x="600992" y="394702"/>
            <a:ext cx="367124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>
                <a:solidFill>
                  <a:srgbClr val="FFFFFF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Output of the code 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