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8229600" cx="10972800"/>
  <p:notesSz cx="6858000" cy="9144000"/>
  <p:embeddedFontLst>
    <p:embeddedFont>
      <p:font typeface="Syncopate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A5ECA98-B794-4AC9-9F43-BDA2B94C1F7D}">
  <a:tblStyle styleId="{CA5ECA98-B794-4AC9-9F43-BDA2B94C1F7D}" styleName="Table_0"/>
  <a:tblStyle styleId="{822DD819-F249-4FBE-B234-78B8D97D967C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FF3F9"/>
          </a:solidFill>
        </a:fill>
      </a:tcStyle>
    </a:wholeTbl>
    <a:band1H>
      <a:tcStyle>
        <a:fill>
          <a:solidFill>
            <a:srgbClr val="DBE5F1"/>
          </a:solidFill>
        </a:fill>
      </a:tcStyle>
    </a:band1H>
    <a:band1V>
      <a:tcStyle>
        <a:fill>
          <a:solidFill>
            <a:srgbClr val="DBE5F1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yncopate-bold.fntdata"/><Relationship Id="rId30" Type="http://schemas.openxmlformats.org/officeDocument/2006/relationships/font" Target="fonts/Syncopat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822958" y="2556508"/>
            <a:ext cx="9326879" cy="1764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645917" y="4663439"/>
            <a:ext cx="7680958" cy="21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5486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749039" y="7627621"/>
            <a:ext cx="34747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78638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548639" y="329563"/>
            <a:ext cx="9875520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770822" y="-301942"/>
            <a:ext cx="5431156" cy="987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1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698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1016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762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762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762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762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762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762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5486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749039" y="7627621"/>
            <a:ext cx="34747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78638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678805" y="2606041"/>
            <a:ext cx="7021830" cy="2468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649603" y="228600"/>
            <a:ext cx="7021830" cy="72237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1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698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1016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762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762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762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762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762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762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5486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749039" y="7627621"/>
            <a:ext cx="34747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78638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548639" y="329563"/>
            <a:ext cx="9875520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548639" y="1920240"/>
            <a:ext cx="9875520" cy="54311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1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698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1016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762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762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762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762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762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762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5486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749039" y="7627621"/>
            <a:ext cx="34747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78638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66775" y="5288280"/>
            <a:ext cx="9326879" cy="16344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66775" y="3488055"/>
            <a:ext cx="9326879" cy="18002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5486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749039" y="7627621"/>
            <a:ext cx="34747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78638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548639" y="329563"/>
            <a:ext cx="9875520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548639" y="1920240"/>
            <a:ext cx="4846320" cy="54311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5577839" y="1920240"/>
            <a:ext cx="4846320" cy="54311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5486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749039" y="7627621"/>
            <a:ext cx="34747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78638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548639" y="329563"/>
            <a:ext cx="9875520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548639" y="1842133"/>
            <a:ext cx="4848225" cy="76771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548639" y="2609850"/>
            <a:ext cx="4848225" cy="47415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574032" y="1842133"/>
            <a:ext cx="4850129" cy="76771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5574032" y="2609850"/>
            <a:ext cx="4850129" cy="47415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5486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749039" y="7627621"/>
            <a:ext cx="34747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8638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548639" y="329563"/>
            <a:ext cx="9875520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5486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749039" y="7627621"/>
            <a:ext cx="34747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8638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5486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749039" y="7627621"/>
            <a:ext cx="34747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78638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548641" y="327660"/>
            <a:ext cx="3609975" cy="13944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290060" y="327660"/>
            <a:ext cx="6134099" cy="70237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548641" y="1722117"/>
            <a:ext cx="3609975" cy="56292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5486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749039" y="7627621"/>
            <a:ext cx="34747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78638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2150746" y="5760719"/>
            <a:ext cx="6583680" cy="6800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2150746" y="735329"/>
            <a:ext cx="6583680" cy="493776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2150746" y="6440805"/>
            <a:ext cx="6583680" cy="9658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5486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749039" y="7627621"/>
            <a:ext cx="34747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78638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48639" y="329563"/>
            <a:ext cx="9875520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48639" y="1920240"/>
            <a:ext cx="9875520" cy="54311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101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762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762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762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indent="762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indent="762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indent="762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5486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749039" y="7627621"/>
            <a:ext cx="34747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8638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822958" y="2556508"/>
            <a:ext cx="9326879" cy="1764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645917" y="4663439"/>
            <a:ext cx="7680958" cy="21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86" name="Shape 86"/>
          <p:cNvSpPr/>
          <p:nvPr/>
        </p:nvSpPr>
        <p:spPr>
          <a:xfrm>
            <a:off x="3017522" y="3017517"/>
            <a:ext cx="4907367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yncopat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WELCOME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74637"/>
            <a:ext cx="974410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 </a:t>
            </a:r>
            <a:r>
              <a:rPr b="0" i="0" lang="en-US" sz="4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violating</a:t>
            </a: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r>
              <a:rPr b="0" baseline="3000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Normal Form</a:t>
            </a:r>
          </a:p>
        </p:txBody>
      </p:sp>
      <p:graphicFrame>
        <p:nvGraphicFramePr>
          <p:cNvPr id="147" name="Shape 147"/>
          <p:cNvGraphicFramePr/>
          <p:nvPr/>
        </p:nvGraphicFramePr>
        <p:xfrm>
          <a:off x="571472" y="17144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{CA5ECA98-B794-4AC9-9F43-BDA2B94C1F7D}</a:tableStyleId>
              </a:tblPr>
              <a:tblGrid>
                <a:gridCol w="4000525"/>
                <a:gridCol w="4000525"/>
              </a:tblGrid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cap="none" strike="noStrike"/>
                        <a:t>Company (pk)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cap="none" strike="noStrike"/>
                        <a:t>Branches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cap="none" strike="noStrike"/>
                        <a:t>Baabte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cap="none" strike="noStrike"/>
                        <a:t>Cochin, Calicut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cap="none" strike="noStrike"/>
                        <a:t>baabtra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cap="none" strike="noStrike"/>
                        <a:t>Calicut,Trivandrum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48" name="Shape 148"/>
          <p:cNvSpPr/>
          <p:nvPr/>
        </p:nvSpPr>
        <p:spPr>
          <a:xfrm>
            <a:off x="4572000" y="1571612"/>
            <a:ext cx="4071965" cy="1928826"/>
          </a:xfrm>
          <a:prstGeom prst="rect">
            <a:avLst/>
          </a:prstGeom>
          <a:solidFill>
            <a:schemeClr val="lt1">
              <a:alpha val="8627"/>
            </a:schemeClr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500033" y="5500701"/>
            <a:ext cx="9415522" cy="1257303"/>
          </a:xfrm>
          <a:prstGeom prst="rect">
            <a:avLst/>
          </a:prstGeom>
          <a:solidFill>
            <a:schemeClr val="lt1">
              <a:alpha val="13725"/>
            </a:schemeClr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really is a bad setup that we are storing multiple values in a single column. For a table to be in 1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normalised form it should only have atomic values</a:t>
            </a:r>
          </a:p>
        </p:txBody>
      </p:sp>
      <p:cxnSp>
        <p:nvCxnSpPr>
          <p:cNvPr id="150" name="Shape 150"/>
          <p:cNvCxnSpPr/>
          <p:nvPr/>
        </p:nvCxnSpPr>
        <p:spPr>
          <a:xfrm flipH="1" rot="-5400000">
            <a:off x="5500694" y="4500569"/>
            <a:ext cx="2000265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142852"/>
            <a:ext cx="995842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 </a:t>
            </a:r>
            <a:r>
              <a:rPr b="0" i="0" lang="en-US" sz="4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violating</a:t>
            </a: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r>
              <a:rPr b="0" baseline="3000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Normal Form</a:t>
            </a:r>
          </a:p>
        </p:txBody>
      </p:sp>
      <p:graphicFrame>
        <p:nvGraphicFramePr>
          <p:cNvPr id="156" name="Shape 156"/>
          <p:cNvGraphicFramePr/>
          <p:nvPr/>
        </p:nvGraphicFramePr>
        <p:xfrm>
          <a:off x="571472" y="17144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{CA5ECA98-B794-4AC9-9F43-BDA2B94C1F7D}</a:tableStyleId>
              </a:tblPr>
              <a:tblGrid>
                <a:gridCol w="2667025"/>
                <a:gridCol w="2667025"/>
                <a:gridCol w="2667025"/>
              </a:tblGrid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cap="none" strike="noStrike"/>
                        <a:t>Company (Pk)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cap="none" strike="noStrike"/>
                        <a:t>Branche1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cap="none" strike="noStrike"/>
                        <a:t>Branch2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cap="none" strike="noStrike"/>
                        <a:t>Baabte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cap="none" strike="noStrike"/>
                        <a:t>Cochin 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cap="none" strike="noStrike"/>
                        <a:t>Calicut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cap="none" strike="noStrike"/>
                        <a:t>baabtra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cap="none" strike="noStrike"/>
                        <a:t>Calicut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cap="none" strike="noStrike"/>
                        <a:t>Trivandrum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57" name="Shape 157"/>
          <p:cNvSpPr/>
          <p:nvPr/>
        </p:nvSpPr>
        <p:spPr>
          <a:xfrm>
            <a:off x="3143240" y="1357298"/>
            <a:ext cx="5500726" cy="1928826"/>
          </a:xfrm>
          <a:prstGeom prst="rect">
            <a:avLst/>
          </a:prstGeom>
          <a:solidFill>
            <a:schemeClr val="lt1">
              <a:alpha val="8627"/>
            </a:schemeClr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500033" y="5500701"/>
            <a:ext cx="8844017" cy="1114427"/>
          </a:xfrm>
          <a:prstGeom prst="rect">
            <a:avLst/>
          </a:prstGeom>
          <a:solidFill>
            <a:schemeClr val="lt1">
              <a:alpha val="13725"/>
            </a:schemeClr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still in a bad set up , as we should not have multiple columns describing the same property of an entity.</a:t>
            </a:r>
          </a:p>
        </p:txBody>
      </p:sp>
      <p:cxnSp>
        <p:nvCxnSpPr>
          <p:cNvPr id="159" name="Shape 159"/>
          <p:cNvCxnSpPr/>
          <p:nvPr/>
        </p:nvCxnSpPr>
        <p:spPr>
          <a:xfrm flipH="1" rot="-5400000">
            <a:off x="5500694" y="4500569"/>
            <a:ext cx="2000265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74637"/>
            <a:ext cx="988698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 </a:t>
            </a:r>
            <a:r>
              <a:rPr b="0" i="0" lang="en-US" sz="43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conforming to</a:t>
            </a:r>
            <a:r>
              <a:rPr b="0" i="0" lang="en-US" sz="4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baseline="3000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Normal Form</a:t>
            </a:r>
          </a:p>
        </p:txBody>
      </p:sp>
      <p:graphicFrame>
        <p:nvGraphicFramePr>
          <p:cNvPr id="165" name="Shape 165"/>
          <p:cNvGraphicFramePr/>
          <p:nvPr/>
        </p:nvGraphicFramePr>
        <p:xfrm>
          <a:off x="1428728" y="18573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{CA5ECA98-B794-4AC9-9F43-BDA2B94C1F7D}</a:tableStyleId>
              </a:tblPr>
              <a:tblGrid>
                <a:gridCol w="3600475"/>
                <a:gridCol w="3600475"/>
              </a:tblGrid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800" u="none" cap="none" strike="noStrike"/>
                        <a:t>Company (pk)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800" u="none" cap="none" strike="noStrike"/>
                        <a:t>Branch (pk)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800" u="none" cap="none" strike="noStrike"/>
                        <a:t>Baabte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800" u="none" cap="none" strike="noStrike"/>
                        <a:t>Cochin 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800" u="none" cap="none" strike="noStrike"/>
                        <a:t>Baabte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800" u="none" cap="none" strike="noStrike"/>
                        <a:t>Calicut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800" u="none" cap="none" strike="noStrike"/>
                        <a:t>baabtra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800" u="none" cap="none" strike="noStrike"/>
                        <a:t>Calicut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800" u="none" cap="none" strike="noStrike"/>
                        <a:t>baabtra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800" u="none" cap="none" strike="noStrike"/>
                        <a:t>Trivandrum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66" name="Shape 166"/>
          <p:cNvSpPr/>
          <p:nvPr/>
        </p:nvSpPr>
        <p:spPr>
          <a:xfrm>
            <a:off x="914367" y="5257807"/>
            <a:ext cx="8215370" cy="928694"/>
          </a:xfrm>
          <a:prstGeom prst="rect">
            <a:avLst/>
          </a:prstGeom>
          <a:solidFill>
            <a:schemeClr val="lt1">
              <a:alpha val="13725"/>
            </a:schemeClr>
          </a:solidFill>
          <a:ln cap="flat" cmpd="sng" w="254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have resulted in a 1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normalised table with primary key consists of two columns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342863" y="2643182"/>
            <a:ext cx="10144196" cy="9001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08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Second Normalisation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74637"/>
            <a:ext cx="995842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Second Normalisation 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485739" y="2043098"/>
            <a:ext cx="995842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90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usually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used in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tables with a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multiple-field primary key (composite key)</a:t>
            </a:r>
          </a:p>
          <a:p>
            <a:pPr indent="-190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each non-key field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relates to the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entire primary key</a:t>
            </a:r>
          </a:p>
          <a:p>
            <a:pPr indent="-190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any field that does not relate to the primary key is placed in a separate table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To attain 1</a:t>
            </a:r>
            <a:r>
              <a:rPr b="0" baseline="30000" i="0" lang="en-US" sz="24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US" sz="24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 normalized form what you have to do is</a:t>
            </a:r>
          </a:p>
          <a:p>
            <a:pPr indent="127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eliminate redundant data in a table </a:t>
            </a:r>
          </a:p>
          <a:p>
            <a:pPr indent="127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separate tables for sets of values that apply to multiple records 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274637"/>
            <a:ext cx="995842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 </a:t>
            </a:r>
            <a:r>
              <a:rPr b="0" i="0" lang="en-US" sz="4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violating</a:t>
            </a: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r>
              <a:rPr b="0" baseline="3000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Normal Form</a:t>
            </a:r>
          </a:p>
        </p:txBody>
      </p:sp>
      <p:graphicFrame>
        <p:nvGraphicFramePr>
          <p:cNvPr id="183" name="Shape 183"/>
          <p:cNvGraphicFramePr/>
          <p:nvPr/>
        </p:nvGraphicFramePr>
        <p:xfrm>
          <a:off x="914367" y="27574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{822DD819-F249-4FBE-B234-78B8D97D967C}</a:tableStyleId>
              </a:tblPr>
              <a:tblGrid>
                <a:gridCol w="2833700"/>
                <a:gridCol w="2833700"/>
                <a:gridCol w="2833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Employee (pk)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Skill (pk)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WorkLocation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cap="none" strike="noStrike"/>
                        <a:t>John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cap="none" strike="noStrike"/>
                        <a:t>IOS programmer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cap="none" strike="noStrike"/>
                        <a:t>Calicut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cap="none" strike="noStrike"/>
                        <a:t>Mathew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cap="none" strike="noStrike"/>
                        <a:t>Java programmer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cap="none" strike="noStrike"/>
                        <a:t>Cochin</a:t>
                      </a:r>
                    </a:p>
                  </a:txBody>
                  <a:tcPr marT="45725" marB="45725" marR="91450" marL="91450"/>
                </a:tc>
              </a:tr>
              <a:tr h="57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cap="none" strike="noStrike"/>
                        <a:t>Thomas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cap="none" strike="noStrike"/>
                        <a:t>Android programmer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cap="none" strike="noStrike"/>
                        <a:t>Trivandrum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cap="none" strike="noStrike"/>
                        <a:t>Alex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cap="none" strike="noStrike"/>
                        <a:t>PHP programmer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cap="none" strike="noStrike"/>
                        <a:t>Banglore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cap="none" strike="noStrike"/>
                        <a:t>Ram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cap="none" strike="noStrike"/>
                        <a:t>Java programmer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cap="none" strike="noStrike"/>
                        <a:t>Mumbai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cap="none" strike="noStrike"/>
                        <a:t>John Mathew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/>
                        <a:t>Django</a:t>
                      </a:r>
                      <a:r>
                        <a:rPr lang="en-US" sz="2000" u="none" cap="none" strike="noStrike"/>
                        <a:t> programmer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cap="none" strike="noStrike"/>
                        <a:t>Delhi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cap="none" strike="noStrike"/>
                        <a:t>Soozan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cap="none" strike="noStrike"/>
                        <a:t>dotNet programmer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cap="none" strike="noStrike"/>
                        <a:t>Calicut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4" name="Shape 184"/>
          <p:cNvSpPr txBox="1"/>
          <p:nvPr/>
        </p:nvSpPr>
        <p:spPr>
          <a:xfrm>
            <a:off x="914367" y="2328850"/>
            <a:ext cx="4022254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Primary key= { Employee,Skill }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274637"/>
            <a:ext cx="100298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 </a:t>
            </a:r>
            <a:r>
              <a:rPr b="0" i="0" lang="en-US" sz="4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violating</a:t>
            </a: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r>
              <a:rPr b="0" baseline="3000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Normal Form</a:t>
            </a:r>
          </a:p>
        </p:txBody>
      </p:sp>
      <p:graphicFrame>
        <p:nvGraphicFramePr>
          <p:cNvPr id="190" name="Shape 190"/>
          <p:cNvGraphicFramePr/>
          <p:nvPr/>
        </p:nvGraphicFramePr>
        <p:xfrm>
          <a:off x="833454" y="21053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{822DD819-F249-4FBE-B234-78B8D97D967C}</a:tableStyleId>
              </a:tblPr>
              <a:tblGrid>
                <a:gridCol w="3098800"/>
                <a:gridCol w="3098800"/>
                <a:gridCol w="3098800"/>
              </a:tblGrid>
              <a:tr h="285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Employee (pk)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Skill (pk)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WorkLocation</a:t>
                      </a:r>
                    </a:p>
                  </a:txBody>
                  <a:tcPr marT="45725" marB="45725" marR="91450" marL="91450"/>
                </a:tc>
              </a:tr>
              <a:tr h="328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cap="none" strike="noStrike"/>
                        <a:t>John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cap="none" strike="noStrike"/>
                        <a:t>IOS programmer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cap="none" strike="noStrike"/>
                        <a:t>Calicut</a:t>
                      </a:r>
                    </a:p>
                  </a:txBody>
                  <a:tcPr marT="45725" marB="45725" marR="91450" marL="91450"/>
                </a:tc>
              </a:tr>
              <a:tr h="328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cap="none" strike="noStrike"/>
                        <a:t>Mathew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cap="none" strike="noStrike"/>
                        <a:t>Java programmer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cap="none" strike="noStrike"/>
                        <a:t>Cochin</a:t>
                      </a:r>
                    </a:p>
                  </a:txBody>
                  <a:tcPr marT="45725" marB="45725" marR="91450" marL="91450"/>
                </a:tc>
              </a:tr>
              <a:tr h="328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cap="none" strike="noStrike"/>
                        <a:t>Thomas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cap="none" strike="noStrike"/>
                        <a:t>Android programmer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cap="none" strike="noStrike"/>
                        <a:t>Trivandrum</a:t>
                      </a:r>
                    </a:p>
                  </a:txBody>
                  <a:tcPr marT="45725" marB="45725" marR="91450" marL="91450"/>
                </a:tc>
              </a:tr>
              <a:tr h="328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cap="none" strike="noStrike"/>
                        <a:t>Alex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cap="none" strike="noStrike"/>
                        <a:t>PHP programmer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cap="none" strike="noStrike"/>
                        <a:t>Banglore</a:t>
                      </a:r>
                    </a:p>
                  </a:txBody>
                  <a:tcPr marT="45725" marB="45725" marR="91450" marL="91450"/>
                </a:tc>
              </a:tr>
              <a:tr h="328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cap="none" strike="noStrike"/>
                        <a:t>Ram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cap="none" strike="noStrike"/>
                        <a:t>Java programmer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cap="none" strike="noStrike"/>
                        <a:t>Mumbai</a:t>
                      </a:r>
                    </a:p>
                  </a:txBody>
                  <a:tcPr marT="45725" marB="45725" marR="91450" marL="91450"/>
                </a:tc>
              </a:tr>
              <a:tr h="328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cap="none" strike="noStrike"/>
                        <a:t>John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cap="none" strike="noStrike"/>
                        <a:t>PHP programmer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cap="none" strike="noStrike"/>
                        <a:t>Delhi</a:t>
                      </a:r>
                    </a:p>
                  </a:txBody>
                  <a:tcPr marT="45725" marB="45725" marR="91450" marL="91450"/>
                </a:tc>
              </a:tr>
              <a:tr h="328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cap="none" strike="noStrike"/>
                        <a:t>Soozan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cap="none" strike="noStrike"/>
                        <a:t>doNet programmer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cap="none" strike="noStrike"/>
                        <a:t>Calicut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1" name="Shape 191"/>
          <p:cNvSpPr/>
          <p:nvPr/>
        </p:nvSpPr>
        <p:spPr>
          <a:xfrm>
            <a:off x="428595" y="5429264"/>
            <a:ext cx="9415522" cy="1471618"/>
          </a:xfrm>
          <a:prstGeom prst="rect">
            <a:avLst/>
          </a:prstGeom>
          <a:solidFill>
            <a:schemeClr val="lt1">
              <a:alpha val="13725"/>
            </a:schemeClr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Here non key attribute do not fully depends on compete primary key. Ie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WorkLocation depends only on Employee and doesn’t depend on Skill (partial dependency)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804154" y="1714488"/>
            <a:ext cx="4022254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Primary key= { Employee,Skill }</a:t>
            </a:r>
          </a:p>
        </p:txBody>
      </p:sp>
      <p:sp>
        <p:nvSpPr>
          <p:cNvPr id="193" name="Shape 193"/>
          <p:cNvSpPr/>
          <p:nvPr/>
        </p:nvSpPr>
        <p:spPr>
          <a:xfrm flipH="1">
            <a:off x="3271822" y="2543164"/>
            <a:ext cx="4786345" cy="107157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1"/>
          </a:solidFill>
          <a:ln cap="flat" cmpd="sng" w="254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/>
        </p:nvSpPr>
        <p:spPr>
          <a:xfrm flipH="1">
            <a:off x="5129209" y="2471725"/>
            <a:ext cx="2857519" cy="857255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/>
        </p:nvSpPr>
        <p:spPr>
          <a:xfrm rot="-753799">
            <a:off x="4960731" y="2257682"/>
            <a:ext cx="714380" cy="500065"/>
          </a:xfrm>
          <a:prstGeom prst="mathMultiply">
            <a:avLst>
              <a:gd fmla="val 23520" name="adj1"/>
            </a:avLst>
          </a:prstGeom>
          <a:gradFill>
            <a:gsLst>
              <a:gs pos="0">
                <a:srgbClr val="D23F3B"/>
              </a:gs>
              <a:gs pos="100000">
                <a:srgbClr val="FFC2BF"/>
              </a:gs>
            </a:gsLst>
            <a:lin ang="16200000" scaled="0"/>
          </a:gradFill>
          <a:ln cap="flat" cmpd="sng" w="9525">
            <a:solidFill>
              <a:srgbClr val="BE4B4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14302" y="685775"/>
            <a:ext cx="100298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 </a:t>
            </a:r>
            <a:r>
              <a:rPr b="0" i="0" lang="en-US" sz="43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conforming to </a:t>
            </a: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Normal Form</a:t>
            </a:r>
          </a:p>
        </p:txBody>
      </p:sp>
      <p:graphicFrame>
        <p:nvGraphicFramePr>
          <p:cNvPr id="201" name="Shape 201"/>
          <p:cNvGraphicFramePr/>
          <p:nvPr/>
        </p:nvGraphicFramePr>
        <p:xfrm>
          <a:off x="557177" y="29003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{822DD819-F249-4FBE-B234-78B8D97D967C}</a:tableStyleId>
              </a:tblPr>
              <a:tblGrid>
                <a:gridCol w="1992600"/>
                <a:gridCol w="3079500"/>
              </a:tblGrid>
              <a:tr h="965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Employee (pk)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Skill (pk)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IOS programmer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Mathew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Java programmer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Thomas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Android programmer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PHP programmer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Ram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Java programmer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PHP programmer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Soozan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doNet programmer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2" name="Shape 202"/>
          <p:cNvGraphicFramePr/>
          <p:nvPr/>
        </p:nvGraphicFramePr>
        <p:xfrm>
          <a:off x="5986466" y="29003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{822DD819-F249-4FBE-B234-78B8D97D967C}</a:tableStyleId>
              </a:tblPr>
              <a:tblGrid>
                <a:gridCol w="1571625"/>
                <a:gridCol w="2492375"/>
              </a:tblGrid>
              <a:tr h="965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Employee (pk)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WorkLocation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Calicut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Mathew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Cochin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Thomas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Trivandrum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Banglore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Ram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Mumbai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Delhi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Soozan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Calicut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/>
        </p:nvSpPr>
        <p:spPr>
          <a:xfrm>
            <a:off x="557177" y="2643182"/>
            <a:ext cx="9644129" cy="571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08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Third Normalisation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274637"/>
            <a:ext cx="981554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Third Normal Form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414302" y="1828783"/>
            <a:ext cx="10101297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08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Usually used in tables with a single field primary key</a:t>
            </a:r>
          </a:p>
          <a:p>
            <a:pPr indent="-190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records do not depend on anything other than a table's primary key </a:t>
            </a:r>
          </a:p>
          <a:p>
            <a:pPr indent="-190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each non-key field is a fact about the key</a:t>
            </a:r>
          </a:p>
          <a:p>
            <a:pPr indent="-190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Values in a record that are not part of that record's key do not belong in the table. In general, any time the contents of a group of fields may apply to more than a single record in the table, consider placing those fields in a separate table. 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0" y="2971791"/>
            <a:ext cx="10867042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F1DD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EAF1DD"/>
                </a:solidFill>
                <a:latin typeface="Arial"/>
                <a:ea typeface="Arial"/>
                <a:cs typeface="Arial"/>
                <a:sym typeface="Arial"/>
              </a:rPr>
              <a:t>INTRODUCTION TO MYSQL-</a:t>
            </a:r>
            <a:br>
              <a:rPr b="0" i="0" lang="en-US" sz="4800" u="none" cap="none" strike="noStrike">
                <a:solidFill>
                  <a:srgbClr val="EAF1D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EAF1DD"/>
                </a:solidFill>
                <a:latin typeface="Arial"/>
                <a:ea typeface="Arial"/>
                <a:cs typeface="Arial"/>
                <a:sym typeface="Arial"/>
              </a:rPr>
              <a:t>DATABASE NORMALIZATION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" name="Shape 218"/>
          <p:cNvGraphicFramePr/>
          <p:nvPr/>
        </p:nvGraphicFramePr>
        <p:xfrm>
          <a:off x="842929" y="247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{CA5ECA98-B794-4AC9-9F43-BDA2B94C1F7D}</a:tableStyleId>
              </a:tblPr>
              <a:tblGrid>
                <a:gridCol w="1895875"/>
                <a:gridCol w="1729200"/>
                <a:gridCol w="1659775"/>
                <a:gridCol w="1729200"/>
                <a:gridCol w="2201450"/>
              </a:tblGrid>
              <a:tr h="53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EMPNO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(Primary Key)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4406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FIRSTNAME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4406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LASTNAME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4406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WORKDEPTNO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4406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DEPTNAME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44061"/>
                    </a:solidFill>
                  </a:tcPr>
                </a:tc>
              </a:tr>
              <a:tr h="642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000290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John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Parker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OP11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Operations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46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000320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Ramlal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Mehta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SE21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Software Support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42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000310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Maude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Setright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OP11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Operations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19" name="Shape 219"/>
          <p:cNvSpPr txBox="1"/>
          <p:nvPr>
            <p:ph type="title"/>
          </p:nvPr>
        </p:nvSpPr>
        <p:spPr>
          <a:xfrm>
            <a:off x="457200" y="274637"/>
            <a:ext cx="100298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 </a:t>
            </a:r>
            <a:r>
              <a:rPr b="0" i="0" lang="en-US" sz="4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violating</a:t>
            </a: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r>
              <a:rPr b="0" baseline="3000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Normal Form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" name="Shape 224"/>
          <p:cNvGraphicFramePr/>
          <p:nvPr/>
        </p:nvGraphicFramePr>
        <p:xfrm>
          <a:off x="500033" y="178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{CA5ECA98-B794-4AC9-9F43-BDA2B94C1F7D}</a:tableStyleId>
              </a:tblPr>
              <a:tblGrid>
                <a:gridCol w="1981125"/>
                <a:gridCol w="1806950"/>
                <a:gridCol w="1734375"/>
                <a:gridCol w="2250000"/>
                <a:gridCol w="1857400"/>
              </a:tblGrid>
              <a:tr h="53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EMPNO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(Primary Key)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4406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FIRSTNAME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4406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LASTNAME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4406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WORKDEPTNO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4406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DEPTNAME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44061"/>
                    </a:solidFill>
                  </a:tcPr>
                </a:tc>
              </a:tr>
              <a:tr h="642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000290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John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Parker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OP11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Operations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46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000320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Ramlal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Mehta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SE21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Software Support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42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000310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Maude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Setright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OP11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/>
                        <a:t>Operations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25" name="Shape 225"/>
          <p:cNvSpPr txBox="1"/>
          <p:nvPr>
            <p:ph type="title"/>
          </p:nvPr>
        </p:nvSpPr>
        <p:spPr>
          <a:xfrm>
            <a:off x="457200" y="274637"/>
            <a:ext cx="995842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 </a:t>
            </a:r>
            <a:r>
              <a:rPr b="0" i="0" lang="en-US" sz="4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violating</a:t>
            </a: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r>
              <a:rPr b="0" baseline="3000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Normal Form</a:t>
            </a:r>
          </a:p>
        </p:txBody>
      </p:sp>
      <p:sp>
        <p:nvSpPr>
          <p:cNvPr id="226" name="Shape 226"/>
          <p:cNvSpPr/>
          <p:nvPr/>
        </p:nvSpPr>
        <p:spPr>
          <a:xfrm flipH="1">
            <a:off x="1700186" y="2471725"/>
            <a:ext cx="4857784" cy="1071570"/>
          </a:xfrm>
          <a:prstGeom prst="curvedUpArrow">
            <a:avLst>
              <a:gd fmla="val 25000" name="adj1"/>
              <a:gd fmla="val 50000" name="adj2"/>
              <a:gd fmla="val 26552" name="adj3"/>
            </a:avLst>
          </a:prstGeom>
          <a:solidFill>
            <a:schemeClr val="lt1"/>
          </a:solidFill>
          <a:ln cap="flat" cmpd="sng" w="254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/>
          <p:nvPr/>
        </p:nvSpPr>
        <p:spPr>
          <a:xfrm flipH="1" rot="-244017">
            <a:off x="6486531" y="2543163"/>
            <a:ext cx="2857519" cy="1000131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/>
        </p:nvSpPr>
        <p:spPr>
          <a:xfrm rot="-753799">
            <a:off x="6318051" y="2257681"/>
            <a:ext cx="714380" cy="500065"/>
          </a:xfrm>
          <a:prstGeom prst="mathMultiply">
            <a:avLst>
              <a:gd fmla="val 23520" name="adj1"/>
            </a:avLst>
          </a:prstGeom>
          <a:gradFill>
            <a:gsLst>
              <a:gs pos="0">
                <a:srgbClr val="D23F3B"/>
              </a:gs>
              <a:gs pos="100000">
                <a:srgbClr val="FFC2BF"/>
              </a:gs>
            </a:gsLst>
            <a:lin ang="16200000" scaled="0"/>
          </a:gradFill>
          <a:ln cap="flat" cmpd="sng" w="9525">
            <a:solidFill>
              <a:srgbClr val="BE4B4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428595" y="5429264"/>
            <a:ext cx="10058464" cy="1543056"/>
          </a:xfrm>
          <a:prstGeom prst="rect">
            <a:avLst/>
          </a:prstGeom>
          <a:solidFill>
            <a:schemeClr val="lt1">
              <a:alpha val="13725"/>
            </a:schemeClr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 all the fields are not completely depend on Primary key.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Ie Dept Name column only depends on DeptNo.And deptno depends on the EMPNO.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i.e.;  its a transitive dependency. Which should be avoided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57200" y="274637"/>
            <a:ext cx="995842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b="0" i="0" lang="en-US" sz="43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conforming to </a:t>
            </a: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baseline="3000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Normal Form</a:t>
            </a:r>
          </a:p>
        </p:txBody>
      </p:sp>
      <p:graphicFrame>
        <p:nvGraphicFramePr>
          <p:cNvPr id="235" name="Shape 235"/>
          <p:cNvGraphicFramePr/>
          <p:nvPr/>
        </p:nvGraphicFramePr>
        <p:xfrm>
          <a:off x="357158" y="19288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{CA5ECA98-B794-4AC9-9F43-BDA2B94C1F7D}</a:tableStyleId>
              </a:tblPr>
              <a:tblGrid>
                <a:gridCol w="1319575"/>
                <a:gridCol w="1319575"/>
                <a:gridCol w="1164325"/>
                <a:gridCol w="1397200"/>
              </a:tblGrid>
              <a:tr h="53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EMPNO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(Primary Key)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4406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FIRSTNAME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4406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LASTNAME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4406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WORKDEPTNO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44061"/>
                    </a:solidFill>
                  </a:tcPr>
                </a:tc>
              </a:tr>
              <a:tr h="642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000290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John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Parker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OP11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46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000320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Ramlal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Mehta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SE21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42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000310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Maude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Setright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OP11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6" name="Shape 236"/>
          <p:cNvGraphicFramePr/>
          <p:nvPr/>
        </p:nvGraphicFramePr>
        <p:xfrm>
          <a:off x="5843589" y="19002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{CA5ECA98-B794-4AC9-9F43-BDA2B94C1F7D}</a:tableStyleId>
              </a:tblPr>
              <a:tblGrid>
                <a:gridCol w="2075100"/>
                <a:gridCol w="2282625"/>
              </a:tblGrid>
              <a:tr h="63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/>
                        <a:t>WORKDEPTNO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4406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/>
                        <a:t>DEPTNAME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44061"/>
                    </a:solidFill>
                  </a:tcPr>
                </a:tc>
              </a:tr>
              <a:tr h="613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/>
                        <a:t>OP11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/>
                        <a:t>Operations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3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/>
                        <a:t>SE21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/>
                        <a:t>Software Support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13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4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4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37" name="Shape 237"/>
          <p:cNvSpPr/>
          <p:nvPr/>
        </p:nvSpPr>
        <p:spPr>
          <a:xfrm>
            <a:off x="985805" y="5186369"/>
            <a:ext cx="8501121" cy="500065"/>
          </a:xfrm>
          <a:prstGeom prst="rect">
            <a:avLst/>
          </a:prstGeom>
          <a:solidFill>
            <a:schemeClr val="lt1">
              <a:alpha val="13725"/>
            </a:schemeClr>
          </a:solidFill>
          <a:ln cap="flat" cmpd="sng" w="254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Here all the fields are completely depend on Primary key.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75" y="3927100"/>
            <a:ext cx="3548573" cy="295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/>
        </p:nvSpPr>
        <p:spPr>
          <a:xfrm>
            <a:off x="1112750" y="1541375"/>
            <a:ext cx="8743798" cy="2297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Woooh….!!! That really works…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 we are done with our TASK of the day.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That was great…!!!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184050" y="2732625"/>
            <a:ext cx="10306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END OF THE SESSION</a:t>
            </a:r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7675" y="3875625"/>
            <a:ext cx="276225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Shape 96"/>
          <p:cNvGraphicFramePr/>
          <p:nvPr/>
        </p:nvGraphicFramePr>
        <p:xfrm>
          <a:off x="246291" y="22445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{CA5ECA98-B794-4AC9-9F43-BDA2B94C1F7D}</a:tableStyleId>
              </a:tblPr>
              <a:tblGrid>
                <a:gridCol w="1119250"/>
                <a:gridCol w="1526250"/>
                <a:gridCol w="1322750"/>
                <a:gridCol w="1816875"/>
                <a:gridCol w="2096025"/>
                <a:gridCol w="2599050"/>
              </a:tblGrid>
              <a:tr h="44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Emp_id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Emp_name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Emp_age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Emp_email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Fk_int_designation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Vchr_Desig_roles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BD97"/>
                    </a:solidFill>
                  </a:tcPr>
                </a:tc>
              </a:tr>
              <a:tr h="6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1000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Deepak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45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dk@gmail.com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Are Manager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Handles all the district level operations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1001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Aneesh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23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an@gmail.com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Sales person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Will increase sales and ensure customer satisfaction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1002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Naveen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25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nn@gmail.com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Sales person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Will increase sales and ensure customer satisfaction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1003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Jacob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25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dpk@gmail.com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Administrator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Handles all the district level operations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97" name="Shape 97"/>
          <p:cNvSpPr txBox="1"/>
          <p:nvPr>
            <p:ph type="title"/>
          </p:nvPr>
        </p:nvSpPr>
        <p:spPr>
          <a:xfrm>
            <a:off x="457200" y="274637"/>
            <a:ext cx="100298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Relevance of Normalization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457200" y="1149457"/>
            <a:ext cx="8229600" cy="60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could have store all the data in a single table like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But there are several issues arise here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74637"/>
            <a:ext cx="974410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Relevance of Normalization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0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could have store all the data in a single table like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5" name="Shape 105"/>
          <p:cNvGraphicFramePr/>
          <p:nvPr/>
        </p:nvGraphicFramePr>
        <p:xfrm>
          <a:off x="214283" y="22145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{CA5ECA98-B794-4AC9-9F43-BDA2B94C1F7D}</a:tableStyleId>
              </a:tblPr>
              <a:tblGrid>
                <a:gridCol w="1028425"/>
                <a:gridCol w="1402400"/>
                <a:gridCol w="1215425"/>
                <a:gridCol w="1669450"/>
                <a:gridCol w="1925975"/>
                <a:gridCol w="2388175"/>
              </a:tblGrid>
              <a:tr h="32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Emp_id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Emp_name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Emp_age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Emp_email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00"/>
                          </a:solidFill>
                        </a:rPr>
                        <a:t>Fk_int_designation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00"/>
                          </a:solidFill>
                        </a:rPr>
                        <a:t>Vchr_Desig_roles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BD97"/>
                    </a:solidFill>
                  </a:tcPr>
                </a:tc>
              </a:tr>
              <a:tr h="44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</a:rPr>
                        <a:t>1000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</a:rPr>
                        <a:t>Deepak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</a:rPr>
                        <a:t>45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</a:rPr>
                        <a:t>dk@gmail.com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00"/>
                          </a:solidFill>
                        </a:rPr>
                        <a:t>Are Manager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00"/>
                          </a:solidFill>
                        </a:rPr>
                        <a:t>Handles all the district level operations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1001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Aneesh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23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an@gmail.com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00"/>
                          </a:solidFill>
                        </a:rPr>
                        <a:t>Sales person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FFFF00"/>
                          </a:solidFill>
                        </a:rPr>
                        <a:t>Will increase sales and ensure customer satisfaction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4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1002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Naveen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25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nn@gmail.com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FFFF00"/>
                          </a:solidFill>
                        </a:rPr>
                        <a:t>Sales person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00"/>
                          </a:solidFill>
                        </a:rPr>
                        <a:t>Will increase sales and ensure customer satisfaction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4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</a:rPr>
                        <a:t>1003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</a:rPr>
                        <a:t>Jacob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</a:rPr>
                        <a:t>25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</a:rPr>
                        <a:t>dpk</a:t>
                      </a: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@gmail.com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00"/>
                          </a:solidFill>
                        </a:rPr>
                        <a:t>Administrator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00"/>
                          </a:solidFill>
                        </a:rPr>
                        <a:t>Handles all the district level operations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06" name="Shape 106"/>
          <p:cNvSpPr/>
          <p:nvPr/>
        </p:nvSpPr>
        <p:spPr>
          <a:xfrm>
            <a:off x="5486400" y="2043098"/>
            <a:ext cx="4500594" cy="2643205"/>
          </a:xfrm>
          <a:prstGeom prst="rect">
            <a:avLst/>
          </a:prstGeom>
          <a:solidFill>
            <a:schemeClr val="lt1">
              <a:alpha val="8627"/>
            </a:schemeClr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500033" y="5500701"/>
            <a:ext cx="8215370" cy="928694"/>
          </a:xfrm>
          <a:prstGeom prst="rect">
            <a:avLst/>
          </a:prstGeom>
          <a:solidFill>
            <a:schemeClr val="lt1">
              <a:alpha val="13725"/>
            </a:schemeClr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Here designation is repeated for all the rows and where ever it repeats the designation role also has to repeat. This redundancy  takes a lot of space to store and is inefficient </a:t>
            </a:r>
          </a:p>
        </p:txBody>
      </p:sp>
      <p:cxnSp>
        <p:nvCxnSpPr>
          <p:cNvPr id="108" name="Shape 108"/>
          <p:cNvCxnSpPr/>
          <p:nvPr/>
        </p:nvCxnSpPr>
        <p:spPr>
          <a:xfrm flipH="1" rot="-5400000">
            <a:off x="7643835" y="5072074"/>
            <a:ext cx="857256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74637"/>
            <a:ext cx="100298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Relevance of normalization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0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could have store all the data in a single table like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5" name="Shape 115"/>
          <p:cNvGraphicFramePr/>
          <p:nvPr/>
        </p:nvGraphicFramePr>
        <p:xfrm>
          <a:off x="842929" y="21859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{CA5ECA98-B794-4AC9-9F43-BDA2B94C1F7D}</a:tableStyleId>
              </a:tblPr>
              <a:tblGrid>
                <a:gridCol w="953650"/>
                <a:gridCol w="1300450"/>
                <a:gridCol w="1127050"/>
                <a:gridCol w="1548075"/>
                <a:gridCol w="1785950"/>
                <a:gridCol w="2214550"/>
              </a:tblGrid>
              <a:tr h="32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Emp_id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Emp_name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Emp_age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Emp_email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Fk_int_designation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00"/>
                          </a:solidFill>
                        </a:rPr>
                        <a:t>Vchr_Desig_roles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BD97"/>
                    </a:solidFill>
                  </a:tcPr>
                </a:tc>
              </a:tr>
              <a:tr h="44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</a:rPr>
                        <a:t>1000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</a:rPr>
                        <a:t>Deepak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</a:rPr>
                        <a:t>45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</a:rPr>
                        <a:t>dk@gmail.com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</a:rPr>
                        <a:t>Are Manager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00"/>
                          </a:solidFill>
                        </a:rPr>
                        <a:t>Handles all the district level operations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1001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Aneesh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23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an@gmail.com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Sales person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FFFF00"/>
                          </a:solidFill>
                        </a:rPr>
                        <a:t>Will increase sales and ensure customer satisfaction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4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1002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Naveen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25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nn@gmail.com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Sales person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00"/>
                          </a:solidFill>
                        </a:rPr>
                        <a:t>Will increase sales and ensure customer satisfaction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4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</a:rPr>
                        <a:t>1003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</a:rPr>
                        <a:t>Jacob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</a:rPr>
                        <a:t>25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</a:rPr>
                        <a:t>dpk</a:t>
                      </a: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@gmail.com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</a:rPr>
                        <a:t>Administrator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00"/>
                          </a:solidFill>
                        </a:rPr>
                        <a:t>Handles all the district level operations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16" name="Shape 116"/>
          <p:cNvSpPr/>
          <p:nvPr/>
        </p:nvSpPr>
        <p:spPr>
          <a:xfrm>
            <a:off x="7629539" y="2114535"/>
            <a:ext cx="2214546" cy="2643205"/>
          </a:xfrm>
          <a:prstGeom prst="rect">
            <a:avLst/>
          </a:prstGeom>
          <a:solidFill>
            <a:schemeClr val="lt1">
              <a:alpha val="8627"/>
            </a:schemeClr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500033" y="5500701"/>
            <a:ext cx="8215370" cy="642941"/>
          </a:xfrm>
          <a:prstGeom prst="rect">
            <a:avLst/>
          </a:prstGeom>
          <a:solidFill>
            <a:schemeClr val="lt1">
              <a:alpha val="13725"/>
            </a:schemeClr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Suppose if i want to modify the roles of any designation, i will have to do the same for all records in the table. Its time consuming and not an effective way to follow</a:t>
            </a:r>
          </a:p>
        </p:txBody>
      </p:sp>
      <p:cxnSp>
        <p:nvCxnSpPr>
          <p:cNvPr id="118" name="Shape 118"/>
          <p:cNvCxnSpPr/>
          <p:nvPr/>
        </p:nvCxnSpPr>
        <p:spPr>
          <a:xfrm flipH="1" rot="-5400000">
            <a:off x="7729555" y="5157793"/>
            <a:ext cx="671519" cy="1429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74637"/>
            <a:ext cx="995842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Normalization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485739" y="2043098"/>
            <a:ext cx="10172736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08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Normalization is the process of moving data into related tables</a:t>
            </a:r>
          </a:p>
          <a:p>
            <a:pPr indent="-508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Will save data dependency and redundancy</a:t>
            </a:r>
          </a:p>
          <a:p>
            <a:pPr indent="-508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Save typing of repetitive data</a:t>
            </a:r>
          </a:p>
          <a:p>
            <a:pPr indent="-508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 disk space 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74637"/>
            <a:ext cx="988698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Types of Normalization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914367" y="197165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0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 are several levels of normalization</a:t>
            </a:r>
          </a:p>
          <a:p>
            <a:pPr indent="-190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Normalization</a:t>
            </a:r>
          </a:p>
          <a:p>
            <a:pPr indent="-190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Normalization</a:t>
            </a:r>
          </a:p>
          <a:p>
            <a:pPr indent="-190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Normalization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28595" y="2571751"/>
            <a:ext cx="98441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First Normal Form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74637"/>
            <a:ext cx="981554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First Normal Form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414302" y="2257411"/>
            <a:ext cx="988698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90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Each field contains the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smallest meaningful value</a:t>
            </a:r>
          </a:p>
          <a:p>
            <a:pPr indent="-190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The table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does not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contain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repeating groups of fields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repeating data within the same field</a:t>
            </a:r>
          </a:p>
          <a:p>
            <a:pPr indent="-190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To attain 1</a:t>
            </a:r>
            <a:r>
              <a:rPr b="0" baseline="30000" i="0" lang="en-US" sz="24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US" sz="24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 normalized form what you have to do is</a:t>
            </a:r>
          </a:p>
          <a:p>
            <a: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 separate field/table for each set of related data. </a:t>
            </a:r>
          </a:p>
          <a:p>
            <a: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Identify each set of related data with a primary key 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sentation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