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8229600" cx="10972800"/>
  <p:notesSz cx="6858000" cy="9144000"/>
  <p:embeddedFontLst>
    <p:embeddedFont>
      <p:font typeface="Syncopat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1B56A0C-6ECB-4A5B-832F-FA00831A2EF9}">
  <a:tblStyle styleId="{C1B56A0C-6ECB-4A5B-832F-FA00831A2EF9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yncopat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yncopat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822958" y="2556508"/>
            <a:ext cx="9326879" cy="1764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45917" y="4663439"/>
            <a:ext cx="7680958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770822" y="-301942"/>
            <a:ext cx="5431156" cy="987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678805" y="2606041"/>
            <a:ext cx="702183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649603" y="228600"/>
            <a:ext cx="7021830" cy="7223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48639" y="1920240"/>
            <a:ext cx="98755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66775" y="5288280"/>
            <a:ext cx="9326879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6775" y="3488055"/>
            <a:ext cx="9326879" cy="18002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48639" y="1920240"/>
            <a:ext cx="48463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577839" y="1920240"/>
            <a:ext cx="48463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48639" y="1842133"/>
            <a:ext cx="4848225" cy="7677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48639" y="2609850"/>
            <a:ext cx="4848225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574032" y="1842133"/>
            <a:ext cx="4850129" cy="7677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574032" y="2609850"/>
            <a:ext cx="4850129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48641" y="327660"/>
            <a:ext cx="3609975" cy="1394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290060" y="327660"/>
            <a:ext cx="6134099" cy="7023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548641" y="1722117"/>
            <a:ext cx="3609975" cy="5629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150746" y="5760719"/>
            <a:ext cx="6583680" cy="6800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2150746" y="735329"/>
            <a:ext cx="6583680" cy="493776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150746" y="6440805"/>
            <a:ext cx="6583680" cy="965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8639" y="329563"/>
            <a:ext cx="987552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8639" y="1920240"/>
            <a:ext cx="9875520" cy="54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486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749039" y="7627621"/>
            <a:ext cx="34747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863839" y="7627621"/>
            <a:ext cx="2560319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822958" y="2556508"/>
            <a:ext cx="9326879" cy="1764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645917" y="4663439"/>
            <a:ext cx="7680958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6" name="Shape 86"/>
          <p:cNvSpPr/>
          <p:nvPr/>
        </p:nvSpPr>
        <p:spPr>
          <a:xfrm>
            <a:off x="3017522" y="3017517"/>
            <a:ext cx="4907367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yncopat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WELCOME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75" y="3927100"/>
            <a:ext cx="3548573" cy="29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112750" y="1541375"/>
            <a:ext cx="8743798" cy="2297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Woooh….!!! That really works…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 we are done with our TASK of the day.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That was great…!!!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184050" y="2732625"/>
            <a:ext cx="10306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THE SESSION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675" y="3875625"/>
            <a:ext cx="27622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5756" y="2971791"/>
            <a:ext cx="10867042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F1DD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INTRODUCTION TO MYSQL                TRANSACTIONS AND </a:t>
            </a:r>
            <a:br>
              <a:rPr b="0" i="0" lang="en-US" sz="48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DCL STATEMENTS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200120" y="29717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85805" y="2571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Relevance of Transaction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5446775" y="1543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{C1B56A0C-6ECB-4A5B-832F-FA00831A2EF9}</a:tableStyleId>
              </a:tblPr>
              <a:tblGrid>
                <a:gridCol w="1753900"/>
                <a:gridCol w="1753900"/>
                <a:gridCol w="1846375"/>
              </a:tblGrid>
              <a:tr h="4303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tbl_login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0C0C"/>
                    </a:solidFill>
                  </a:tcPr>
                </a:tc>
                <a:tc hMerge="1"/>
                <a:tc hMerge="1"/>
              </a:tr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pk_int_user_id</a:t>
                      </a: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895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Vchr_username</a:t>
                      </a: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895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Vchr_password</a:t>
                      </a:r>
                    </a:p>
                  </a:txBody>
                  <a:tcPr marT="0" marB="0" marR="68575" marL="6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8953"/>
                    </a:solidFill>
                  </a:tcPr>
                </a:tc>
              </a:tr>
              <a:tr h="3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John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Admin123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alex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Alex123</a:t>
                      </a: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Shape 103"/>
          <p:cNvGraphicFramePr/>
          <p:nvPr/>
        </p:nvGraphicFramePr>
        <p:xfrm>
          <a:off x="86619" y="15067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{C1B56A0C-6ECB-4A5B-832F-FA00831A2EF9}</a:tableStyleId>
              </a:tblPr>
              <a:tblGrid>
                <a:gridCol w="1355700"/>
                <a:gridCol w="1129750"/>
                <a:gridCol w="1205050"/>
                <a:gridCol w="1581625"/>
              </a:tblGrid>
              <a:tr h="3623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tbl_user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C0C0C"/>
                    </a:solidFill>
                  </a:tcPr>
                </a:tc>
                <a:tc hMerge="1"/>
                <a:tc hMerge="1"/>
                <a:tc hMerge="1"/>
              </a:tr>
              <a:tr h="527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pk_int_user_id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895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fk_int_user_id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895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Vchr_user_name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895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Dat_user_dob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8953"/>
                    </a:solidFill>
                  </a:tcPr>
                </a:tc>
              </a:tr>
              <a:tr h="36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Alex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1995-12-12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John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1995-09-21</a:t>
                      </a:r>
                    </a:p>
                  </a:txBody>
                  <a:tcPr marT="0" marB="0" marR="61125" marL="6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4" name="Shape 104"/>
          <p:cNvSpPr/>
          <p:nvPr/>
        </p:nvSpPr>
        <p:spPr>
          <a:xfrm>
            <a:off x="342863" y="3328982"/>
            <a:ext cx="10201339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In the above tables, Whenever a user register, entry must go into both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tbl_user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tbl_login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There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should not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 a situation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with entry in only one table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ie user without 	login details or login details without any user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This means whenever we enter data into these tables, we should make sure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entry is done for both table or  to neither 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Here comes the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relevance of transactions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342995" y="542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57200" y="2043098"/>
            <a:ext cx="9744107" cy="4143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transaction is a sequential group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database manipulation operations, which is performed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as if it were one single work unit.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other words, a transaction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will never be complete unless each individual operation within the group is successful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If any operation within the transaction fails, the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entire transaction will fail.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0" y="900090"/>
            <a:ext cx="8229600" cy="5286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sample()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int defaul 0;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DECLARE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int default 0;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START TRANSACTION;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Insert into tbl_login values(‘john’,’john123’);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Set a = last_insert_id();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Insert into tbl_user values(a,’john mathew’,1980-12-13);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Set b = last_insert_id();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If a&gt;0 &amp;&amp; b&gt;0 THEN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COMMIT;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ELSE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ROLLBACK;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16" name="Shape 116"/>
          <p:cNvSpPr/>
          <p:nvPr/>
        </p:nvSpPr>
        <p:spPr>
          <a:xfrm>
            <a:off x="414302" y="2757477"/>
            <a:ext cx="2928957" cy="500065"/>
          </a:xfrm>
          <a:prstGeom prst="rect">
            <a:avLst/>
          </a:prstGeom>
          <a:solidFill>
            <a:schemeClr val="lt1">
              <a:alpha val="22745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Shape 117"/>
          <p:cNvCxnSpPr/>
          <p:nvPr/>
        </p:nvCxnSpPr>
        <p:spPr>
          <a:xfrm rot="5400000">
            <a:off x="4915701" y="4471184"/>
            <a:ext cx="6143644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8201043" y="2543164"/>
            <a:ext cx="250033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Will start a new transaction. So any sql operations will get effected until we give commit or rollback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3271822" y="2757477"/>
            <a:ext cx="4714907" cy="1587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0" name="Shape 120"/>
          <p:cNvSpPr txBox="1"/>
          <p:nvPr>
            <p:ph type="title"/>
          </p:nvPr>
        </p:nvSpPr>
        <p:spPr>
          <a:xfrm>
            <a:off x="141443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428595" y="785793"/>
            <a:ext cx="8229600" cy="5286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sample()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Set a int defaul 0;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Set b int default 0;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START TRANSACTION;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Insert into tbl_login values(‘john’,’john123’);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Set a = last_insert_id();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Insert into tbl_user values(a,’john mathew’,1980-12-13);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Set b = last_insert_id();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If a&gt;0 &amp;&amp; b&gt;0 THEN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COMMIT;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ELSE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ROLLBACK;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26" name="Shape 126"/>
          <p:cNvSpPr/>
          <p:nvPr/>
        </p:nvSpPr>
        <p:spPr>
          <a:xfrm>
            <a:off x="557177" y="5257807"/>
            <a:ext cx="2571767" cy="500065"/>
          </a:xfrm>
          <a:prstGeom prst="rect">
            <a:avLst/>
          </a:prstGeom>
          <a:solidFill>
            <a:schemeClr val="lt1">
              <a:alpha val="22745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Shape 127"/>
          <p:cNvCxnSpPr/>
          <p:nvPr/>
        </p:nvCxnSpPr>
        <p:spPr>
          <a:xfrm rot="5400000">
            <a:off x="5415768" y="4185432"/>
            <a:ext cx="6143644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/>
        </p:nvSpPr>
        <p:spPr>
          <a:xfrm>
            <a:off x="8758221" y="5043494"/>
            <a:ext cx="22145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Will make the changes permanently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2914632" y="5257807"/>
            <a:ext cx="5572164" cy="1587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0" name="Shape 130"/>
          <p:cNvSpPr txBox="1"/>
          <p:nvPr>
            <p:ph type="title"/>
          </p:nvPr>
        </p:nvSpPr>
        <p:spPr>
          <a:xfrm>
            <a:off x="141443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414302" y="1042966"/>
            <a:ext cx="8229600" cy="5286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sample()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Set a int defaul 0;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Set b int default 0;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START TRANSACTION;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Insert into tbl_login values(‘john’,’john123’);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Set a = last_insert_id();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Insert into tbl_user values(a,’john mathew’,1980-12-13);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Set b = last_insert_id();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If a&gt;0 &amp;&amp; b&gt;0 THEN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COMMIT;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ELSE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ROLLBACK;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36" name="Shape 136"/>
          <p:cNvSpPr/>
          <p:nvPr/>
        </p:nvSpPr>
        <p:spPr>
          <a:xfrm>
            <a:off x="414302" y="6329378"/>
            <a:ext cx="2571767" cy="500065"/>
          </a:xfrm>
          <a:prstGeom prst="rect">
            <a:avLst/>
          </a:prstGeom>
          <a:solidFill>
            <a:schemeClr val="lt1">
              <a:alpha val="22745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Shape 137"/>
          <p:cNvCxnSpPr/>
          <p:nvPr/>
        </p:nvCxnSpPr>
        <p:spPr>
          <a:xfrm rot="5400000">
            <a:off x="5130015" y="4042556"/>
            <a:ext cx="6143644" cy="158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Shape 138"/>
          <p:cNvSpPr txBox="1"/>
          <p:nvPr/>
        </p:nvSpPr>
        <p:spPr>
          <a:xfrm>
            <a:off x="8258188" y="5614998"/>
            <a:ext cx="27146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Will  discard the changes and will return to previous state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2986069" y="6329378"/>
            <a:ext cx="5214973" cy="1587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0" name="Shape 140"/>
          <p:cNvSpPr txBox="1"/>
          <p:nvPr>
            <p:ph type="title"/>
          </p:nvPr>
        </p:nvSpPr>
        <p:spPr>
          <a:xfrm>
            <a:off x="141443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271426" y="1042966"/>
            <a:ext cx="10501386" cy="5286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procedure sample()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done INT default 0;</a:t>
            </a:r>
          </a:p>
          <a:p>
            <a:pPr indent="-342900" lvl="1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DECLARE CONTINUE HANDLER FOR SQL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SET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done=1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START TRANSACTION;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Insert into tbl_login values(‘john’,’john123’);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Insert into tbl_user values(’john mathew’,1980-12-13);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If done=0 THEN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COMMIT;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ELSE 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ROLLBACK;</a:t>
            </a:r>
          </a:p>
          <a:p>
            <a:pPr indent="-50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14302" y="0"/>
            <a:ext cx="99584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Transactions with declare handler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