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8229600" cx="10972800"/>
  <p:notesSz cx="6858000" cy="9144000"/>
  <p:embeddedFontLst>
    <p:embeddedFont>
      <p:font typeface="Syncopate"/>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Syncopate-bold.fntdata"/><Relationship Id="rId10" Type="http://schemas.openxmlformats.org/officeDocument/2006/relationships/slide" Target="slides/slide6.xml"/><Relationship Id="rId21" Type="http://schemas.openxmlformats.org/officeDocument/2006/relationships/font" Target="fonts/Syncopat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822958" y="2556508"/>
            <a:ext cx="9326879" cy="176403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1645917" y="4663439"/>
            <a:ext cx="7680958" cy="210312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a:lvl1pPr>
            <a:lvl2pPr indent="0" lvl="1" marL="457200" marR="0" rtl="0" algn="ctr">
              <a:lnSpc>
                <a:spcPct val="100000"/>
              </a:lnSpc>
              <a:spcBef>
                <a:spcPts val="560"/>
              </a:spcBef>
              <a:spcAft>
                <a:spcPts val="0"/>
              </a:spcAft>
              <a:buClr>
                <a:srgbClr val="888888"/>
              </a:buClr>
              <a:buFont typeface="Arial"/>
              <a:buNone/>
              <a:defRPr/>
            </a:lvl2pPr>
            <a:lvl3pPr indent="0" lvl="2" marL="914400" marR="0" rtl="0" algn="ctr">
              <a:lnSpc>
                <a:spcPct val="100000"/>
              </a:lnSpc>
              <a:spcBef>
                <a:spcPts val="480"/>
              </a:spcBef>
              <a:spcAft>
                <a:spcPts val="0"/>
              </a:spcAft>
              <a:buClr>
                <a:srgbClr val="888888"/>
              </a:buClr>
              <a:buFont typeface="Arial"/>
              <a:buNone/>
              <a:defRPr/>
            </a:lvl3pPr>
            <a:lvl4pPr indent="0" lvl="3" marL="1371600" marR="0" rtl="0" algn="ctr">
              <a:lnSpc>
                <a:spcPct val="100000"/>
              </a:lnSpc>
              <a:spcBef>
                <a:spcPts val="400"/>
              </a:spcBef>
              <a:spcAft>
                <a:spcPts val="0"/>
              </a:spcAft>
              <a:buClr>
                <a:srgbClr val="888888"/>
              </a:buClr>
              <a:buFont typeface="Arial"/>
              <a:buNone/>
              <a:defRPr/>
            </a:lvl4pPr>
            <a:lvl5pPr indent="0" lvl="4" marL="1828800" marR="0" rtl="0" algn="ctr">
              <a:lnSpc>
                <a:spcPct val="100000"/>
              </a:lnSpc>
              <a:spcBef>
                <a:spcPts val="400"/>
              </a:spcBef>
              <a:spcAft>
                <a:spcPts val="0"/>
              </a:spcAft>
              <a:buClr>
                <a:srgbClr val="888888"/>
              </a:buClr>
              <a:buFont typeface="Arial"/>
              <a:buNone/>
              <a:defRPr/>
            </a:lvl5pPr>
            <a:lvl6pPr indent="0" lvl="5" marL="2286000" marR="0" rtl="0" algn="ctr">
              <a:lnSpc>
                <a:spcPct val="100000"/>
              </a:lnSpc>
              <a:spcBef>
                <a:spcPts val="400"/>
              </a:spcBef>
              <a:spcAft>
                <a:spcPts val="0"/>
              </a:spcAft>
              <a:buClr>
                <a:srgbClr val="888888"/>
              </a:buClr>
              <a:buFont typeface="Arial"/>
              <a:buNone/>
              <a:defRPr/>
            </a:lvl6pPr>
            <a:lvl7pPr indent="0" lvl="6" marL="2743200" marR="0" rtl="0" algn="ctr">
              <a:lnSpc>
                <a:spcPct val="100000"/>
              </a:lnSpc>
              <a:spcBef>
                <a:spcPts val="400"/>
              </a:spcBef>
              <a:spcAft>
                <a:spcPts val="0"/>
              </a:spcAft>
              <a:buClr>
                <a:srgbClr val="888888"/>
              </a:buClr>
              <a:buFont typeface="Arial"/>
              <a:buNone/>
              <a:defRPr/>
            </a:lvl7pPr>
            <a:lvl8pPr indent="0" lvl="7" marL="3200400" marR="0" rtl="0" algn="ctr">
              <a:lnSpc>
                <a:spcPct val="100000"/>
              </a:lnSpc>
              <a:spcBef>
                <a:spcPts val="400"/>
              </a:spcBef>
              <a:spcAft>
                <a:spcPts val="0"/>
              </a:spcAft>
              <a:buClr>
                <a:srgbClr val="888888"/>
              </a:buClr>
              <a:buFont typeface="Arial"/>
              <a:buNone/>
              <a:defRPr/>
            </a:lvl8pPr>
            <a:lvl9pPr indent="0" lvl="8" marL="3657600" marR="0" rtl="0" algn="ctr">
              <a:lnSpc>
                <a:spcPct val="100000"/>
              </a:lnSpc>
              <a:spcBef>
                <a:spcPts val="400"/>
              </a:spcBef>
              <a:spcAft>
                <a:spcPts val="0"/>
              </a:spcAft>
              <a:buClr>
                <a:srgbClr val="888888"/>
              </a:buClr>
              <a:buFont typeface="Arial"/>
              <a:buNone/>
              <a:defRPr/>
            </a:lvl9pPr>
          </a:lstStyle>
          <a:p/>
        </p:txBody>
      </p:sp>
      <p:sp>
        <p:nvSpPr>
          <p:cNvPr id="14" name="Shape 14"/>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5" name="Shape 15"/>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6" name="Shape 16"/>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2770822" y="-301942"/>
            <a:ext cx="5431156" cy="9875520"/>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71" name="Shape 71"/>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2" name="Shape 72"/>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3" name="Shape 73"/>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678805" y="2606041"/>
            <a:ext cx="7021830" cy="246888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649603" y="228600"/>
            <a:ext cx="7021830" cy="7223758"/>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77" name="Shape 77"/>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8" name="Shape 78"/>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9" name="Shape 79"/>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548639" y="1920240"/>
            <a:ext cx="9875520" cy="5431156"/>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20" name="Shape 20"/>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1" name="Shape 21"/>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2" name="Shape 22"/>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66775" y="5288280"/>
            <a:ext cx="9326879" cy="163449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866775" y="3488055"/>
            <a:ext cx="9326879" cy="1800223"/>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26" name="Shape 26"/>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7" name="Shape 27"/>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28" name="Shape 28"/>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548639" y="1920240"/>
            <a:ext cx="4846320" cy="543115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2" type="body"/>
          </p:nvPr>
        </p:nvSpPr>
        <p:spPr>
          <a:xfrm>
            <a:off x="5577839" y="1920240"/>
            <a:ext cx="4846320" cy="543115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4" name="Shape 34"/>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35" name="Shape 35"/>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548639" y="1842133"/>
            <a:ext cx="4848225" cy="767714"/>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9" name="Shape 39"/>
          <p:cNvSpPr txBox="1"/>
          <p:nvPr>
            <p:ph idx="2" type="body"/>
          </p:nvPr>
        </p:nvSpPr>
        <p:spPr>
          <a:xfrm>
            <a:off x="548639" y="2609850"/>
            <a:ext cx="4848225" cy="474154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5574032" y="1842133"/>
            <a:ext cx="4850129" cy="767714"/>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1" name="Shape 41"/>
          <p:cNvSpPr txBox="1"/>
          <p:nvPr>
            <p:ph idx="4" type="body"/>
          </p:nvPr>
        </p:nvSpPr>
        <p:spPr>
          <a:xfrm>
            <a:off x="5574032" y="2609850"/>
            <a:ext cx="4850129" cy="474154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3" name="Shape 43"/>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4" name="Shape 44"/>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548639" y="329563"/>
            <a:ext cx="9875520" cy="1371598"/>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8" name="Shape 48"/>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9" name="Shape 49"/>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2" name="Shape 52"/>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3" name="Shape 53"/>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548641" y="327660"/>
            <a:ext cx="3609975" cy="139445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4290060" y="327660"/>
            <a:ext cx="6134099" cy="70237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 type="body"/>
          </p:nvPr>
        </p:nvSpPr>
        <p:spPr>
          <a:xfrm>
            <a:off x="548641" y="1722117"/>
            <a:ext cx="3609975" cy="5629276"/>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8" name="Shape 58"/>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9" name="Shape 59"/>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0" name="Shape 60"/>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2150746" y="5760719"/>
            <a:ext cx="6583680" cy="680085"/>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2150746" y="735329"/>
            <a:ext cx="6583680" cy="4937760"/>
          </a:xfrm>
          <a:prstGeom prst="rect">
            <a:avLst/>
          </a:prstGeom>
          <a:noFill/>
          <a:ln>
            <a:noFill/>
          </a:ln>
        </p:spPr>
      </p:sp>
      <p:sp>
        <p:nvSpPr>
          <p:cNvPr id="64" name="Shape 64"/>
          <p:cNvSpPr txBox="1"/>
          <p:nvPr>
            <p:ph idx="1" type="body"/>
          </p:nvPr>
        </p:nvSpPr>
        <p:spPr>
          <a:xfrm>
            <a:off x="2150746" y="6440805"/>
            <a:ext cx="6583680" cy="96583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6" name="Shape 66"/>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7" name="Shape 67"/>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548639" y="329563"/>
            <a:ext cx="9875520" cy="13715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548639" y="1920240"/>
            <a:ext cx="9875520" cy="5431156"/>
          </a:xfrm>
          <a:prstGeom prst="rect">
            <a:avLst/>
          </a:prstGeom>
          <a:noFill/>
          <a:ln>
            <a:noFill/>
          </a:ln>
        </p:spPr>
        <p:txBody>
          <a:bodyPr anchorCtr="0" anchor="t" bIns="91425" lIns="91425" rIns="91425" tIns="91425"/>
          <a:lstStyle>
            <a:lvl1pPr indent="38100" lvl="0" marL="342900" marR="0" rtl="0" algn="l">
              <a:lnSpc>
                <a:spcPct val="100000"/>
              </a:lnSpc>
              <a:spcBef>
                <a:spcPts val="640"/>
              </a:spcBef>
              <a:spcAft>
                <a:spcPts val="0"/>
              </a:spcAft>
              <a:buClr>
                <a:schemeClr val="dk1"/>
              </a:buClr>
              <a:buFont typeface="Arial"/>
              <a:buChar char="•"/>
              <a:defRPr/>
            </a:lvl1pPr>
            <a:lvl2pPr indent="69850" lvl="1" marL="742950" marR="0" rtl="0" algn="l">
              <a:lnSpc>
                <a:spcPct val="100000"/>
              </a:lnSpc>
              <a:spcBef>
                <a:spcPts val="560"/>
              </a:spcBef>
              <a:spcAft>
                <a:spcPts val="0"/>
              </a:spcAft>
              <a:buClr>
                <a:schemeClr val="dk1"/>
              </a:buClr>
              <a:buFont typeface="Arial"/>
              <a:buChar char="–"/>
              <a:defRPr/>
            </a:lvl2pPr>
            <a:lvl3pPr indent="101600" lvl="2" marL="1143000" marR="0" rtl="0" algn="l">
              <a:lnSpc>
                <a:spcPct val="100000"/>
              </a:lnSpc>
              <a:spcBef>
                <a:spcPts val="480"/>
              </a:spcBef>
              <a:spcAft>
                <a:spcPts val="0"/>
              </a:spcAft>
              <a:buClr>
                <a:schemeClr val="dk1"/>
              </a:buClr>
              <a:buFont typeface="Arial"/>
              <a:buChar char="•"/>
              <a:defRPr/>
            </a:lvl3pPr>
            <a:lvl4pPr indent="76200" lvl="3" marL="1600200" marR="0" rtl="0" algn="l">
              <a:lnSpc>
                <a:spcPct val="100000"/>
              </a:lnSpc>
              <a:spcBef>
                <a:spcPts val="400"/>
              </a:spcBef>
              <a:spcAft>
                <a:spcPts val="0"/>
              </a:spcAft>
              <a:buClr>
                <a:schemeClr val="dk1"/>
              </a:buClr>
              <a:buFont typeface="Arial"/>
              <a:buChar char="–"/>
              <a:defRPr/>
            </a:lvl4pPr>
            <a:lvl5pPr indent="76200" lvl="4" marL="2057400" marR="0" rtl="0" algn="l">
              <a:lnSpc>
                <a:spcPct val="100000"/>
              </a:lnSpc>
              <a:spcBef>
                <a:spcPts val="400"/>
              </a:spcBef>
              <a:spcAft>
                <a:spcPts val="0"/>
              </a:spcAft>
              <a:buClr>
                <a:schemeClr val="dk1"/>
              </a:buClr>
              <a:buFont typeface="Arial"/>
              <a:buChar char="»"/>
              <a:defRPr/>
            </a:lvl5pPr>
            <a:lvl6pPr indent="76200" lvl="5" marL="2514600" marR="0" rtl="0" algn="l">
              <a:lnSpc>
                <a:spcPct val="100000"/>
              </a:lnSpc>
              <a:spcBef>
                <a:spcPts val="400"/>
              </a:spcBef>
              <a:spcAft>
                <a:spcPts val="0"/>
              </a:spcAft>
              <a:buClr>
                <a:schemeClr val="dk1"/>
              </a:buClr>
              <a:buFont typeface="Arial"/>
              <a:buChar char="•"/>
              <a:defRPr/>
            </a:lvl6pPr>
            <a:lvl7pPr indent="76200" lvl="6" marL="2971800" marR="0" rtl="0" algn="l">
              <a:lnSpc>
                <a:spcPct val="100000"/>
              </a:lnSpc>
              <a:spcBef>
                <a:spcPts val="400"/>
              </a:spcBef>
              <a:spcAft>
                <a:spcPts val="0"/>
              </a:spcAft>
              <a:buClr>
                <a:schemeClr val="dk1"/>
              </a:buClr>
              <a:buFont typeface="Arial"/>
              <a:buChar char="•"/>
              <a:defRPr/>
            </a:lvl7pPr>
            <a:lvl8pPr indent="76200" lvl="7" marL="3429000" marR="0" rtl="0" algn="l">
              <a:lnSpc>
                <a:spcPct val="100000"/>
              </a:lnSpc>
              <a:spcBef>
                <a:spcPts val="400"/>
              </a:spcBef>
              <a:spcAft>
                <a:spcPts val="0"/>
              </a:spcAft>
              <a:buClr>
                <a:schemeClr val="dk1"/>
              </a:buClr>
              <a:buFont typeface="Arial"/>
              <a:buChar char="•"/>
              <a:defRPr/>
            </a:lvl8pPr>
            <a:lvl9pPr indent="76200" lvl="8" marL="3886200" marR="0" rtl="0" algn="l">
              <a:lnSpc>
                <a:spcPct val="100000"/>
              </a:lnSpc>
              <a:spcBef>
                <a:spcPts val="400"/>
              </a:spcBef>
              <a:spcAft>
                <a:spcPts val="0"/>
              </a:spcAft>
              <a:buClr>
                <a:schemeClr val="dk1"/>
              </a:buClr>
              <a:buFont typeface="Arial"/>
              <a:buChar char="•"/>
              <a:defRPr/>
            </a:lvl9pPr>
          </a:lstStyle>
          <a:p/>
        </p:txBody>
      </p:sp>
      <p:sp>
        <p:nvSpPr>
          <p:cNvPr id="8" name="Shape 8"/>
          <p:cNvSpPr txBox="1"/>
          <p:nvPr>
            <p:ph idx="10" type="dt"/>
          </p:nvPr>
        </p:nvSpPr>
        <p:spPr>
          <a:xfrm>
            <a:off x="548639" y="7627621"/>
            <a:ext cx="2560319" cy="43815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9" name="Shape 9"/>
          <p:cNvSpPr txBox="1"/>
          <p:nvPr>
            <p:ph idx="11" type="ftr"/>
          </p:nvPr>
        </p:nvSpPr>
        <p:spPr>
          <a:xfrm>
            <a:off x="3749039" y="7627621"/>
            <a:ext cx="3474719" cy="43815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0" name="Shape 10"/>
          <p:cNvSpPr txBox="1"/>
          <p:nvPr>
            <p:ph idx="12" type="sldNum"/>
          </p:nvPr>
        </p:nvSpPr>
        <p:spPr>
          <a:xfrm>
            <a:off x="7863839" y="7627621"/>
            <a:ext cx="2560319" cy="43815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822958" y="2556508"/>
            <a:ext cx="9326879" cy="176403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 </a:t>
            </a:r>
          </a:p>
        </p:txBody>
      </p:sp>
      <p:sp>
        <p:nvSpPr>
          <p:cNvPr id="85" name="Shape 85"/>
          <p:cNvSpPr txBox="1"/>
          <p:nvPr>
            <p:ph idx="1" type="subTitle"/>
          </p:nvPr>
        </p:nvSpPr>
        <p:spPr>
          <a:xfrm>
            <a:off x="1645917" y="4663439"/>
            <a:ext cx="7680958" cy="210312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888888"/>
              </a:buClr>
              <a:buSzPct val="25000"/>
              <a:buFont typeface="Arial"/>
              <a:buNone/>
            </a:pPr>
            <a:r>
              <a:rPr b="0" i="0" lang="en-US" sz="3200" u="none" cap="none" strike="noStrike">
                <a:solidFill>
                  <a:srgbClr val="888888"/>
                </a:solidFill>
                <a:latin typeface="Calibri"/>
                <a:ea typeface="Calibri"/>
                <a:cs typeface="Calibri"/>
                <a:sym typeface="Calibri"/>
              </a:rPr>
              <a:t> </a:t>
            </a:r>
          </a:p>
        </p:txBody>
      </p:sp>
      <p:sp>
        <p:nvSpPr>
          <p:cNvPr id="86" name="Shape 86"/>
          <p:cNvSpPr/>
          <p:nvPr/>
        </p:nvSpPr>
        <p:spPr>
          <a:xfrm>
            <a:off x="3017522" y="3017517"/>
            <a:ext cx="4907367" cy="92332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Syncopate"/>
              <a:buNone/>
            </a:pPr>
            <a:r>
              <a:rPr b="0" i="0" lang="en-US" sz="5400" u="none" cap="none" strike="noStrike">
                <a:solidFill>
                  <a:srgbClr val="FFFFFF"/>
                </a:solidFill>
                <a:latin typeface="Syncopate"/>
                <a:ea typeface="Syncopate"/>
                <a:cs typeface="Syncopate"/>
                <a:sym typeface="Syncopate"/>
              </a:rPr>
              <a:t>WELCOME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ppt_w</p:attrName>
                                        </p:attrNameLst>
                                      </p:cBhvr>
                                      <p:tavLst>
                                        <p:tav fmla="" tm="0">
                                          <p:val>
                                            <p:strVal val="0"/>
                                          </p:val>
                                        </p:tav>
                                        <p:tav fmla="" tm="100000">
                                          <p:val>
                                            <p:strVal val="#ppt_w"/>
                                          </p:val>
                                        </p:tav>
                                      </p:tavLst>
                                    </p:anim>
                                    <p:anim calcmode="lin" valueType="num">
                                      <p:cBhvr additive="base">
                                        <p:cTn dur="500"/>
                                        <p:tgtEl>
                                          <p:spTgt spid="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14302" y="328586"/>
            <a:ext cx="9915588"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Advantages of View</a:t>
            </a:r>
          </a:p>
        </p:txBody>
      </p:sp>
      <p:sp>
        <p:nvSpPr>
          <p:cNvPr id="139" name="Shape 139"/>
          <p:cNvSpPr txBox="1"/>
          <p:nvPr/>
        </p:nvSpPr>
        <p:spPr>
          <a:xfrm>
            <a:off x="342863" y="1471594"/>
            <a:ext cx="10344215" cy="5715016"/>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Data Security</a:t>
            </a:r>
          </a:p>
          <a:p>
            <a:pPr indent="-349250" lvl="3" marL="1200150" marR="0" rtl="0" algn="l">
              <a:lnSpc>
                <a:spcPct val="100000"/>
              </a:lnSpc>
              <a:spcBef>
                <a:spcPts val="4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No need to give permission on the table. infact a view can be created, having only selected number of columns in its definition. So user will only be able to see those columns</a:t>
            </a: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Simplicity</a:t>
            </a:r>
          </a:p>
          <a:p>
            <a:pPr indent="12700" lvl="2" marL="1143000" marR="0" rtl="0" algn="l">
              <a:lnSpc>
                <a:spcPct val="100000"/>
              </a:lnSpc>
              <a:spcBef>
                <a:spcPts val="48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A very complicated query can be saved as a view definition. When needed can be called by its view name</a:t>
            </a: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Removes Dependency</a:t>
            </a:r>
          </a:p>
          <a:p>
            <a:pPr indent="12700" lvl="2" marL="1143000" marR="0" rtl="0" algn="l">
              <a:lnSpc>
                <a:spcPct val="100000"/>
              </a:lnSpc>
              <a:spcBef>
                <a:spcPts val="48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Can be very helpful to remove the dependency from the underlying tables. Suppose a view is created joining several tables. After some time, there are some changes on the table, so only definition of view can be changed and there is no need to change all the code where view is used</a:t>
            </a: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No space	: </a:t>
            </a:r>
            <a:r>
              <a:rPr b="0" i="0" lang="en-US" sz="2400" u="none" cap="none" strike="noStrike">
                <a:solidFill>
                  <a:schemeClr val="lt1"/>
                </a:solidFill>
                <a:latin typeface="Calibri"/>
                <a:ea typeface="Calibri"/>
                <a:cs typeface="Calibri"/>
                <a:sym typeface="Calibri"/>
              </a:rPr>
              <a:t>Takes no space(Except materialized view)</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1485871" y="2900353"/>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INDEXING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9958421"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Indexing</a:t>
            </a:r>
          </a:p>
        </p:txBody>
      </p:sp>
      <p:sp>
        <p:nvSpPr>
          <p:cNvPr id="150" name="Shape 150"/>
          <p:cNvSpPr txBox="1"/>
          <p:nvPr/>
        </p:nvSpPr>
        <p:spPr>
          <a:xfrm>
            <a:off x="457200" y="1600200"/>
            <a:ext cx="9958421" cy="5257799"/>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A database index is a data structure that </a:t>
            </a:r>
            <a:r>
              <a:rPr b="0" i="0" lang="en-US" sz="2400" u="none" cap="none" strike="noStrike">
                <a:solidFill>
                  <a:srgbClr val="FFFF00"/>
                </a:solidFill>
                <a:latin typeface="Calibri"/>
                <a:ea typeface="Calibri"/>
                <a:cs typeface="Calibri"/>
                <a:sym typeface="Calibri"/>
              </a:rPr>
              <a:t>improves</a:t>
            </a:r>
            <a:r>
              <a:rPr b="0" i="0" lang="en-US" sz="2400" u="none" cap="none" strike="noStrike">
                <a:solidFill>
                  <a:schemeClr val="lt1"/>
                </a:solidFill>
                <a:latin typeface="Calibri"/>
                <a:ea typeface="Calibri"/>
                <a:cs typeface="Calibri"/>
                <a:sym typeface="Calibri"/>
              </a:rPr>
              <a:t> the </a:t>
            </a:r>
            <a:r>
              <a:rPr b="0" i="0" lang="en-US" sz="2400" u="none" cap="none" strike="noStrike">
                <a:solidFill>
                  <a:srgbClr val="FFFF00"/>
                </a:solidFill>
                <a:latin typeface="Calibri"/>
                <a:ea typeface="Calibri"/>
                <a:cs typeface="Calibri"/>
                <a:sym typeface="Calibri"/>
              </a:rPr>
              <a:t>speed of operations in a table. </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Without an index</a:t>
            </a:r>
            <a:r>
              <a:rPr b="0" i="0" lang="en-US" sz="2400" u="none" cap="none" strike="noStrike">
                <a:solidFill>
                  <a:schemeClr val="lt1"/>
                </a:solidFill>
                <a:latin typeface="Calibri"/>
                <a:ea typeface="Calibri"/>
                <a:cs typeface="Calibri"/>
                <a:sym typeface="Calibri"/>
              </a:rPr>
              <a:t>, MySQL must begin with the </a:t>
            </a:r>
            <a:r>
              <a:rPr b="0" i="0" lang="en-US" sz="2400" u="none" cap="none" strike="noStrike">
                <a:solidFill>
                  <a:srgbClr val="FFFF00"/>
                </a:solidFill>
                <a:latin typeface="Calibri"/>
                <a:ea typeface="Calibri"/>
                <a:cs typeface="Calibri"/>
                <a:sym typeface="Calibri"/>
              </a:rPr>
              <a:t>first row </a:t>
            </a:r>
            <a:r>
              <a:rPr b="0" i="0" lang="en-US" sz="2400" u="none" cap="none" strike="noStrike">
                <a:solidFill>
                  <a:schemeClr val="lt1"/>
                </a:solidFill>
                <a:latin typeface="Calibri"/>
                <a:ea typeface="Calibri"/>
                <a:cs typeface="Calibri"/>
                <a:sym typeface="Calibri"/>
              </a:rPr>
              <a:t>and </a:t>
            </a:r>
            <a:r>
              <a:rPr b="0" i="0" lang="en-US" sz="2400" u="none" cap="none" strike="noStrike">
                <a:solidFill>
                  <a:srgbClr val="FFFF00"/>
                </a:solidFill>
                <a:latin typeface="Calibri"/>
                <a:ea typeface="Calibri"/>
                <a:cs typeface="Calibri"/>
                <a:sym typeface="Calibri"/>
              </a:rPr>
              <a:t>then read through the entire table</a:t>
            </a:r>
            <a:r>
              <a:rPr b="0" i="0" lang="en-US" sz="2400" u="none" cap="none" strike="noStrike">
                <a:solidFill>
                  <a:schemeClr val="lt1"/>
                </a:solidFill>
                <a:latin typeface="Calibri"/>
                <a:ea typeface="Calibri"/>
                <a:cs typeface="Calibri"/>
                <a:sym typeface="Calibri"/>
              </a:rPr>
              <a:t> to find the relevant rows. The larger the table, the more this costs. </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INSERT and UPDATE statements take more time on tables having indexes where as SELECT statements become fast on those tables. The reason is that while doing insert or update, database need to insert or update index values as well.</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9886984"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Indexing</a:t>
            </a:r>
          </a:p>
        </p:txBody>
      </p:sp>
      <p:sp>
        <p:nvSpPr>
          <p:cNvPr id="156" name="Shape 156"/>
          <p:cNvSpPr txBox="1"/>
          <p:nvPr/>
        </p:nvSpPr>
        <p:spPr>
          <a:xfrm>
            <a:off x="457200" y="1900222"/>
            <a:ext cx="9601231" cy="4225940"/>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Syntax</a:t>
            </a:r>
          </a:p>
          <a:p>
            <a:pPr indent="-190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CREATE INDEX </a:t>
            </a:r>
            <a:r>
              <a:rPr b="0" i="0" lang="en-US" sz="2400" u="none" cap="none" strike="noStrike">
                <a:solidFill>
                  <a:srgbClr val="E36C09"/>
                </a:solidFill>
                <a:latin typeface="Calibri"/>
                <a:ea typeface="Calibri"/>
                <a:cs typeface="Calibri"/>
                <a:sym typeface="Calibri"/>
              </a:rPr>
              <a:t>index_name</a:t>
            </a:r>
            <a:r>
              <a:rPr b="0" i="0" lang="en-US" sz="2400" u="none" cap="none" strike="noStrike">
                <a:solidFill>
                  <a:schemeClr val="lt1"/>
                </a:solidFill>
                <a:latin typeface="Calibri"/>
                <a:ea typeface="Calibri"/>
                <a:cs typeface="Calibri"/>
                <a:sym typeface="Calibri"/>
              </a:rPr>
              <a:t> </a:t>
            </a:r>
            <a:r>
              <a:rPr b="0" i="0" lang="en-US" sz="2400" u="none" cap="none" strike="noStrike">
                <a:solidFill>
                  <a:srgbClr val="FFFF00"/>
                </a:solidFill>
                <a:latin typeface="Calibri"/>
                <a:ea typeface="Calibri"/>
                <a:cs typeface="Calibri"/>
                <a:sym typeface="Calibri"/>
              </a:rPr>
              <a:t>ON table_name ( column1, column2,...);</a:t>
            </a:r>
          </a:p>
          <a:p>
            <a:pPr indent="-19050" lvl="1" marL="742950" marR="0" rtl="0" algn="l">
              <a:lnSpc>
                <a:spcPct val="100000"/>
              </a:lnSpc>
              <a:spcBef>
                <a:spcPts val="560"/>
              </a:spcBef>
              <a:spcAft>
                <a:spcPts val="0"/>
              </a:spcAft>
              <a:buClr>
                <a:schemeClr val="lt1"/>
              </a:buClr>
              <a:buFont typeface="Arial"/>
              <a:buNone/>
            </a:pPr>
            <a:r>
              <a:t/>
            </a:r>
            <a:endParaRPr b="0" i="0" sz="2400" u="none" cap="none" strike="noStrike">
              <a:solidFill>
                <a:srgbClr val="FFFF00"/>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Example</a:t>
            </a:r>
          </a:p>
          <a:p>
            <a:pPr indent="-190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CREATE INDEX </a:t>
            </a:r>
            <a:r>
              <a:rPr b="0" i="0" lang="en-US" sz="2400" u="none" cap="none" strike="noStrike">
                <a:solidFill>
                  <a:srgbClr val="E36C09"/>
                </a:solidFill>
                <a:latin typeface="Calibri"/>
                <a:ea typeface="Calibri"/>
                <a:cs typeface="Calibri"/>
                <a:sym typeface="Calibri"/>
              </a:rPr>
              <a:t>AUTHOR_INDEX</a:t>
            </a:r>
            <a:r>
              <a:rPr b="0" i="0" lang="en-US" sz="2400" u="none" cap="none" strike="noStrike">
                <a:solidFill>
                  <a:schemeClr val="lt1"/>
                </a:solidFill>
                <a:latin typeface="Calibri"/>
                <a:ea typeface="Calibri"/>
                <a:cs typeface="Calibri"/>
                <a:sym typeface="Calibri"/>
              </a:rPr>
              <a:t> </a:t>
            </a:r>
            <a:r>
              <a:rPr b="0" i="0" lang="en-US" sz="2400" u="none" cap="none" strike="noStrike">
                <a:solidFill>
                  <a:srgbClr val="FFFF00"/>
                </a:solidFill>
                <a:latin typeface="Calibri"/>
                <a:ea typeface="Calibri"/>
                <a:cs typeface="Calibri"/>
                <a:sym typeface="Calibri"/>
              </a:rPr>
              <a:t>ON tutorials_tbl (tutorial_author)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42863" y="257147"/>
            <a:ext cx="10215634"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Points to be noted</a:t>
            </a:r>
          </a:p>
        </p:txBody>
      </p:sp>
      <p:sp>
        <p:nvSpPr>
          <p:cNvPr id="162" name="Shape 162"/>
          <p:cNvSpPr txBox="1"/>
          <p:nvPr/>
        </p:nvSpPr>
        <p:spPr>
          <a:xfrm>
            <a:off x="414302" y="2043098"/>
            <a:ext cx="10101297"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In Mysql whenever you create a table with </a:t>
            </a:r>
            <a:r>
              <a:rPr b="0" i="0" lang="en-US" sz="2400" u="none" cap="none" strike="noStrike">
                <a:solidFill>
                  <a:srgbClr val="FFFF00"/>
                </a:solidFill>
                <a:latin typeface="Calibri"/>
                <a:ea typeface="Calibri"/>
                <a:cs typeface="Calibri"/>
                <a:sym typeface="Calibri"/>
              </a:rPr>
              <a:t>primary key, the same column will be indexed</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So you </a:t>
            </a:r>
            <a:r>
              <a:rPr b="0" i="0" lang="en-US" sz="2400" u="none" cap="none" strike="noStrike">
                <a:solidFill>
                  <a:srgbClr val="FFFF00"/>
                </a:solidFill>
                <a:latin typeface="Calibri"/>
                <a:ea typeface="Calibri"/>
                <a:cs typeface="Calibri"/>
                <a:sym typeface="Calibri"/>
              </a:rPr>
              <a:t>don’t have to explicitly create an index</a:t>
            </a:r>
            <a:r>
              <a:rPr b="0" i="0" lang="en-US" sz="2400" u="none" cap="none" strike="noStrike">
                <a:solidFill>
                  <a:schemeClr val="lt1"/>
                </a:solidFill>
                <a:latin typeface="Calibri"/>
                <a:ea typeface="Calibri"/>
                <a:cs typeface="Calibri"/>
                <a:sym typeface="Calibri"/>
              </a:rPr>
              <a:t> for primary key column</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Simply below also a way of indexing a table</a:t>
            </a:r>
          </a:p>
          <a:p>
            <a:pPr indent="-190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ALTER TABLE </a:t>
            </a:r>
            <a:r>
              <a:rPr b="0" i="0" lang="en-US" sz="2400" u="none" cap="none" strike="noStrike">
                <a:solidFill>
                  <a:srgbClr val="E36C09"/>
                </a:solidFill>
                <a:latin typeface="Calibri"/>
                <a:ea typeface="Calibri"/>
                <a:cs typeface="Calibri"/>
                <a:sym typeface="Calibri"/>
              </a:rPr>
              <a:t>testalter_tbl</a:t>
            </a:r>
            <a:r>
              <a:rPr b="0" i="0" lang="en-US" sz="2400" u="none" cap="none" strike="noStrike">
                <a:solidFill>
                  <a:schemeClr val="lt1"/>
                </a:solidFill>
                <a:latin typeface="Calibri"/>
                <a:ea typeface="Calibri"/>
                <a:cs typeface="Calibri"/>
                <a:sym typeface="Calibri"/>
              </a:rPr>
              <a:t> </a:t>
            </a:r>
            <a:r>
              <a:rPr b="0" i="0" lang="en-US" sz="2400" u="none" cap="none" strike="noStrike">
                <a:solidFill>
                  <a:srgbClr val="FFFF00"/>
                </a:solidFill>
                <a:latin typeface="Calibri"/>
                <a:ea typeface="Calibri"/>
                <a:cs typeface="Calibri"/>
                <a:sym typeface="Calibri"/>
              </a:rPr>
              <a:t>ADD PRIMARY KEY (i);</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0" l="0" r="0" t="0"/>
          <a:stretch/>
        </p:blipFill>
        <p:spPr>
          <a:xfrm>
            <a:off x="449575" y="3927100"/>
            <a:ext cx="3548573" cy="2958450"/>
          </a:xfrm>
          <a:prstGeom prst="rect">
            <a:avLst/>
          </a:prstGeom>
          <a:noFill/>
          <a:ln>
            <a:noFill/>
          </a:ln>
        </p:spPr>
      </p:pic>
      <p:sp>
        <p:nvSpPr>
          <p:cNvPr id="168" name="Shape 168"/>
          <p:cNvSpPr txBox="1"/>
          <p:nvPr/>
        </p:nvSpPr>
        <p:spPr>
          <a:xfrm>
            <a:off x="1112750" y="1541375"/>
            <a:ext cx="8743798" cy="22973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Calibri"/>
              <a:buNone/>
            </a:pPr>
            <a:r>
              <a:rPr b="0" i="0" lang="en-US" sz="3000" u="none" cap="none" strike="noStrike">
                <a:solidFill>
                  <a:srgbClr val="FFFFFF"/>
                </a:solidFill>
                <a:latin typeface="Calibri"/>
                <a:ea typeface="Calibri"/>
                <a:cs typeface="Calibri"/>
                <a:sym typeface="Calibri"/>
              </a:rPr>
              <a:t>Woooh….!!! That really works…</a:t>
            </a:r>
          </a:p>
          <a:p>
            <a:pPr indent="0" lvl="0" marL="0" marR="0" rtl="0" algn="ctr">
              <a:lnSpc>
                <a:spcPct val="100000"/>
              </a:lnSpc>
              <a:spcBef>
                <a:spcPts val="0"/>
              </a:spcBef>
              <a:spcAft>
                <a:spcPts val="0"/>
              </a:spcAft>
              <a:buClr>
                <a:srgbClr val="FFFFFF"/>
              </a:buClr>
              <a:buSzPct val="25000"/>
              <a:buFont typeface="Calibri"/>
              <a:buNone/>
            </a:pPr>
            <a:r>
              <a:rPr b="0" i="0" lang="en-US" sz="3000" u="none" cap="none" strike="noStrike">
                <a:solidFill>
                  <a:srgbClr val="FFFFFF"/>
                </a:solidFill>
                <a:latin typeface="Calibri"/>
                <a:ea typeface="Calibri"/>
                <a:cs typeface="Calibri"/>
                <a:sym typeface="Calibri"/>
              </a:rPr>
              <a:t>So we are done with our TASK of the day.</a:t>
            </a:r>
          </a:p>
          <a:p>
            <a:pPr indent="0" lvl="0" marL="0" marR="0" rtl="0" algn="ctr">
              <a:lnSpc>
                <a:spcPct val="100000"/>
              </a:lnSpc>
              <a:spcBef>
                <a:spcPts val="0"/>
              </a:spcBef>
              <a:spcAft>
                <a:spcPts val="0"/>
              </a:spcAft>
              <a:buClr>
                <a:srgbClr val="FFFFFF"/>
              </a:buClr>
              <a:buSzPct val="25000"/>
              <a:buFont typeface="Calibri"/>
              <a:buNone/>
            </a:pPr>
            <a:r>
              <a:rPr b="0" i="0" lang="en-US" sz="3000" u="none" cap="none" strike="noStrike">
                <a:solidFill>
                  <a:srgbClr val="FFFFFF"/>
                </a:solidFill>
                <a:latin typeface="Calibri"/>
                <a:ea typeface="Calibri"/>
                <a:cs typeface="Calibri"/>
                <a:sym typeface="Calibri"/>
              </a:rPr>
              <a:t>That was great…!!!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184050" y="2732625"/>
            <a:ext cx="10306499"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END OF THE SESSION</a:t>
            </a:r>
          </a:p>
        </p:txBody>
      </p:sp>
      <p:pic>
        <p:nvPicPr>
          <p:cNvPr id="174" name="Shape 174"/>
          <p:cNvPicPr preferRelativeResize="0"/>
          <p:nvPr/>
        </p:nvPicPr>
        <p:blipFill rotWithShape="1">
          <a:blip r:embed="rId3">
            <a:alphaModFix/>
          </a:blip>
          <a:srcRect b="0" l="0" r="0" t="0"/>
          <a:stretch/>
        </p:blipFill>
        <p:spPr>
          <a:xfrm>
            <a:off x="6267675" y="3875625"/>
            <a:ext cx="2762250" cy="27813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0" y="2971791"/>
            <a:ext cx="10867042" cy="1371598"/>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EAF1DD"/>
              </a:buClr>
              <a:buSzPct val="25000"/>
              <a:buFont typeface="Arial"/>
              <a:buNone/>
            </a:pPr>
            <a:r>
              <a:rPr b="0" i="0" lang="en-US" sz="4800" u="none" cap="none" strike="noStrike">
                <a:solidFill>
                  <a:srgbClr val="EAF1DD"/>
                </a:solidFill>
                <a:latin typeface="Arial"/>
                <a:ea typeface="Arial"/>
                <a:cs typeface="Arial"/>
                <a:sym typeface="Arial"/>
              </a:rPr>
              <a:t>INTRODUCTION TO MYSQL-</a:t>
            </a:r>
            <a:br>
              <a:rPr b="0" i="0" lang="en-US" sz="4800" u="none" cap="none" strike="noStrike">
                <a:solidFill>
                  <a:srgbClr val="EAF1DD"/>
                </a:solidFill>
                <a:latin typeface="Arial"/>
                <a:ea typeface="Arial"/>
                <a:cs typeface="Arial"/>
                <a:sym typeface="Arial"/>
              </a:rPr>
            </a:br>
            <a:r>
              <a:rPr b="0" i="0" lang="en-US" sz="4400" u="none" cap="none" strike="noStrike">
                <a:solidFill>
                  <a:srgbClr val="EAF1DD"/>
                </a:solidFill>
                <a:latin typeface="Arial"/>
                <a:ea typeface="Arial"/>
                <a:cs typeface="Arial"/>
                <a:sym typeface="Arial"/>
              </a:rPr>
              <a:t>UDF, INDEX, VIEWS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1271558" y="275747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User Defined functions [ UDF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1271558" y="6143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User Defined functions UDF</a:t>
            </a:r>
          </a:p>
        </p:txBody>
      </p:sp>
      <p:sp>
        <p:nvSpPr>
          <p:cNvPr id="102" name="Shape 102"/>
          <p:cNvSpPr txBox="1"/>
          <p:nvPr/>
        </p:nvSpPr>
        <p:spPr>
          <a:xfrm>
            <a:off x="414302" y="2543164"/>
            <a:ext cx="9672670"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A function is a subprogram written to perform certain computations</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It can be used with SQL select queries same like we use any other scalar or aggregate functions that we discussed earlier (eg: sum(), Avg() etc)</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1271558" y="0"/>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Example</a:t>
            </a:r>
          </a:p>
        </p:txBody>
      </p:sp>
      <p:sp>
        <p:nvSpPr>
          <p:cNvPr id="108" name="Shape 108"/>
          <p:cNvSpPr txBox="1"/>
          <p:nvPr/>
        </p:nvSpPr>
        <p:spPr>
          <a:xfrm>
            <a:off x="457200" y="1285859"/>
            <a:ext cx="10172736" cy="4840302"/>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Write a function that returns Holiday or working day depending upon the day of week. If it is Saturday or Sunday it should display holiday or else working day</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DELIMITER //</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CREATE FUNCTION fun_getDAy(x datetime) RETURNS VARCHAR(15)</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BEGIN</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	DECLARE dayname varchar(15) DEFAULT ‘HOLIDAY’;</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	IF(WEEKDAY(x)&lt;5) THEN </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	SET dayname=‘WORKING DAY’;</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	END IF;</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	RETURN dayname;</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END //</a:t>
            </a:r>
          </a:p>
          <a:p>
            <a:pPr indent="12700" lvl="2" marL="1143000" marR="0" rtl="0" algn="l">
              <a:lnSpc>
                <a:spcPct val="100000"/>
              </a:lnSpc>
              <a:spcBef>
                <a:spcPts val="480"/>
              </a:spcBef>
              <a:spcAft>
                <a:spcPts val="0"/>
              </a:spcAft>
              <a:buClr>
                <a:schemeClr val="lt1"/>
              </a:buClr>
              <a:buSzPct val="25000"/>
              <a:buFont typeface="Arial"/>
              <a:buNone/>
            </a:pPr>
            <a:r>
              <a:rPr b="0" i="0" lang="en-US" sz="2400" u="none" cap="none" strike="noStrike">
                <a:solidFill>
                  <a:schemeClr val="lt1"/>
                </a:solidFill>
                <a:latin typeface="Calibri"/>
                <a:ea typeface="Calibri"/>
                <a:cs typeface="Calibri"/>
                <a:sym typeface="Calibri"/>
              </a:rPr>
              <a:t>DELIMITER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1271558" y="185709"/>
            <a:ext cx="8229600" cy="1000108"/>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Difference Between SP and UDF</a:t>
            </a:r>
          </a:p>
        </p:txBody>
      </p:sp>
      <p:sp>
        <p:nvSpPr>
          <p:cNvPr id="114" name="Shape 114"/>
          <p:cNvSpPr txBox="1"/>
          <p:nvPr/>
        </p:nvSpPr>
        <p:spPr>
          <a:xfrm>
            <a:off x="199988" y="1257279"/>
            <a:ext cx="4714907" cy="54292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Functions are compiled and executed at run time thus pretty slower than stored procedure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UDF can’t perform DML operations like insert, update, delete etc but the same can do from SP</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UDF cant call a Stored Procedure or another UDF inside a UDF</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UDF must return a value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p:txBody>
      </p:sp>
      <p:sp>
        <p:nvSpPr>
          <p:cNvPr id="115" name="Shape 115"/>
          <p:cNvSpPr txBox="1"/>
          <p:nvPr/>
        </p:nvSpPr>
        <p:spPr>
          <a:xfrm>
            <a:off x="5700714" y="1328717"/>
            <a:ext cx="4572031" cy="54292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Procedures are compiled and stored . So at run time no need of compilation required which makes pretty much faster</a:t>
            </a:r>
          </a:p>
          <a:p>
            <a:pPr indent="-342900" lvl="0" marL="342900" marR="0" rtl="0" algn="l">
              <a:lnSpc>
                <a:spcPct val="100000"/>
              </a:lnSpc>
              <a:spcBef>
                <a:spcPts val="48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a:p>
            <a:pPr indent="-342900" lvl="0" marL="342900" marR="0" rtl="0" algn="l">
              <a:lnSpc>
                <a:spcPct val="100000"/>
              </a:lnSpc>
              <a:spcBef>
                <a:spcPts val="48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SP can perform all DDL,DML and DCL operations</a:t>
            </a:r>
          </a:p>
          <a:p>
            <a:pPr indent="-342900" lvl="0" marL="342900" marR="0" rtl="0" algn="l">
              <a:lnSpc>
                <a:spcPct val="100000"/>
              </a:lnSpc>
              <a:spcBef>
                <a:spcPts val="48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a:p>
            <a:pPr indent="-342900" lvl="0" marL="342900" marR="0" rtl="0" algn="l">
              <a:lnSpc>
                <a:spcPct val="100000"/>
              </a:lnSpc>
              <a:spcBef>
                <a:spcPts val="48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Stored procedure can call a UDF or another stored procedure inside it  </a:t>
            </a:r>
          </a:p>
          <a:p>
            <a:pPr indent="-342900" lvl="0" marL="342900" marR="0" rtl="0" algn="l">
              <a:lnSpc>
                <a:spcPct val="100000"/>
              </a:lnSpc>
              <a:spcBef>
                <a:spcPts val="48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a:p>
            <a:pPr indent="-342900" lvl="0" marL="342900" marR="0" rtl="0" algn="l">
              <a:lnSpc>
                <a:spcPct val="100000"/>
              </a:lnSpc>
              <a:spcBef>
                <a:spcPts val="48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Stored procedure may or may not return any values</a:t>
            </a:r>
          </a:p>
          <a:p>
            <a:pPr indent="-342900" lvl="0" marL="342900" marR="0" rtl="0" algn="l">
              <a:lnSpc>
                <a:spcPct val="100000"/>
              </a:lnSpc>
              <a:spcBef>
                <a:spcPts val="480"/>
              </a:spcBef>
              <a:spcAft>
                <a:spcPts val="0"/>
              </a:spcAft>
              <a:buClr>
                <a:srgbClr val="000000"/>
              </a:buClr>
              <a:buFont typeface="Arial"/>
              <a:buNone/>
            </a:pPr>
            <a:r>
              <a:t/>
            </a:r>
            <a:endParaRPr b="0" i="0" sz="2400" u="none" cap="none" strike="noStrike">
              <a:solidFill>
                <a:schemeClr val="lt1"/>
              </a:solidFill>
              <a:latin typeface="Calibri"/>
              <a:ea typeface="Calibri"/>
              <a:cs typeface="Calibri"/>
              <a:sym typeface="Calibri"/>
            </a:endParaRPr>
          </a:p>
        </p:txBody>
      </p:sp>
      <p:cxnSp>
        <p:nvCxnSpPr>
          <p:cNvPr id="116" name="Shape 116"/>
          <p:cNvCxnSpPr/>
          <p:nvPr/>
        </p:nvCxnSpPr>
        <p:spPr>
          <a:xfrm rot="5400000">
            <a:off x="2379652" y="4221151"/>
            <a:ext cx="5500702" cy="1587"/>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1414433" y="2971791"/>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VIEWS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1342995"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VIEWS</a:t>
            </a:r>
          </a:p>
        </p:txBody>
      </p:sp>
      <p:sp>
        <p:nvSpPr>
          <p:cNvPr id="127" name="Shape 127"/>
          <p:cNvSpPr txBox="1"/>
          <p:nvPr/>
        </p:nvSpPr>
        <p:spPr>
          <a:xfrm>
            <a:off x="485739" y="1971659"/>
            <a:ext cx="9744107"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A view is a </a:t>
            </a:r>
            <a:r>
              <a:rPr b="0" i="0" lang="en-US" sz="2400" u="none" cap="none" strike="noStrike">
                <a:solidFill>
                  <a:srgbClr val="FFFF00"/>
                </a:solidFill>
                <a:latin typeface="Calibri"/>
                <a:ea typeface="Calibri"/>
                <a:cs typeface="Calibri"/>
                <a:sym typeface="Calibri"/>
              </a:rPr>
              <a:t>customized representation </a:t>
            </a:r>
            <a:r>
              <a:rPr b="0" i="0" lang="en-US" sz="2400" u="none" cap="none" strike="noStrike">
                <a:solidFill>
                  <a:schemeClr val="lt1"/>
                </a:solidFill>
                <a:latin typeface="Calibri"/>
                <a:ea typeface="Calibri"/>
                <a:cs typeface="Calibri"/>
                <a:sym typeface="Calibri"/>
              </a:rPr>
              <a:t>of data from one or more tables. The table that the view is referencing are known as base tables.</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A view can be considered as a stored query or </a:t>
            </a:r>
            <a:r>
              <a:rPr b="0" i="0" lang="en-US" sz="2400" u="none" cap="none" strike="noStrike">
                <a:solidFill>
                  <a:srgbClr val="FFFF00"/>
                </a:solidFill>
                <a:latin typeface="Calibri"/>
                <a:ea typeface="Calibri"/>
                <a:cs typeface="Calibri"/>
                <a:sym typeface="Calibri"/>
              </a:rPr>
              <a:t>a virtual table</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View </a:t>
            </a:r>
            <a:r>
              <a:rPr b="0" i="0" lang="en-US" sz="2400" u="none" cap="none" strike="noStrike">
                <a:solidFill>
                  <a:srgbClr val="FFFF00"/>
                </a:solidFill>
                <a:latin typeface="Calibri"/>
                <a:ea typeface="Calibri"/>
                <a:cs typeface="Calibri"/>
                <a:sym typeface="Calibri"/>
              </a:rPr>
              <a:t>Doesn't take any storage space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1271558" y="25714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300" u="none" cap="none" strike="noStrike">
                <a:solidFill>
                  <a:schemeClr val="lt1"/>
                </a:solidFill>
                <a:latin typeface="Arial"/>
                <a:ea typeface="Arial"/>
                <a:cs typeface="Arial"/>
                <a:sym typeface="Arial"/>
              </a:rPr>
              <a:t>Example</a:t>
            </a:r>
          </a:p>
        </p:txBody>
      </p:sp>
      <p:sp>
        <p:nvSpPr>
          <p:cNvPr id="133" name="Shape 133"/>
          <p:cNvSpPr txBox="1"/>
          <p:nvPr/>
        </p:nvSpPr>
        <p:spPr>
          <a:xfrm>
            <a:off x="985805" y="1757346"/>
            <a:ext cx="9001188" cy="4525963"/>
          </a:xfrm>
          <a:prstGeom prst="rect">
            <a:avLst/>
          </a:prstGeom>
          <a:noFill/>
          <a:ln>
            <a:noFill/>
          </a:ln>
        </p:spPr>
        <p:txBody>
          <a:bodyPr anchorCtr="0" anchor="t" bIns="91425" lIns="91425" rIns="91425" tIns="91425">
            <a:noAutofit/>
          </a:bodyPr>
          <a:lstStyle/>
          <a:p>
            <a:pPr indent="-508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rgbClr val="E36C09"/>
                </a:solidFill>
                <a:latin typeface="Calibri"/>
                <a:ea typeface="Calibri"/>
                <a:cs typeface="Calibri"/>
                <a:sym typeface="Calibri"/>
              </a:rPr>
              <a:t>Creating a view</a:t>
            </a:r>
          </a:p>
          <a:p>
            <a:pPr indent="-190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rgbClr val="FFFF00"/>
                </a:solidFill>
                <a:latin typeface="Calibri"/>
                <a:ea typeface="Calibri"/>
                <a:cs typeface="Calibri"/>
                <a:sym typeface="Calibri"/>
              </a:rPr>
              <a:t>Create View </a:t>
            </a:r>
            <a:r>
              <a:rPr b="1" i="0" lang="en-US" sz="2400" u="none" cap="none" strike="noStrike">
                <a:solidFill>
                  <a:srgbClr val="FFFF00"/>
                </a:solidFill>
                <a:latin typeface="Calibri"/>
                <a:ea typeface="Calibri"/>
                <a:cs typeface="Calibri"/>
                <a:sym typeface="Calibri"/>
              </a:rPr>
              <a:t>view_teacher</a:t>
            </a:r>
            <a:r>
              <a:rPr b="0" i="0" lang="en-US" sz="2400" u="none" cap="none" strike="noStrike">
                <a:solidFill>
                  <a:srgbClr val="FFFF00"/>
                </a:solidFill>
                <a:latin typeface="Calibri"/>
                <a:ea typeface="Calibri"/>
                <a:cs typeface="Calibri"/>
                <a:sym typeface="Calibri"/>
              </a:rPr>
              <a:t> as </a:t>
            </a:r>
            <a:r>
              <a:rPr b="0" i="0" lang="en-US" sz="2400" u="none" cap="none" strike="noStrike">
                <a:solidFill>
                  <a:schemeClr val="lt1"/>
                </a:solidFill>
                <a:latin typeface="Calibri"/>
                <a:ea typeface="Calibri"/>
                <a:cs typeface="Calibri"/>
                <a:sym typeface="Calibri"/>
              </a:rPr>
              <a:t>select *  from tbl_teacher where teacher_name like ‘t%’</a:t>
            </a:r>
          </a:p>
          <a:p>
            <a:pPr indent="-50800" lvl="0" marL="342900" marR="0" rtl="0" algn="l">
              <a:lnSpc>
                <a:spcPct val="100000"/>
              </a:lnSpc>
              <a:spcBef>
                <a:spcPts val="640"/>
              </a:spcBef>
              <a:spcAft>
                <a:spcPts val="0"/>
              </a:spcAft>
              <a:buClr>
                <a:schemeClr val="lt1"/>
              </a:buClr>
              <a:buFont typeface="Arial"/>
              <a:buNone/>
            </a:pPr>
            <a:r>
              <a:t/>
            </a:r>
            <a:endParaRPr b="0" i="0" sz="2400" u="none" cap="none" strike="noStrike">
              <a:solidFill>
                <a:schemeClr val="lt1"/>
              </a:solidFill>
              <a:latin typeface="Calibri"/>
              <a:ea typeface="Calibri"/>
              <a:cs typeface="Calibri"/>
              <a:sym typeface="Calibri"/>
            </a:endParaRPr>
          </a:p>
          <a:p>
            <a:pPr indent="-508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rgbClr val="E36C09"/>
                </a:solidFill>
                <a:latin typeface="Calibri"/>
                <a:ea typeface="Calibri"/>
                <a:cs typeface="Calibri"/>
                <a:sym typeface="Calibri"/>
              </a:rPr>
              <a:t>Using a View</a:t>
            </a:r>
          </a:p>
          <a:p>
            <a:pPr indent="-190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We can query against a view as we do in a table</a:t>
            </a:r>
          </a:p>
          <a:p>
            <a:pPr indent="-190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Select * from </a:t>
            </a:r>
            <a:r>
              <a:rPr b="0" i="0" lang="en-US" sz="2400" u="none" cap="none" strike="noStrike">
                <a:solidFill>
                  <a:srgbClr val="FFFF00"/>
                </a:solidFill>
                <a:latin typeface="Calibri"/>
                <a:ea typeface="Calibri"/>
                <a:cs typeface="Calibri"/>
                <a:sym typeface="Calibri"/>
              </a:rPr>
              <a:t>view_teacher</a:t>
            </a:r>
            <a:r>
              <a:rPr b="0" i="0" lang="en-US" sz="2400" u="none" cap="none" strike="noStrike">
                <a:solidFill>
                  <a:schemeClr val="lt1"/>
                </a:solidFill>
                <a:latin typeface="Calibri"/>
                <a:ea typeface="Calibri"/>
                <a:cs typeface="Calibri"/>
                <a:sym typeface="Calibri"/>
              </a:rPr>
              <a:t> where teacher_id=1</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resentation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