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8229600" cx="10972800"/>
  <p:notesSz cx="6858000" cy="9144000"/>
  <p:embeddedFontLst>
    <p:embeddedFont>
      <p:font typeface="Syncopate"/>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29A6FC8-2A2E-4C4A-8D4A-1067D3DEDE87}">
  <a:tblStyle styleId="{429A6FC8-2A2E-4C4A-8D4A-1067D3DEDE87}"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Syncopate-bold.fntdata"/><Relationship Id="rId10" Type="http://schemas.openxmlformats.org/officeDocument/2006/relationships/slide" Target="slides/slide5.xml"/><Relationship Id="rId54" Type="http://schemas.openxmlformats.org/officeDocument/2006/relationships/font" Target="fonts/Syncopate-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58" name="Shape 1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71" name="Shape 1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85" name="Shape 1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1" name="Shape 1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96" name="Shape 1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16" name="Shape 2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89" name="Shape 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27" name="Shape 2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49" name="Shape 2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55" name="Shape 2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61" name="Shape 2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67" name="Shape 2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72" name="Shape 2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78" name="Shape 2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93" name="Shape 2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99" name="Shape 2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04" name="Shape 3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10" name="Shape 3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21" name="Shape 3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41" name="Shape 3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61" name="Shape 3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71" name="Shape 3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77" name="Shape 3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85" name="Shape 3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90" name="Shape 3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401" name="Shape 4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407" name="Shape 4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415" name="Shape 4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427" name="Shape 4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435" name="Shape 4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446" name="Shape 4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454" name="Shape 4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465" name="Shape 4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9" name="Shape 469"/>
        <p:cNvGrpSpPr/>
        <p:nvPr/>
      </p:nvGrpSpPr>
      <p:grpSpPr>
        <a:xfrm>
          <a:off x="0" y="0"/>
          <a:ext cx="0" cy="0"/>
          <a:chOff x="0" y="0"/>
          <a:chExt cx="0" cy="0"/>
        </a:xfrm>
      </p:grpSpPr>
      <p:sp>
        <p:nvSpPr>
          <p:cNvPr id="470" name="Shape 4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471" name="Shape 4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13" name="Shape 1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19" name="Shape 1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24" name="Shape 1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30" name="Shape 1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36" name="Shape 1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822958" y="2556508"/>
            <a:ext cx="9326879" cy="176403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3" name="Shape 13"/>
          <p:cNvSpPr txBox="1"/>
          <p:nvPr>
            <p:ph idx="1" type="subTitle"/>
          </p:nvPr>
        </p:nvSpPr>
        <p:spPr>
          <a:xfrm>
            <a:off x="1645917" y="4663439"/>
            <a:ext cx="7680958" cy="2103120"/>
          </a:xfrm>
          <a:prstGeom prst="rect">
            <a:avLst/>
          </a:prstGeom>
          <a:noFill/>
          <a:ln>
            <a:noFill/>
          </a:ln>
        </p:spPr>
        <p:txBody>
          <a:bodyPr anchorCtr="0" anchor="t" bIns="91425" lIns="91425" rIns="91425" tIns="91425"/>
          <a:lstStyle>
            <a:lvl1pPr indent="0" lvl="0" marL="0" marR="0" rtl="0" algn="ctr">
              <a:lnSpc>
                <a:spcPct val="100000"/>
              </a:lnSpc>
              <a:spcBef>
                <a:spcPts val="640"/>
              </a:spcBef>
              <a:spcAft>
                <a:spcPts val="0"/>
              </a:spcAft>
              <a:buClr>
                <a:srgbClr val="888888"/>
              </a:buClr>
              <a:buFont typeface="Arial"/>
              <a:buNone/>
              <a:defRPr/>
            </a:lvl1pPr>
            <a:lvl2pPr indent="0" lvl="1" marL="457200" marR="0" rtl="0" algn="ctr">
              <a:lnSpc>
                <a:spcPct val="100000"/>
              </a:lnSpc>
              <a:spcBef>
                <a:spcPts val="560"/>
              </a:spcBef>
              <a:spcAft>
                <a:spcPts val="0"/>
              </a:spcAft>
              <a:buClr>
                <a:srgbClr val="888888"/>
              </a:buClr>
              <a:buFont typeface="Arial"/>
              <a:buNone/>
              <a:defRPr/>
            </a:lvl2pPr>
            <a:lvl3pPr indent="0" lvl="2" marL="914400" marR="0" rtl="0" algn="ctr">
              <a:lnSpc>
                <a:spcPct val="100000"/>
              </a:lnSpc>
              <a:spcBef>
                <a:spcPts val="480"/>
              </a:spcBef>
              <a:spcAft>
                <a:spcPts val="0"/>
              </a:spcAft>
              <a:buClr>
                <a:srgbClr val="888888"/>
              </a:buClr>
              <a:buFont typeface="Arial"/>
              <a:buNone/>
              <a:defRPr/>
            </a:lvl3pPr>
            <a:lvl4pPr indent="0" lvl="3" marL="1371600" marR="0" rtl="0" algn="ctr">
              <a:lnSpc>
                <a:spcPct val="100000"/>
              </a:lnSpc>
              <a:spcBef>
                <a:spcPts val="400"/>
              </a:spcBef>
              <a:spcAft>
                <a:spcPts val="0"/>
              </a:spcAft>
              <a:buClr>
                <a:srgbClr val="888888"/>
              </a:buClr>
              <a:buFont typeface="Arial"/>
              <a:buNone/>
              <a:defRPr/>
            </a:lvl4pPr>
            <a:lvl5pPr indent="0" lvl="4" marL="1828800" marR="0" rtl="0" algn="ctr">
              <a:lnSpc>
                <a:spcPct val="100000"/>
              </a:lnSpc>
              <a:spcBef>
                <a:spcPts val="400"/>
              </a:spcBef>
              <a:spcAft>
                <a:spcPts val="0"/>
              </a:spcAft>
              <a:buClr>
                <a:srgbClr val="888888"/>
              </a:buClr>
              <a:buFont typeface="Arial"/>
              <a:buNone/>
              <a:defRPr/>
            </a:lvl5pPr>
            <a:lvl6pPr indent="0" lvl="5" marL="2286000" marR="0" rtl="0" algn="ctr">
              <a:lnSpc>
                <a:spcPct val="100000"/>
              </a:lnSpc>
              <a:spcBef>
                <a:spcPts val="400"/>
              </a:spcBef>
              <a:spcAft>
                <a:spcPts val="0"/>
              </a:spcAft>
              <a:buClr>
                <a:srgbClr val="888888"/>
              </a:buClr>
              <a:buFont typeface="Arial"/>
              <a:buNone/>
              <a:defRPr/>
            </a:lvl6pPr>
            <a:lvl7pPr indent="0" lvl="6" marL="2743200" marR="0" rtl="0" algn="ctr">
              <a:lnSpc>
                <a:spcPct val="100000"/>
              </a:lnSpc>
              <a:spcBef>
                <a:spcPts val="400"/>
              </a:spcBef>
              <a:spcAft>
                <a:spcPts val="0"/>
              </a:spcAft>
              <a:buClr>
                <a:srgbClr val="888888"/>
              </a:buClr>
              <a:buFont typeface="Arial"/>
              <a:buNone/>
              <a:defRPr/>
            </a:lvl7pPr>
            <a:lvl8pPr indent="0" lvl="7" marL="3200400" marR="0" rtl="0" algn="ctr">
              <a:lnSpc>
                <a:spcPct val="100000"/>
              </a:lnSpc>
              <a:spcBef>
                <a:spcPts val="400"/>
              </a:spcBef>
              <a:spcAft>
                <a:spcPts val="0"/>
              </a:spcAft>
              <a:buClr>
                <a:srgbClr val="888888"/>
              </a:buClr>
              <a:buFont typeface="Arial"/>
              <a:buNone/>
              <a:defRPr/>
            </a:lvl8pPr>
            <a:lvl9pPr indent="0" lvl="8" marL="3657600" marR="0" rtl="0" algn="ctr">
              <a:lnSpc>
                <a:spcPct val="100000"/>
              </a:lnSpc>
              <a:spcBef>
                <a:spcPts val="400"/>
              </a:spcBef>
              <a:spcAft>
                <a:spcPts val="0"/>
              </a:spcAft>
              <a:buClr>
                <a:srgbClr val="888888"/>
              </a:buClr>
              <a:buFont typeface="Arial"/>
              <a:buNone/>
              <a:defRPr/>
            </a:lvl9pPr>
          </a:lstStyle>
          <a:p/>
        </p:txBody>
      </p:sp>
      <p:sp>
        <p:nvSpPr>
          <p:cNvPr id="14" name="Shape 14"/>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5" name="Shape 15"/>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6" name="Shape 16"/>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af"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548639" y="329563"/>
            <a:ext cx="9875520" cy="1371598"/>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 type="body"/>
          </p:nvPr>
        </p:nvSpPr>
        <p:spPr>
          <a:xfrm rot="5400000">
            <a:off x="2770822" y="-301942"/>
            <a:ext cx="5431156" cy="9875520"/>
          </a:xfrm>
          <a:prstGeom prst="rect">
            <a:avLst/>
          </a:prstGeom>
          <a:noFill/>
          <a:ln>
            <a:noFill/>
          </a:ln>
        </p:spPr>
        <p:txBody>
          <a:bodyPr anchorCtr="0" anchor="t" bIns="91425" lIns="91425" rIns="91425" tIns="91425"/>
          <a:lstStyle>
            <a:lvl1pPr indent="38100" lvl="0" marL="342900" rtl="0" algn="l">
              <a:spcBef>
                <a:spcPts val="640"/>
              </a:spcBef>
              <a:buClr>
                <a:schemeClr val="dk1"/>
              </a:buClr>
              <a:buFont typeface="Arial"/>
              <a:buChar char="•"/>
              <a:defRPr/>
            </a:lvl1pPr>
            <a:lvl2pPr indent="69850" lvl="1" marL="742950" rtl="0" algn="l">
              <a:spcBef>
                <a:spcPts val="560"/>
              </a:spcBef>
              <a:buClr>
                <a:schemeClr val="dk1"/>
              </a:buClr>
              <a:buFont typeface="Arial"/>
              <a:buChar char="–"/>
              <a:defRPr/>
            </a:lvl2pPr>
            <a:lvl3pPr indent="101600" lvl="2" marL="1143000" rtl="0" algn="l">
              <a:spcBef>
                <a:spcPts val="480"/>
              </a:spcBef>
              <a:buClr>
                <a:schemeClr val="dk1"/>
              </a:buClr>
              <a:buFont typeface="Arial"/>
              <a:buChar char="•"/>
              <a:defRPr/>
            </a:lvl3pPr>
            <a:lvl4pPr indent="76200" lvl="3" marL="1600200" rtl="0" algn="l">
              <a:spcBef>
                <a:spcPts val="400"/>
              </a:spcBef>
              <a:buClr>
                <a:schemeClr val="dk1"/>
              </a:buClr>
              <a:buFont typeface="Arial"/>
              <a:buChar char="–"/>
              <a:defRPr/>
            </a:lvl4pPr>
            <a:lvl5pPr indent="76200" lvl="4" marL="2057400" rtl="0" algn="l">
              <a:spcBef>
                <a:spcPts val="400"/>
              </a:spcBef>
              <a:buClr>
                <a:schemeClr val="dk1"/>
              </a:buClr>
              <a:buFont typeface="Arial"/>
              <a:buChar char="»"/>
              <a:defRPr/>
            </a:lvl5pPr>
            <a:lvl6pPr indent="76200" lvl="5" marL="2514600" rtl="0" algn="l">
              <a:spcBef>
                <a:spcPts val="400"/>
              </a:spcBef>
              <a:buClr>
                <a:schemeClr val="dk1"/>
              </a:buClr>
              <a:buFont typeface="Arial"/>
              <a:buChar char="•"/>
              <a:defRPr/>
            </a:lvl6pPr>
            <a:lvl7pPr indent="76200" lvl="6" marL="2971800" rtl="0" algn="l">
              <a:spcBef>
                <a:spcPts val="400"/>
              </a:spcBef>
              <a:buClr>
                <a:schemeClr val="dk1"/>
              </a:buClr>
              <a:buFont typeface="Arial"/>
              <a:buChar char="•"/>
              <a:defRPr/>
            </a:lvl7pPr>
            <a:lvl8pPr indent="76200" lvl="7" marL="3429000" rtl="0" algn="l">
              <a:spcBef>
                <a:spcPts val="400"/>
              </a:spcBef>
              <a:buClr>
                <a:schemeClr val="dk1"/>
              </a:buClr>
              <a:buFont typeface="Arial"/>
              <a:buChar char="•"/>
              <a:defRPr/>
            </a:lvl8pPr>
            <a:lvl9pPr indent="76200" lvl="8" marL="3886200" rtl="0" algn="l">
              <a:spcBef>
                <a:spcPts val="400"/>
              </a:spcBef>
              <a:buClr>
                <a:schemeClr val="dk1"/>
              </a:buClr>
              <a:buFont typeface="Arial"/>
              <a:buChar char="•"/>
              <a:defRPr/>
            </a:lvl9pPr>
          </a:lstStyle>
          <a:p/>
        </p:txBody>
      </p:sp>
      <p:sp>
        <p:nvSpPr>
          <p:cNvPr id="71" name="Shape 71"/>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72" name="Shape 72"/>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73" name="Shape 73"/>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af"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5678805" y="2606041"/>
            <a:ext cx="7021830" cy="246888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rot="5400000">
            <a:off x="649603" y="228600"/>
            <a:ext cx="7021830" cy="7223758"/>
          </a:xfrm>
          <a:prstGeom prst="rect">
            <a:avLst/>
          </a:prstGeom>
          <a:noFill/>
          <a:ln>
            <a:noFill/>
          </a:ln>
        </p:spPr>
        <p:txBody>
          <a:bodyPr anchorCtr="0" anchor="t" bIns="91425" lIns="91425" rIns="91425" tIns="91425"/>
          <a:lstStyle>
            <a:lvl1pPr indent="38100" lvl="0" marL="342900" rtl="0" algn="l">
              <a:spcBef>
                <a:spcPts val="640"/>
              </a:spcBef>
              <a:buClr>
                <a:schemeClr val="dk1"/>
              </a:buClr>
              <a:buFont typeface="Arial"/>
              <a:buChar char="•"/>
              <a:defRPr/>
            </a:lvl1pPr>
            <a:lvl2pPr indent="69850" lvl="1" marL="742950" rtl="0" algn="l">
              <a:spcBef>
                <a:spcPts val="560"/>
              </a:spcBef>
              <a:buClr>
                <a:schemeClr val="dk1"/>
              </a:buClr>
              <a:buFont typeface="Arial"/>
              <a:buChar char="–"/>
              <a:defRPr/>
            </a:lvl2pPr>
            <a:lvl3pPr indent="101600" lvl="2" marL="1143000" rtl="0" algn="l">
              <a:spcBef>
                <a:spcPts val="480"/>
              </a:spcBef>
              <a:buClr>
                <a:schemeClr val="dk1"/>
              </a:buClr>
              <a:buFont typeface="Arial"/>
              <a:buChar char="•"/>
              <a:defRPr/>
            </a:lvl3pPr>
            <a:lvl4pPr indent="76200" lvl="3" marL="1600200" rtl="0" algn="l">
              <a:spcBef>
                <a:spcPts val="400"/>
              </a:spcBef>
              <a:buClr>
                <a:schemeClr val="dk1"/>
              </a:buClr>
              <a:buFont typeface="Arial"/>
              <a:buChar char="–"/>
              <a:defRPr/>
            </a:lvl4pPr>
            <a:lvl5pPr indent="76200" lvl="4" marL="2057400" rtl="0" algn="l">
              <a:spcBef>
                <a:spcPts val="400"/>
              </a:spcBef>
              <a:buClr>
                <a:schemeClr val="dk1"/>
              </a:buClr>
              <a:buFont typeface="Arial"/>
              <a:buChar char="»"/>
              <a:defRPr/>
            </a:lvl5pPr>
            <a:lvl6pPr indent="76200" lvl="5" marL="2514600" rtl="0" algn="l">
              <a:spcBef>
                <a:spcPts val="400"/>
              </a:spcBef>
              <a:buClr>
                <a:schemeClr val="dk1"/>
              </a:buClr>
              <a:buFont typeface="Arial"/>
              <a:buChar char="•"/>
              <a:defRPr/>
            </a:lvl6pPr>
            <a:lvl7pPr indent="76200" lvl="6" marL="2971800" rtl="0" algn="l">
              <a:spcBef>
                <a:spcPts val="400"/>
              </a:spcBef>
              <a:buClr>
                <a:schemeClr val="dk1"/>
              </a:buClr>
              <a:buFont typeface="Arial"/>
              <a:buChar char="•"/>
              <a:defRPr/>
            </a:lvl7pPr>
            <a:lvl8pPr indent="76200" lvl="7" marL="3429000" rtl="0" algn="l">
              <a:spcBef>
                <a:spcPts val="400"/>
              </a:spcBef>
              <a:buClr>
                <a:schemeClr val="dk1"/>
              </a:buClr>
              <a:buFont typeface="Arial"/>
              <a:buChar char="•"/>
              <a:defRPr/>
            </a:lvl8pPr>
            <a:lvl9pPr indent="76200" lvl="8" marL="3886200" rtl="0" algn="l">
              <a:spcBef>
                <a:spcPts val="400"/>
              </a:spcBef>
              <a:buClr>
                <a:schemeClr val="dk1"/>
              </a:buClr>
              <a:buFont typeface="Arial"/>
              <a:buChar char="•"/>
              <a:defRPr/>
            </a:lvl9pPr>
          </a:lstStyle>
          <a:p/>
        </p:txBody>
      </p:sp>
      <p:sp>
        <p:nvSpPr>
          <p:cNvPr id="77" name="Shape 77"/>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78" name="Shape 78"/>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79" name="Shape 79"/>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af"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548639" y="329563"/>
            <a:ext cx="9875520" cy="1371598"/>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 type="body"/>
          </p:nvPr>
        </p:nvSpPr>
        <p:spPr>
          <a:xfrm>
            <a:off x="548639" y="1920240"/>
            <a:ext cx="9875520" cy="5431156"/>
          </a:xfrm>
          <a:prstGeom prst="rect">
            <a:avLst/>
          </a:prstGeom>
          <a:noFill/>
          <a:ln>
            <a:noFill/>
          </a:ln>
        </p:spPr>
        <p:txBody>
          <a:bodyPr anchorCtr="0" anchor="t" bIns="91425" lIns="91425" rIns="91425" tIns="91425"/>
          <a:lstStyle>
            <a:lvl1pPr indent="38100" lvl="0" marL="342900" rtl="0" algn="l">
              <a:spcBef>
                <a:spcPts val="640"/>
              </a:spcBef>
              <a:buClr>
                <a:schemeClr val="dk1"/>
              </a:buClr>
              <a:buFont typeface="Arial"/>
              <a:buChar char="•"/>
              <a:defRPr/>
            </a:lvl1pPr>
            <a:lvl2pPr indent="69850" lvl="1" marL="742950" rtl="0" algn="l">
              <a:spcBef>
                <a:spcPts val="560"/>
              </a:spcBef>
              <a:buClr>
                <a:schemeClr val="dk1"/>
              </a:buClr>
              <a:buFont typeface="Arial"/>
              <a:buChar char="–"/>
              <a:defRPr/>
            </a:lvl2pPr>
            <a:lvl3pPr indent="101600" lvl="2" marL="1143000" rtl="0" algn="l">
              <a:spcBef>
                <a:spcPts val="480"/>
              </a:spcBef>
              <a:buClr>
                <a:schemeClr val="dk1"/>
              </a:buClr>
              <a:buFont typeface="Arial"/>
              <a:buChar char="•"/>
              <a:defRPr/>
            </a:lvl3pPr>
            <a:lvl4pPr indent="76200" lvl="3" marL="1600200" rtl="0" algn="l">
              <a:spcBef>
                <a:spcPts val="400"/>
              </a:spcBef>
              <a:buClr>
                <a:schemeClr val="dk1"/>
              </a:buClr>
              <a:buFont typeface="Arial"/>
              <a:buChar char="–"/>
              <a:defRPr/>
            </a:lvl4pPr>
            <a:lvl5pPr indent="76200" lvl="4" marL="2057400" rtl="0" algn="l">
              <a:spcBef>
                <a:spcPts val="400"/>
              </a:spcBef>
              <a:buClr>
                <a:schemeClr val="dk1"/>
              </a:buClr>
              <a:buFont typeface="Arial"/>
              <a:buChar char="»"/>
              <a:defRPr/>
            </a:lvl5pPr>
            <a:lvl6pPr indent="76200" lvl="5" marL="2514600" rtl="0" algn="l">
              <a:spcBef>
                <a:spcPts val="400"/>
              </a:spcBef>
              <a:buClr>
                <a:schemeClr val="dk1"/>
              </a:buClr>
              <a:buFont typeface="Arial"/>
              <a:buChar char="•"/>
              <a:defRPr/>
            </a:lvl6pPr>
            <a:lvl7pPr indent="76200" lvl="6" marL="2971800" rtl="0" algn="l">
              <a:spcBef>
                <a:spcPts val="400"/>
              </a:spcBef>
              <a:buClr>
                <a:schemeClr val="dk1"/>
              </a:buClr>
              <a:buFont typeface="Arial"/>
              <a:buChar char="•"/>
              <a:defRPr/>
            </a:lvl7pPr>
            <a:lvl8pPr indent="76200" lvl="7" marL="3429000" rtl="0" algn="l">
              <a:spcBef>
                <a:spcPts val="400"/>
              </a:spcBef>
              <a:buClr>
                <a:schemeClr val="dk1"/>
              </a:buClr>
              <a:buFont typeface="Arial"/>
              <a:buChar char="•"/>
              <a:defRPr/>
            </a:lvl8pPr>
            <a:lvl9pPr indent="76200" lvl="8" marL="3886200" rtl="0" algn="l">
              <a:spcBef>
                <a:spcPts val="400"/>
              </a:spcBef>
              <a:buClr>
                <a:schemeClr val="dk1"/>
              </a:buClr>
              <a:buFont typeface="Arial"/>
              <a:buChar char="•"/>
              <a:defRPr/>
            </a:lvl9pPr>
          </a:lstStyle>
          <a:p/>
        </p:txBody>
      </p:sp>
      <p:sp>
        <p:nvSpPr>
          <p:cNvPr id="20" name="Shape 20"/>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21" name="Shape 21"/>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22" name="Shape 22"/>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af"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866775" y="5288280"/>
            <a:ext cx="9326879" cy="163449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1" type="body"/>
          </p:nvPr>
        </p:nvSpPr>
        <p:spPr>
          <a:xfrm>
            <a:off x="866775" y="3488055"/>
            <a:ext cx="9326879" cy="1800223"/>
          </a:xfrm>
          <a:prstGeom prst="rect">
            <a:avLst/>
          </a:prstGeom>
          <a:noFill/>
          <a:ln>
            <a:noFill/>
          </a:ln>
        </p:spPr>
        <p:txBody>
          <a:bodyPr anchorCtr="0" anchor="b" bIns="91425" lIns="91425" rIns="91425" tIns="91425"/>
          <a:lstStyle>
            <a:lvl1pPr indent="0" lvl="0" marL="0" rtl="0">
              <a:spcBef>
                <a:spcPts val="0"/>
              </a:spcBef>
              <a:buClr>
                <a:srgbClr val="888888"/>
              </a:buClr>
              <a:buFont typeface="Calibri"/>
              <a:buNone/>
              <a:defRPr/>
            </a:lvl1pPr>
            <a:lvl2pPr indent="0" lvl="1" marL="457200" rtl="0">
              <a:spcBef>
                <a:spcPts val="0"/>
              </a:spcBef>
              <a:buClr>
                <a:srgbClr val="888888"/>
              </a:buClr>
              <a:buFont typeface="Calibri"/>
              <a:buNone/>
              <a:defRPr/>
            </a:lvl2pPr>
            <a:lvl3pPr indent="0" lvl="2" marL="914400" rtl="0">
              <a:spcBef>
                <a:spcPts val="0"/>
              </a:spcBef>
              <a:buClr>
                <a:srgbClr val="888888"/>
              </a:buClr>
              <a:buFont typeface="Calibri"/>
              <a:buNone/>
              <a:defRPr/>
            </a:lvl3pPr>
            <a:lvl4pPr indent="0" lvl="3" marL="1371600" rtl="0">
              <a:spcBef>
                <a:spcPts val="0"/>
              </a:spcBef>
              <a:buClr>
                <a:srgbClr val="888888"/>
              </a:buClr>
              <a:buFont typeface="Calibri"/>
              <a:buNone/>
              <a:defRPr/>
            </a:lvl4pPr>
            <a:lvl5pPr indent="0" lvl="4" marL="1828800" rtl="0">
              <a:spcBef>
                <a:spcPts val="0"/>
              </a:spcBef>
              <a:buClr>
                <a:srgbClr val="888888"/>
              </a:buClr>
              <a:buFont typeface="Calibri"/>
              <a:buNone/>
              <a:defRPr/>
            </a:lvl5pPr>
            <a:lvl6pPr indent="0" lvl="5" marL="2286000" rtl="0">
              <a:spcBef>
                <a:spcPts val="0"/>
              </a:spcBef>
              <a:buClr>
                <a:srgbClr val="888888"/>
              </a:buClr>
              <a:buFont typeface="Calibri"/>
              <a:buNone/>
              <a:defRPr/>
            </a:lvl6pPr>
            <a:lvl7pPr indent="0" lvl="6" marL="2743200" rtl="0">
              <a:spcBef>
                <a:spcPts val="0"/>
              </a:spcBef>
              <a:buClr>
                <a:srgbClr val="888888"/>
              </a:buClr>
              <a:buFont typeface="Calibri"/>
              <a:buNone/>
              <a:defRPr/>
            </a:lvl7pPr>
            <a:lvl8pPr indent="0" lvl="7" marL="3200400" rtl="0">
              <a:spcBef>
                <a:spcPts val="0"/>
              </a:spcBef>
              <a:buClr>
                <a:srgbClr val="888888"/>
              </a:buClr>
              <a:buFont typeface="Calibri"/>
              <a:buNone/>
              <a:defRPr/>
            </a:lvl8pPr>
            <a:lvl9pPr indent="0" lvl="8" marL="3657600" rtl="0">
              <a:spcBef>
                <a:spcPts val="0"/>
              </a:spcBef>
              <a:buClr>
                <a:srgbClr val="888888"/>
              </a:buClr>
              <a:buFont typeface="Calibri"/>
              <a:buNone/>
              <a:defRPr/>
            </a:lvl9pPr>
          </a:lstStyle>
          <a:p/>
        </p:txBody>
      </p:sp>
      <p:sp>
        <p:nvSpPr>
          <p:cNvPr id="26" name="Shape 26"/>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27" name="Shape 27"/>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28" name="Shape 28"/>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af"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548639" y="329563"/>
            <a:ext cx="9875520" cy="1371598"/>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 type="body"/>
          </p:nvPr>
        </p:nvSpPr>
        <p:spPr>
          <a:xfrm>
            <a:off x="548639" y="1920240"/>
            <a:ext cx="4846320" cy="543115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 name="Shape 32"/>
          <p:cNvSpPr txBox="1"/>
          <p:nvPr>
            <p:ph idx="2" type="body"/>
          </p:nvPr>
        </p:nvSpPr>
        <p:spPr>
          <a:xfrm>
            <a:off x="5577839" y="1920240"/>
            <a:ext cx="4846320" cy="543115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34" name="Shape 34"/>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35" name="Shape 35"/>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af"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548639" y="329563"/>
            <a:ext cx="9875520" cy="1371598"/>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 type="body"/>
          </p:nvPr>
        </p:nvSpPr>
        <p:spPr>
          <a:xfrm>
            <a:off x="548639" y="1842133"/>
            <a:ext cx="4848225" cy="767714"/>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39" name="Shape 39"/>
          <p:cNvSpPr txBox="1"/>
          <p:nvPr>
            <p:ph idx="2" type="body"/>
          </p:nvPr>
        </p:nvSpPr>
        <p:spPr>
          <a:xfrm>
            <a:off x="548639" y="2609850"/>
            <a:ext cx="4848225" cy="474154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3" type="body"/>
          </p:nvPr>
        </p:nvSpPr>
        <p:spPr>
          <a:xfrm>
            <a:off x="5574032" y="1842133"/>
            <a:ext cx="4850129" cy="767714"/>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1" name="Shape 41"/>
          <p:cNvSpPr txBox="1"/>
          <p:nvPr>
            <p:ph idx="4" type="body"/>
          </p:nvPr>
        </p:nvSpPr>
        <p:spPr>
          <a:xfrm>
            <a:off x="5574032" y="2609850"/>
            <a:ext cx="4850129" cy="474154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3" name="Shape 43"/>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4" name="Shape 44"/>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af"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548639" y="329563"/>
            <a:ext cx="9875520" cy="1371598"/>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8" name="Shape 48"/>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9" name="Shape 49"/>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af"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2" name="Shape 52"/>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3" name="Shape 53"/>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af"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548641" y="327660"/>
            <a:ext cx="3609975" cy="139445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1" type="body"/>
          </p:nvPr>
        </p:nvSpPr>
        <p:spPr>
          <a:xfrm>
            <a:off x="4290060" y="327660"/>
            <a:ext cx="6134099" cy="702373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7" name="Shape 57"/>
          <p:cNvSpPr txBox="1"/>
          <p:nvPr>
            <p:ph idx="2" type="body"/>
          </p:nvPr>
        </p:nvSpPr>
        <p:spPr>
          <a:xfrm>
            <a:off x="548641" y="1722117"/>
            <a:ext cx="3609975" cy="5629276"/>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58" name="Shape 58"/>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9" name="Shape 59"/>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60" name="Shape 60"/>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af"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2150746" y="5760719"/>
            <a:ext cx="6583680" cy="680085"/>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p:nvPr>
            <p:ph idx="2" type="pic"/>
          </p:nvPr>
        </p:nvSpPr>
        <p:spPr>
          <a:xfrm>
            <a:off x="2150746" y="735329"/>
            <a:ext cx="6583680" cy="4937760"/>
          </a:xfrm>
          <a:prstGeom prst="rect">
            <a:avLst/>
          </a:prstGeom>
          <a:noFill/>
          <a:ln>
            <a:noFill/>
          </a:ln>
        </p:spPr>
      </p:sp>
      <p:sp>
        <p:nvSpPr>
          <p:cNvPr id="64" name="Shape 64"/>
          <p:cNvSpPr txBox="1"/>
          <p:nvPr>
            <p:ph idx="1" type="body"/>
          </p:nvPr>
        </p:nvSpPr>
        <p:spPr>
          <a:xfrm>
            <a:off x="2150746" y="6440805"/>
            <a:ext cx="6583680" cy="965831"/>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5" name="Shape 65"/>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66" name="Shape 66"/>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67" name="Shape 67"/>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af"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548639" y="329563"/>
            <a:ext cx="9875520" cy="137159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7" name="Shape 7"/>
          <p:cNvSpPr txBox="1"/>
          <p:nvPr>
            <p:ph idx="1" type="body"/>
          </p:nvPr>
        </p:nvSpPr>
        <p:spPr>
          <a:xfrm>
            <a:off x="548639" y="1920240"/>
            <a:ext cx="9875520" cy="5431156"/>
          </a:xfrm>
          <a:prstGeom prst="rect">
            <a:avLst/>
          </a:prstGeom>
          <a:noFill/>
          <a:ln>
            <a:noFill/>
          </a:ln>
        </p:spPr>
        <p:txBody>
          <a:bodyPr anchorCtr="0" anchor="t" bIns="91425" lIns="91425" rIns="91425" tIns="91425"/>
          <a:lstStyle>
            <a:lvl1pPr indent="38100" lvl="0" marL="342900" marR="0" rtl="0" algn="l">
              <a:lnSpc>
                <a:spcPct val="100000"/>
              </a:lnSpc>
              <a:spcBef>
                <a:spcPts val="640"/>
              </a:spcBef>
              <a:spcAft>
                <a:spcPts val="0"/>
              </a:spcAft>
              <a:buClr>
                <a:schemeClr val="dk1"/>
              </a:buClr>
              <a:buFont typeface="Arial"/>
              <a:buChar char="•"/>
              <a:defRPr/>
            </a:lvl1pPr>
            <a:lvl2pPr indent="69850" lvl="1" marL="742950" marR="0" rtl="0" algn="l">
              <a:lnSpc>
                <a:spcPct val="100000"/>
              </a:lnSpc>
              <a:spcBef>
                <a:spcPts val="560"/>
              </a:spcBef>
              <a:spcAft>
                <a:spcPts val="0"/>
              </a:spcAft>
              <a:buClr>
                <a:schemeClr val="dk1"/>
              </a:buClr>
              <a:buFont typeface="Arial"/>
              <a:buChar char="–"/>
              <a:defRPr/>
            </a:lvl2pPr>
            <a:lvl3pPr indent="101600" lvl="2" marL="1143000" marR="0" rtl="0" algn="l">
              <a:lnSpc>
                <a:spcPct val="100000"/>
              </a:lnSpc>
              <a:spcBef>
                <a:spcPts val="480"/>
              </a:spcBef>
              <a:spcAft>
                <a:spcPts val="0"/>
              </a:spcAft>
              <a:buClr>
                <a:schemeClr val="dk1"/>
              </a:buClr>
              <a:buFont typeface="Arial"/>
              <a:buChar char="•"/>
              <a:defRPr/>
            </a:lvl3pPr>
            <a:lvl4pPr indent="76200" lvl="3" marL="1600200" marR="0" rtl="0" algn="l">
              <a:lnSpc>
                <a:spcPct val="100000"/>
              </a:lnSpc>
              <a:spcBef>
                <a:spcPts val="400"/>
              </a:spcBef>
              <a:spcAft>
                <a:spcPts val="0"/>
              </a:spcAft>
              <a:buClr>
                <a:schemeClr val="dk1"/>
              </a:buClr>
              <a:buFont typeface="Arial"/>
              <a:buChar char="–"/>
              <a:defRPr/>
            </a:lvl4pPr>
            <a:lvl5pPr indent="76200" lvl="4" marL="2057400" marR="0" rtl="0" algn="l">
              <a:lnSpc>
                <a:spcPct val="100000"/>
              </a:lnSpc>
              <a:spcBef>
                <a:spcPts val="400"/>
              </a:spcBef>
              <a:spcAft>
                <a:spcPts val="0"/>
              </a:spcAft>
              <a:buClr>
                <a:schemeClr val="dk1"/>
              </a:buClr>
              <a:buFont typeface="Arial"/>
              <a:buChar char="»"/>
              <a:defRPr/>
            </a:lvl5pPr>
            <a:lvl6pPr indent="76200" lvl="5" marL="2514600" marR="0" rtl="0" algn="l">
              <a:lnSpc>
                <a:spcPct val="100000"/>
              </a:lnSpc>
              <a:spcBef>
                <a:spcPts val="400"/>
              </a:spcBef>
              <a:spcAft>
                <a:spcPts val="0"/>
              </a:spcAft>
              <a:buClr>
                <a:schemeClr val="dk1"/>
              </a:buClr>
              <a:buFont typeface="Arial"/>
              <a:buChar char="•"/>
              <a:defRPr/>
            </a:lvl6pPr>
            <a:lvl7pPr indent="76200" lvl="6" marL="2971800" marR="0" rtl="0" algn="l">
              <a:lnSpc>
                <a:spcPct val="100000"/>
              </a:lnSpc>
              <a:spcBef>
                <a:spcPts val="400"/>
              </a:spcBef>
              <a:spcAft>
                <a:spcPts val="0"/>
              </a:spcAft>
              <a:buClr>
                <a:schemeClr val="dk1"/>
              </a:buClr>
              <a:buFont typeface="Arial"/>
              <a:buChar char="•"/>
              <a:defRPr/>
            </a:lvl7pPr>
            <a:lvl8pPr indent="76200" lvl="7" marL="3429000" marR="0" rtl="0" algn="l">
              <a:lnSpc>
                <a:spcPct val="100000"/>
              </a:lnSpc>
              <a:spcBef>
                <a:spcPts val="400"/>
              </a:spcBef>
              <a:spcAft>
                <a:spcPts val="0"/>
              </a:spcAft>
              <a:buClr>
                <a:schemeClr val="dk1"/>
              </a:buClr>
              <a:buFont typeface="Arial"/>
              <a:buChar char="•"/>
              <a:defRPr/>
            </a:lvl8pPr>
            <a:lvl9pPr indent="76200" lvl="8" marL="3886200" marR="0" rtl="0" algn="l">
              <a:lnSpc>
                <a:spcPct val="100000"/>
              </a:lnSpc>
              <a:spcBef>
                <a:spcPts val="400"/>
              </a:spcBef>
              <a:spcAft>
                <a:spcPts val="0"/>
              </a:spcAft>
              <a:buClr>
                <a:schemeClr val="dk1"/>
              </a:buClr>
              <a:buFont typeface="Arial"/>
              <a:buChar char="•"/>
              <a:defRPr/>
            </a:lvl9pPr>
          </a:lstStyle>
          <a:p/>
        </p:txBody>
      </p:sp>
      <p:sp>
        <p:nvSpPr>
          <p:cNvPr id="8" name="Shape 8"/>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9" name="Shape 9"/>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0" name="Shape 10"/>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af"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1.png"/><Relationship Id="rId4" Type="http://schemas.openxmlformats.org/officeDocument/2006/relationships/image" Target="../media/image0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jpg"/><Relationship Id="rId4" Type="http://schemas.openxmlformats.org/officeDocument/2006/relationships/image" Target="../media/image0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0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0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0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0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822958" y="2556508"/>
            <a:ext cx="9326879" cy="176403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af" sz="4400" u="none" cap="none" strike="noStrike">
                <a:solidFill>
                  <a:schemeClr val="dk1"/>
                </a:solidFill>
                <a:latin typeface="Calibri"/>
                <a:ea typeface="Calibri"/>
                <a:cs typeface="Calibri"/>
                <a:sym typeface="Calibri"/>
              </a:rPr>
              <a:t> </a:t>
            </a:r>
          </a:p>
        </p:txBody>
      </p:sp>
      <p:sp>
        <p:nvSpPr>
          <p:cNvPr id="85" name="Shape 85"/>
          <p:cNvSpPr txBox="1"/>
          <p:nvPr>
            <p:ph idx="1" type="subTitle"/>
          </p:nvPr>
        </p:nvSpPr>
        <p:spPr>
          <a:xfrm>
            <a:off x="1645917" y="4663439"/>
            <a:ext cx="7680958" cy="210312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888888"/>
              </a:buClr>
              <a:buSzPct val="25000"/>
              <a:buFont typeface="Arial"/>
              <a:buNone/>
            </a:pPr>
            <a:r>
              <a:rPr b="0" i="0" lang="af" sz="3200" u="none" cap="none" strike="noStrike">
                <a:solidFill>
                  <a:srgbClr val="888888"/>
                </a:solidFill>
                <a:latin typeface="Calibri"/>
                <a:ea typeface="Calibri"/>
                <a:cs typeface="Calibri"/>
                <a:sym typeface="Calibri"/>
              </a:rPr>
              <a:t> </a:t>
            </a:r>
          </a:p>
        </p:txBody>
      </p:sp>
      <p:sp>
        <p:nvSpPr>
          <p:cNvPr id="86" name="Shape 86"/>
          <p:cNvSpPr/>
          <p:nvPr/>
        </p:nvSpPr>
        <p:spPr>
          <a:xfrm>
            <a:off x="3017522" y="3017517"/>
            <a:ext cx="4907367" cy="92332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Syncopate"/>
              <a:buNone/>
            </a:pPr>
            <a:r>
              <a:rPr b="0" i="0" lang="af" sz="5400" u="none" cap="none" strike="noStrike">
                <a:solidFill>
                  <a:srgbClr val="FFFFFF"/>
                </a:solidFill>
                <a:latin typeface="Syncopate"/>
                <a:ea typeface="Syncopate"/>
                <a:cs typeface="Syncopate"/>
                <a:sym typeface="Syncopate"/>
              </a:rPr>
              <a:t>WELCOME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p:tgtEl>
                                          <p:spTgt spid="86"/>
                                        </p:tgtEl>
                                        <p:attrNameLst>
                                          <p:attrName>ppt_w</p:attrName>
                                        </p:attrNameLst>
                                      </p:cBhvr>
                                      <p:tavLst>
                                        <p:tav fmla="" tm="0">
                                          <p:val>
                                            <p:strVal val="0"/>
                                          </p:val>
                                        </p:tav>
                                        <p:tav fmla="" tm="100000">
                                          <p:val>
                                            <p:strVal val="#ppt_w"/>
                                          </p:val>
                                        </p:tav>
                                      </p:tavLst>
                                    </p:anim>
                                    <p:anim calcmode="lin" valueType="num">
                                      <p:cBhvr additive="base">
                                        <p:cTn dur="500"/>
                                        <p:tgtEl>
                                          <p:spTgt spid="8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1228724" y="673260"/>
            <a:ext cx="8229600" cy="368279"/>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Relational model Example</a:t>
            </a:r>
          </a:p>
        </p:txBody>
      </p:sp>
      <p:graphicFrame>
        <p:nvGraphicFramePr>
          <p:cNvPr id="161" name="Shape 161"/>
          <p:cNvGraphicFramePr/>
          <p:nvPr/>
        </p:nvGraphicFramePr>
        <p:xfrm>
          <a:off x="1128682" y="1973422"/>
          <a:ext cx="3000000" cy="3000000"/>
        </p:xfrm>
        <a:graphic>
          <a:graphicData uri="http://schemas.openxmlformats.org/drawingml/2006/table">
            <a:tbl>
              <a:tblPr bandRow="1" firstRow="1">
                <a:noFill/>
                <a:tableStyleId>{429A6FC8-2A2E-4C4A-8D4A-1067D3DEDE87}</a:tableStyleId>
              </a:tblPr>
              <a:tblGrid>
                <a:gridCol w="1400175"/>
                <a:gridCol w="2600350"/>
              </a:tblGrid>
              <a:tr h="37085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Pk_int_id</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4F6128"/>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Vchr_Designation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4F6128"/>
                    </a:solidFill>
                  </a:tcPr>
                </a:tc>
              </a:tr>
              <a:tr h="3708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Area manager</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3708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2</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800" u="none" cap="none" strike="noStrike">
                          <a:solidFill>
                            <a:srgbClr val="F2F2F2"/>
                          </a:solidFill>
                        </a:rPr>
                        <a:t>Supervisor</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3708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3</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Software Engineer</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3708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4</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Clerk</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bl>
          </a:graphicData>
        </a:graphic>
      </p:graphicFrame>
      <p:graphicFrame>
        <p:nvGraphicFramePr>
          <p:cNvPr id="162" name="Shape 162"/>
          <p:cNvGraphicFramePr/>
          <p:nvPr/>
        </p:nvGraphicFramePr>
        <p:xfrm>
          <a:off x="5557837" y="2043097"/>
          <a:ext cx="3000000" cy="3000000"/>
        </p:xfrm>
        <a:graphic>
          <a:graphicData uri="http://schemas.openxmlformats.org/drawingml/2006/table">
            <a:tbl>
              <a:tblPr bandRow="1" firstRow="1">
                <a:noFill/>
                <a:tableStyleId>{429A6FC8-2A2E-4C4A-8D4A-1067D3DEDE87}</a:tableStyleId>
              </a:tblPr>
              <a:tblGrid>
                <a:gridCol w="1312675"/>
                <a:gridCol w="2687850"/>
              </a:tblGrid>
              <a:tr h="3569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Pk_int_id</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632423"/>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Vchr_place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632423"/>
                    </a:solidFill>
                  </a:tcPr>
                </a:tc>
              </a:tr>
              <a:tr h="35690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Mumbai</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35690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2</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Kolkata</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35690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3</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Bangalore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35690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4</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Cochin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bl>
          </a:graphicData>
        </a:graphic>
      </p:graphicFrame>
      <p:graphicFrame>
        <p:nvGraphicFramePr>
          <p:cNvPr id="163" name="Shape 163"/>
          <p:cNvGraphicFramePr/>
          <p:nvPr/>
        </p:nvGraphicFramePr>
        <p:xfrm>
          <a:off x="414302" y="4614866"/>
          <a:ext cx="3000000" cy="3000000"/>
        </p:xfrm>
        <a:graphic>
          <a:graphicData uri="http://schemas.openxmlformats.org/drawingml/2006/table">
            <a:tbl>
              <a:tblPr bandRow="1" firstRow="1">
                <a:noFill/>
                <a:tableStyleId>{429A6FC8-2A2E-4C4A-8D4A-1067D3DEDE87}</a:tableStyleId>
              </a:tblPr>
              <a:tblGrid>
                <a:gridCol w="1785950"/>
                <a:gridCol w="1857400"/>
                <a:gridCol w="1357325"/>
                <a:gridCol w="1643075"/>
                <a:gridCol w="1928825"/>
                <a:gridCol w="1571625"/>
              </a:tblGrid>
              <a:tr h="3572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400" u="none" cap="none" strike="noStrike"/>
                        <a:t>Pk_int_Emp_id</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400" u="none" cap="none" strike="noStrike"/>
                        <a:t>Vchr_Emp_name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400" u="none" cap="none" strike="noStrike"/>
                        <a:t>Int_Emp_age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400" u="none" cap="none" strike="noStrike"/>
                        <a:t>Vchr_Emp_email</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400" u="none" cap="none" strike="noStrike"/>
                        <a:t>Fk_int_designation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400" u="none" cap="none" strike="noStrike"/>
                        <a:t>fk_int_place_id</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r>
              <a:tr h="494875">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1000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Deepak</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24</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F2F2F2"/>
                        </a:buClr>
                        <a:buSzPct val="25000"/>
                        <a:buFont typeface="Arial"/>
                        <a:buNone/>
                      </a:pPr>
                      <a:r>
                        <a:rPr lang="af" sz="1600" u="none" cap="none" strike="noStrike">
                          <a:solidFill>
                            <a:srgbClr val="F2F2F2"/>
                          </a:solidFill>
                        </a:rPr>
                        <a:t>dk@gmail.com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442775">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1001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Aneesh</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23</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F2F2F2"/>
                        </a:buClr>
                        <a:buSzPct val="25000"/>
                        <a:buFont typeface="Arial"/>
                        <a:buNone/>
                      </a:pPr>
                      <a:r>
                        <a:rPr lang="af" sz="1400" u="none" cap="none" strike="noStrike">
                          <a:solidFill>
                            <a:srgbClr val="F2F2F2"/>
                          </a:solidFill>
                        </a:rPr>
                        <a:t>an@gmail.com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400" u="none" cap="none" strike="noStrike">
                          <a:solidFill>
                            <a:srgbClr val="F2F2F2"/>
                          </a:solidFill>
                        </a:rPr>
                        <a:t>2</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400" u="none" cap="none" strike="noStrike">
                          <a:solidFill>
                            <a:srgbClr val="F2F2F2"/>
                          </a:solidFill>
                        </a:rPr>
                        <a:t>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494875">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1002</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Naveen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25</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F2F2F2"/>
                        </a:buClr>
                        <a:buSzPct val="25000"/>
                        <a:buFont typeface="Arial"/>
                        <a:buNone/>
                      </a:pPr>
                      <a:r>
                        <a:rPr lang="af" sz="1600" u="none" cap="none" strike="noStrike">
                          <a:solidFill>
                            <a:srgbClr val="F2F2F2"/>
                          </a:solidFill>
                        </a:rPr>
                        <a:t>nn@gmail.com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2</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494875">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1003</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Jacob</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25</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F2F2F2"/>
                        </a:buClr>
                        <a:buSzPct val="25000"/>
                        <a:buFont typeface="Arial"/>
                        <a:buNone/>
                      </a:pPr>
                      <a:r>
                        <a:rPr lang="af" sz="1600" u="none" cap="none" strike="noStrike">
                          <a:solidFill>
                            <a:srgbClr val="F2F2F2"/>
                          </a:solidFill>
                        </a:rPr>
                        <a:t>jb@gmail.com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3</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4</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bl>
          </a:graphicData>
        </a:graphic>
      </p:graphicFrame>
      <p:cxnSp>
        <p:nvCxnSpPr>
          <p:cNvPr id="164" name="Shape 164"/>
          <p:cNvCxnSpPr/>
          <p:nvPr/>
        </p:nvCxnSpPr>
        <p:spPr>
          <a:xfrm rot="10800000">
            <a:off x="4414829" y="2400288"/>
            <a:ext cx="3214710" cy="2284589"/>
          </a:xfrm>
          <a:prstGeom prst="straightConnector1">
            <a:avLst/>
          </a:prstGeom>
          <a:noFill/>
          <a:ln cap="flat" cmpd="sng" w="25400">
            <a:solidFill>
              <a:schemeClr val="lt1"/>
            </a:solidFill>
            <a:prstDash val="solid"/>
            <a:round/>
            <a:headEnd len="med" w="med" type="none"/>
            <a:tailEnd len="lg" w="lg" type="stealth"/>
          </a:ln>
        </p:spPr>
      </p:cxnSp>
      <p:cxnSp>
        <p:nvCxnSpPr>
          <p:cNvPr id="165" name="Shape 165"/>
          <p:cNvCxnSpPr/>
          <p:nvPr/>
        </p:nvCxnSpPr>
        <p:spPr>
          <a:xfrm rot="10800000">
            <a:off x="6557970" y="2328849"/>
            <a:ext cx="2928957" cy="2357453"/>
          </a:xfrm>
          <a:prstGeom prst="straightConnector1">
            <a:avLst/>
          </a:prstGeom>
          <a:noFill/>
          <a:ln cap="flat" cmpd="sng" w="25400">
            <a:solidFill>
              <a:schemeClr val="lt1"/>
            </a:solidFill>
            <a:prstDash val="solid"/>
            <a:round/>
            <a:headEnd len="med" w="med" type="none"/>
            <a:tailEnd len="lg" w="lg" type="stealth"/>
          </a:ln>
        </p:spPr>
      </p:cxnSp>
      <p:sp>
        <p:nvSpPr>
          <p:cNvPr id="166" name="Shape 166"/>
          <p:cNvSpPr/>
          <p:nvPr/>
        </p:nvSpPr>
        <p:spPr>
          <a:xfrm>
            <a:off x="1771624" y="1614470"/>
            <a:ext cx="1857388" cy="357189"/>
          </a:xfrm>
          <a:prstGeom prst="rect">
            <a:avLst/>
          </a:prstGeom>
          <a:solidFill>
            <a:srgbClr val="4F6128"/>
          </a:solidFill>
          <a:ln cap="flat" cmpd="sng" w="25400">
            <a:solidFill>
              <a:srgbClr val="71894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af" sz="1800" u="none" cap="none" strike="noStrike">
                <a:solidFill>
                  <a:schemeClr val="lt1"/>
                </a:solidFill>
                <a:latin typeface="Arial"/>
                <a:ea typeface="Arial"/>
                <a:cs typeface="Arial"/>
                <a:sym typeface="Arial"/>
              </a:rPr>
              <a:t>Tbl_designation</a:t>
            </a:r>
          </a:p>
        </p:txBody>
      </p:sp>
      <p:sp>
        <p:nvSpPr>
          <p:cNvPr id="167" name="Shape 167"/>
          <p:cNvSpPr/>
          <p:nvPr/>
        </p:nvSpPr>
        <p:spPr>
          <a:xfrm>
            <a:off x="5557837" y="1613044"/>
            <a:ext cx="1857388" cy="357189"/>
          </a:xfrm>
          <a:prstGeom prst="rect">
            <a:avLst/>
          </a:prstGeom>
          <a:solidFill>
            <a:srgbClr val="632423"/>
          </a:solidFill>
          <a:ln cap="flat" cmpd="sng" w="25400">
            <a:solidFill>
              <a:srgbClr val="953734"/>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af" sz="1800" u="none" cap="none" strike="noStrike">
                <a:solidFill>
                  <a:schemeClr val="lt1"/>
                </a:solidFill>
                <a:latin typeface="Arial"/>
                <a:ea typeface="Arial"/>
                <a:cs typeface="Arial"/>
                <a:sym typeface="Arial"/>
              </a:rPr>
              <a:t>Tbl_place</a:t>
            </a:r>
          </a:p>
        </p:txBody>
      </p:sp>
      <p:sp>
        <p:nvSpPr>
          <p:cNvPr id="168" name="Shape 168"/>
          <p:cNvSpPr/>
          <p:nvPr/>
        </p:nvSpPr>
        <p:spPr>
          <a:xfrm>
            <a:off x="414302" y="4257676"/>
            <a:ext cx="1857388" cy="357189"/>
          </a:xfrm>
          <a:prstGeom prst="rect">
            <a:avLst/>
          </a:prstGeom>
          <a:solidFill>
            <a:srgbClr val="C4BD97"/>
          </a:solidFill>
          <a:ln cap="flat" cmpd="sng" w="25400">
            <a:solidFill>
              <a:srgbClr val="F4F3EC"/>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af" sz="2000" u="none" cap="none" strike="noStrike">
                <a:solidFill>
                  <a:schemeClr val="lt1"/>
                </a:solidFill>
                <a:latin typeface="Arial"/>
                <a:ea typeface="Arial"/>
                <a:cs typeface="Arial"/>
                <a:sym typeface="Arial"/>
              </a:rPr>
              <a:t>Tbl_employee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1271558" y="25714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Keys in relational Model</a:t>
            </a:r>
          </a:p>
        </p:txBody>
      </p:sp>
      <p:sp>
        <p:nvSpPr>
          <p:cNvPr id="174" name="Shape 174"/>
          <p:cNvSpPr txBox="1"/>
          <p:nvPr/>
        </p:nvSpPr>
        <p:spPr>
          <a:xfrm>
            <a:off x="414302" y="1543032"/>
            <a:ext cx="7858180" cy="1214446"/>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af" sz="2400" u="none" cap="none" strike="noStrike">
                <a:solidFill>
                  <a:srgbClr val="FFC000"/>
                </a:solidFill>
                <a:latin typeface="Calibri"/>
                <a:ea typeface="Calibri"/>
                <a:cs typeface="Calibri"/>
                <a:sym typeface="Calibri"/>
              </a:rPr>
              <a:t>Primary Key</a:t>
            </a: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Here there are 2 employees with name “Deepak” but each can be identified distinctly by defining a primary key </a:t>
            </a: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p:txBody>
      </p:sp>
      <p:sp>
        <p:nvSpPr>
          <p:cNvPr id="175" name="Shape 175"/>
          <p:cNvSpPr txBox="1"/>
          <p:nvPr/>
        </p:nvSpPr>
        <p:spPr>
          <a:xfrm>
            <a:off x="285719" y="5214950"/>
            <a:ext cx="8358246" cy="1042981"/>
          </a:xfrm>
          <a:prstGeom prst="rect">
            <a:avLst/>
          </a:prstGeom>
          <a:noFill/>
          <a:ln>
            <a:noFill/>
          </a:ln>
        </p:spPr>
        <p:txBody>
          <a:bodyPr anchorCtr="0" anchor="t" bIns="45700" lIns="91425" rIns="91425" tIns="45700">
            <a:noAutofit/>
          </a:bodyPr>
          <a:lstStyle/>
          <a:p>
            <a:pPr indent="-285750" lvl="1" marL="742950" marR="0" rtl="0" algn="l">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aphicFrame>
        <p:nvGraphicFramePr>
          <p:cNvPr id="176" name="Shape 176"/>
          <p:cNvGraphicFramePr/>
          <p:nvPr/>
        </p:nvGraphicFramePr>
        <p:xfrm>
          <a:off x="271426" y="3328982"/>
          <a:ext cx="3000000" cy="3000000"/>
        </p:xfrm>
        <a:graphic>
          <a:graphicData uri="http://schemas.openxmlformats.org/drawingml/2006/table">
            <a:tbl>
              <a:tblPr bandRow="1" firstRow="1">
                <a:noFill/>
                <a:tableStyleId>{429A6FC8-2A2E-4C4A-8D4A-1067D3DEDE87}</a:tableStyleId>
              </a:tblPr>
              <a:tblGrid>
                <a:gridCol w="2143150"/>
                <a:gridCol w="1643075"/>
                <a:gridCol w="2143150"/>
                <a:gridCol w="2270475"/>
                <a:gridCol w="2087225"/>
              </a:tblGrid>
              <a:tr h="413025">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Vchr_Emp_name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Int_Emp_age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Vchr_Emp_email</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Fk_int_designation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Pk_int_place_id</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r>
              <a:tr h="572250">
                <a:tc>
                  <a:txBody>
                    <a:bodyPr>
                      <a:noAutofit/>
                    </a:bodyPr>
                    <a:lstStyle/>
                    <a:p>
                      <a:pPr indent="0" lvl="0" marL="0" marR="0" rtl="0" algn="ctr">
                        <a:lnSpc>
                          <a:spcPct val="100000"/>
                        </a:lnSpc>
                        <a:spcBef>
                          <a:spcPts val="0"/>
                        </a:spcBef>
                        <a:spcAft>
                          <a:spcPts val="0"/>
                        </a:spcAft>
                        <a:buClr>
                          <a:srgbClr val="FFFF00"/>
                        </a:buClr>
                        <a:buSzPct val="25000"/>
                        <a:buFont typeface="Arial"/>
                        <a:buNone/>
                      </a:pPr>
                      <a:r>
                        <a:rPr b="1" lang="af" sz="2000" u="none" cap="none" strike="noStrike">
                          <a:solidFill>
                            <a:srgbClr val="FFFF00"/>
                          </a:solidFill>
                        </a:rPr>
                        <a:t>Deepak</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FFF00"/>
                        </a:buClr>
                        <a:buSzPct val="25000"/>
                        <a:buFont typeface="Arial"/>
                        <a:buNone/>
                      </a:pPr>
                      <a:r>
                        <a:rPr b="1" lang="af" sz="2000" u="none" cap="none" strike="noStrike">
                          <a:solidFill>
                            <a:srgbClr val="FFFF00"/>
                          </a:solidFill>
                        </a:rPr>
                        <a:t>45</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FFFF00"/>
                        </a:buClr>
                        <a:buSzPct val="25000"/>
                        <a:buFont typeface="Arial"/>
                        <a:buNone/>
                      </a:pPr>
                      <a:r>
                        <a:rPr b="1" lang="af" sz="2000" u="none" cap="none" strike="noStrike">
                          <a:solidFill>
                            <a:srgbClr val="FFFF00"/>
                          </a:solidFill>
                        </a:rPr>
                        <a:t>dk@gmail.com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FFF00"/>
                        </a:buClr>
                        <a:buSzPct val="25000"/>
                        <a:buFont typeface="Arial"/>
                        <a:buNone/>
                      </a:pPr>
                      <a:r>
                        <a:rPr b="1" lang="af" sz="2000" u="none" cap="none" strike="noStrike">
                          <a:solidFill>
                            <a:srgbClr val="FFFF00"/>
                          </a:solidFill>
                        </a:rPr>
                        <a:t>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FFF00"/>
                        </a:buClr>
                        <a:buSzPct val="25000"/>
                        <a:buFont typeface="Arial"/>
                        <a:buNone/>
                      </a:pPr>
                      <a:r>
                        <a:rPr b="1" lang="af" sz="2000" u="none" cap="none" strike="noStrike">
                          <a:solidFill>
                            <a:srgbClr val="FFFF00"/>
                          </a:solidFill>
                        </a:rPr>
                        <a:t>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512000">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Aneesh</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23</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F2F2F2"/>
                        </a:buClr>
                        <a:buSzPct val="25000"/>
                        <a:buFont typeface="Arial"/>
                        <a:buNone/>
                      </a:pPr>
                      <a:r>
                        <a:rPr lang="af" sz="1800" u="none" cap="none" strike="noStrike">
                          <a:solidFill>
                            <a:srgbClr val="F2F2F2"/>
                          </a:solidFill>
                        </a:rPr>
                        <a:t>an@gmail.com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800" u="none" cap="none" strike="noStrike">
                          <a:solidFill>
                            <a:srgbClr val="F2F2F2"/>
                          </a:solidFill>
                        </a:rPr>
                        <a:t>2</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800" u="none" cap="none" strike="noStrike">
                          <a:solidFill>
                            <a:srgbClr val="F2F2F2"/>
                          </a:solidFill>
                        </a:rPr>
                        <a:t>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572250">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Naveen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25</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F2F2F2"/>
                        </a:buClr>
                        <a:buSzPct val="25000"/>
                        <a:buFont typeface="Arial"/>
                        <a:buNone/>
                      </a:pPr>
                      <a:r>
                        <a:rPr lang="af" sz="2000" u="none" cap="none" strike="noStrike">
                          <a:solidFill>
                            <a:srgbClr val="F2F2F2"/>
                          </a:solidFill>
                        </a:rPr>
                        <a:t>nn@gmail.com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2</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572250">
                <a:tc>
                  <a:txBody>
                    <a:bodyPr>
                      <a:noAutofit/>
                    </a:bodyPr>
                    <a:lstStyle/>
                    <a:p>
                      <a:pPr indent="0" lvl="0" marL="0" marR="0" rtl="0" algn="ctr">
                        <a:lnSpc>
                          <a:spcPct val="100000"/>
                        </a:lnSpc>
                        <a:spcBef>
                          <a:spcPts val="0"/>
                        </a:spcBef>
                        <a:spcAft>
                          <a:spcPts val="0"/>
                        </a:spcAft>
                        <a:buClr>
                          <a:srgbClr val="FFFF00"/>
                        </a:buClr>
                        <a:buSzPct val="25000"/>
                        <a:buFont typeface="Arial"/>
                        <a:buNone/>
                      </a:pPr>
                      <a:r>
                        <a:rPr b="1" lang="af" sz="2000" u="none" cap="none" strike="noStrike">
                          <a:solidFill>
                            <a:srgbClr val="FFFF00"/>
                          </a:solidFill>
                        </a:rPr>
                        <a:t>Deepak</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FFF00"/>
                        </a:buClr>
                        <a:buSzPct val="25000"/>
                        <a:buFont typeface="Arial"/>
                        <a:buNone/>
                      </a:pPr>
                      <a:r>
                        <a:rPr b="1" lang="af" sz="2000" u="none" cap="none" strike="noStrike">
                          <a:solidFill>
                            <a:srgbClr val="FFFF00"/>
                          </a:solidFill>
                        </a:rPr>
                        <a:t>25</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FFFF00"/>
                        </a:buClr>
                        <a:buSzPct val="25000"/>
                        <a:buFont typeface="Arial"/>
                        <a:buNone/>
                      </a:pPr>
                      <a:r>
                        <a:rPr b="1" lang="af" sz="2000" u="none" cap="none" strike="noStrike">
                          <a:solidFill>
                            <a:srgbClr val="FFFF00"/>
                          </a:solidFill>
                        </a:rPr>
                        <a:t>dpk</a:t>
                      </a:r>
                      <a:r>
                        <a:rPr b="1" lang="af" sz="1800" u="none" cap="none" strike="noStrike">
                          <a:solidFill>
                            <a:srgbClr val="FFFF00"/>
                          </a:solidFill>
                        </a:rPr>
                        <a:t>@gmail.com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FFF00"/>
                        </a:buClr>
                        <a:buSzPct val="25000"/>
                        <a:buFont typeface="Arial"/>
                        <a:buNone/>
                      </a:pPr>
                      <a:r>
                        <a:rPr b="1" lang="af" sz="2000" u="none" cap="none" strike="noStrike">
                          <a:solidFill>
                            <a:srgbClr val="FFFF00"/>
                          </a:solidFill>
                        </a:rPr>
                        <a:t>4</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FFF00"/>
                        </a:buClr>
                        <a:buSzPct val="25000"/>
                        <a:buFont typeface="Arial"/>
                        <a:buNone/>
                      </a:pPr>
                      <a:r>
                        <a:rPr b="1" lang="af" sz="2000" u="none" cap="none" strike="noStrike">
                          <a:solidFill>
                            <a:srgbClr val="FFFF00"/>
                          </a:solidFill>
                        </a:rPr>
                        <a:t>4</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1200120" y="25714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MySQL</a:t>
            </a:r>
          </a:p>
        </p:txBody>
      </p:sp>
      <p:sp>
        <p:nvSpPr>
          <p:cNvPr id="182" name="Shape 182"/>
          <p:cNvSpPr txBox="1"/>
          <p:nvPr/>
        </p:nvSpPr>
        <p:spPr>
          <a:xfrm>
            <a:off x="457200" y="1971659"/>
            <a:ext cx="10029860" cy="4154502"/>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It is the world's most used open source relational database management system (RDBMS).It is named after cofounder Michael Widenius' daughter, My. </a:t>
            </a:r>
            <a:r>
              <a:rPr b="0" i="0" lang="af" sz="2400" u="none" cap="none" strike="noStrike">
                <a:solidFill>
                  <a:srgbClr val="FFFF00"/>
                </a:solidFill>
                <a:latin typeface="Calibri"/>
                <a:ea typeface="Calibri"/>
                <a:cs typeface="Calibri"/>
                <a:sym typeface="Calibri"/>
              </a:rPr>
              <a:t>The SQL phrase stands for Structured Query Language</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In January 2008, Sun Microsystems bought MySQL for $1 billion</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1057244" y="971528"/>
            <a:ext cx="8229600" cy="857255"/>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1" i="0" lang="af" sz="4000" u="none" cap="none" strike="noStrike">
                <a:solidFill>
                  <a:schemeClr val="lt1"/>
                </a:solidFill>
                <a:latin typeface="Arial"/>
                <a:ea typeface="Arial"/>
                <a:cs typeface="Arial"/>
                <a:sym typeface="Arial"/>
              </a:rPr>
              <a:t>3 Types Of SQL Statements</a:t>
            </a:r>
          </a:p>
        </p:txBody>
      </p:sp>
      <p:sp>
        <p:nvSpPr>
          <p:cNvPr id="188" name="Shape 188"/>
          <p:cNvSpPr txBox="1"/>
          <p:nvPr/>
        </p:nvSpPr>
        <p:spPr>
          <a:xfrm>
            <a:off x="414302" y="2971791"/>
            <a:ext cx="9715568" cy="4071965"/>
          </a:xfrm>
          <a:prstGeom prst="rect">
            <a:avLst/>
          </a:prstGeom>
          <a:noFill/>
          <a:ln>
            <a:noFill/>
          </a:ln>
        </p:spPr>
        <p:txBody>
          <a:bodyPr anchorCtr="0" anchor="t" bIns="91425" lIns="91425" rIns="91425" tIns="91425">
            <a:noAutofit/>
          </a:bodyPr>
          <a:lstStyle/>
          <a:p>
            <a:pPr indent="-50800" lvl="0" marL="342900" marR="0" rtl="0" algn="l">
              <a:lnSpc>
                <a:spcPct val="150000"/>
              </a:lnSpc>
              <a:spcBef>
                <a:spcPts val="0"/>
              </a:spcBef>
              <a:spcAft>
                <a:spcPts val="0"/>
              </a:spcAft>
              <a:buClr>
                <a:schemeClr val="lt1"/>
              </a:buClr>
              <a:buSzPct val="100000"/>
              <a:buFont typeface="Arial"/>
              <a:buChar char="•"/>
            </a:pPr>
            <a:r>
              <a:rPr b="1" i="0" lang="af" sz="2400" u="none" cap="none" strike="noStrike">
                <a:solidFill>
                  <a:schemeClr val="lt1"/>
                </a:solidFill>
                <a:latin typeface="Calibri"/>
                <a:ea typeface="Calibri"/>
                <a:cs typeface="Calibri"/>
                <a:sym typeface="Calibri"/>
              </a:rPr>
              <a:t>Data Definition Language (DDL)</a:t>
            </a:r>
          </a:p>
          <a:p>
            <a:pPr indent="-50800" lvl="0" marL="342900" marR="0" rtl="0" algn="l">
              <a:lnSpc>
                <a:spcPct val="150000"/>
              </a:lnSpc>
              <a:spcBef>
                <a:spcPts val="640"/>
              </a:spcBef>
              <a:spcAft>
                <a:spcPts val="0"/>
              </a:spcAft>
              <a:buClr>
                <a:schemeClr val="lt1"/>
              </a:buClr>
              <a:buSzPct val="100000"/>
              <a:buFont typeface="Arial"/>
              <a:buChar char="•"/>
            </a:pPr>
            <a:r>
              <a:rPr b="1" i="0" lang="af" sz="2400" u="none" cap="none" strike="noStrike">
                <a:solidFill>
                  <a:schemeClr val="lt1"/>
                </a:solidFill>
                <a:latin typeface="Calibri"/>
                <a:ea typeface="Calibri"/>
                <a:cs typeface="Calibri"/>
                <a:sym typeface="Calibri"/>
              </a:rPr>
              <a:t>Data Manipulation Language (DML)</a:t>
            </a:r>
          </a:p>
          <a:p>
            <a:pPr indent="-50800" lvl="0" marL="342900" marR="0" rtl="0" algn="l">
              <a:lnSpc>
                <a:spcPct val="150000"/>
              </a:lnSpc>
              <a:spcBef>
                <a:spcPts val="640"/>
              </a:spcBef>
              <a:spcAft>
                <a:spcPts val="0"/>
              </a:spcAft>
              <a:buClr>
                <a:schemeClr val="lt1"/>
              </a:buClr>
              <a:buSzPct val="100000"/>
              <a:buFont typeface="Arial"/>
              <a:buChar char="•"/>
            </a:pPr>
            <a:r>
              <a:rPr b="1" i="0" lang="af" sz="2400" u="none" cap="none" strike="noStrike">
                <a:solidFill>
                  <a:schemeClr val="lt1"/>
                </a:solidFill>
                <a:latin typeface="Calibri"/>
                <a:ea typeface="Calibri"/>
                <a:cs typeface="Calibri"/>
                <a:sym typeface="Calibri"/>
              </a:rPr>
              <a:t>Data Control Language (DCL) statements</a:t>
            </a:r>
            <a:r>
              <a:rPr b="0" i="0" lang="af" sz="2400" u="none" cap="none" strike="noStrike">
                <a:solidFill>
                  <a:schemeClr val="lt1"/>
                </a:solidFill>
                <a:latin typeface="Calibri"/>
                <a:ea typeface="Calibri"/>
                <a:cs typeface="Calibri"/>
                <a:sym typeface="Calibri"/>
              </a:rPr>
              <a: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28589" y="2657465"/>
            <a:ext cx="9875520" cy="1371599"/>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DDL Statements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1057244" y="685775"/>
            <a:ext cx="8229600" cy="785818"/>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1" i="0" lang="af" sz="4300" u="none" cap="none" strike="noStrike">
                <a:solidFill>
                  <a:schemeClr val="lt1"/>
                </a:solidFill>
                <a:latin typeface="Calibri"/>
                <a:ea typeface="Calibri"/>
                <a:cs typeface="Calibri"/>
                <a:sym typeface="Calibri"/>
              </a:rPr>
              <a:t>Definition Language (DDL)</a:t>
            </a:r>
            <a:br>
              <a:rPr b="1" i="0" lang="af" sz="4300" u="none" cap="none" strike="noStrike">
                <a:solidFill>
                  <a:schemeClr val="lt1"/>
                </a:solidFill>
                <a:latin typeface="Calibri"/>
                <a:ea typeface="Calibri"/>
                <a:cs typeface="Calibri"/>
                <a:sym typeface="Calibri"/>
              </a:rPr>
            </a:br>
          </a:p>
        </p:txBody>
      </p:sp>
      <p:sp>
        <p:nvSpPr>
          <p:cNvPr id="199" name="Shape 199"/>
          <p:cNvSpPr txBox="1"/>
          <p:nvPr/>
        </p:nvSpPr>
        <p:spPr>
          <a:xfrm>
            <a:off x="485739" y="2257411"/>
            <a:ext cx="9715568" cy="4071965"/>
          </a:xfrm>
          <a:prstGeom prst="rect">
            <a:avLst/>
          </a:prstGeom>
          <a:noFill/>
          <a:ln>
            <a:noFill/>
          </a:ln>
        </p:spPr>
        <p:txBody>
          <a:bodyPr anchorCtr="0" anchor="t" bIns="91425" lIns="91425" rIns="91425" tIns="91425">
            <a:noAutofit/>
          </a:bodyPr>
          <a:lstStyle/>
          <a:p>
            <a:pPr indent="0" lvl="5"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	They are used to define the database structure or schema.</a:t>
            </a:r>
          </a:p>
          <a:p>
            <a:pPr indent="0" lvl="7"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		-Create</a:t>
            </a:r>
          </a:p>
          <a:p>
            <a:pPr indent="0" lvl="7"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		-Alter</a:t>
            </a:r>
          </a:p>
          <a:p>
            <a:pPr indent="0" lvl="7"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		-Drop</a:t>
            </a:r>
          </a:p>
          <a:p>
            <a:pPr indent="0" lvl="7"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		-Truncate</a:t>
            </a:r>
          </a:p>
          <a:p>
            <a:pPr indent="-50800" lvl="0" marL="342900" marR="0" rtl="0" algn="l">
              <a:lnSpc>
                <a:spcPct val="100000"/>
              </a:lnSpc>
              <a:spcBef>
                <a:spcPts val="640"/>
              </a:spcBef>
              <a:spcAft>
                <a:spcPts val="0"/>
              </a:spcAft>
              <a:buClr>
                <a:schemeClr val="lt1"/>
              </a:buClr>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1485871" y="328586"/>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Calibri"/>
                <a:ea typeface="Calibri"/>
                <a:cs typeface="Calibri"/>
                <a:sym typeface="Calibri"/>
              </a:rPr>
              <a:t>Create - Database</a:t>
            </a:r>
          </a:p>
        </p:txBody>
      </p:sp>
      <p:sp>
        <p:nvSpPr>
          <p:cNvPr id="205" name="Shape 205"/>
          <p:cNvSpPr txBox="1"/>
          <p:nvPr/>
        </p:nvSpPr>
        <p:spPr>
          <a:xfrm>
            <a:off x="1128682" y="1971659"/>
            <a:ext cx="8229600" cy="4525963"/>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af" sz="2400" u="none" cap="none" strike="noStrike">
                <a:solidFill>
                  <a:srgbClr val="FFC000"/>
                </a:solidFill>
                <a:latin typeface="Calibri"/>
                <a:ea typeface="Calibri"/>
                <a:cs typeface="Calibri"/>
                <a:sym typeface="Calibri"/>
              </a:rPr>
              <a:t>To create a Database</a:t>
            </a: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Syntax		: </a:t>
            </a:r>
            <a:r>
              <a:rPr b="0" i="0" lang="af" sz="2400" u="none" cap="none" strike="noStrike">
                <a:solidFill>
                  <a:srgbClr val="FFFF00"/>
                </a:solidFill>
                <a:latin typeface="Calibri"/>
                <a:ea typeface="Calibri"/>
                <a:cs typeface="Calibri"/>
                <a:sym typeface="Calibri"/>
              </a:rPr>
              <a:t>CREATE DATABASE</a:t>
            </a:r>
            <a:r>
              <a:rPr b="0" i="0" lang="af" sz="2400" u="none" cap="none" strike="noStrike">
                <a:solidFill>
                  <a:schemeClr val="lt1"/>
                </a:solidFill>
                <a:latin typeface="Calibri"/>
                <a:ea typeface="Calibri"/>
                <a:cs typeface="Calibri"/>
                <a:sym typeface="Calibri"/>
              </a:rPr>
              <a:t> </a:t>
            </a:r>
            <a:r>
              <a:rPr b="0" i="1" lang="af" sz="2400" u="none" cap="none" strike="noStrike">
                <a:solidFill>
                  <a:srgbClr val="00B0F0"/>
                </a:solidFill>
                <a:latin typeface="Calibri"/>
                <a:ea typeface="Calibri"/>
                <a:cs typeface="Calibri"/>
                <a:sym typeface="Calibri"/>
              </a:rPr>
              <a:t>dbname</a:t>
            </a:r>
            <a:r>
              <a:rPr b="0" i="0" lang="af" sz="2400" u="none" cap="none" strike="noStrike">
                <a:solidFill>
                  <a:schemeClr val="lt1"/>
                </a:solidFill>
                <a:latin typeface="Calibri"/>
                <a:ea typeface="Calibri"/>
                <a:cs typeface="Calibri"/>
                <a:sym typeface="Calibri"/>
              </a:rPr>
              <a:t>;</a:t>
            </a: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Example	: </a:t>
            </a:r>
            <a:r>
              <a:rPr b="0" i="0" lang="af" sz="2400" u="none" cap="none" strike="noStrike">
                <a:solidFill>
                  <a:srgbClr val="FFFF00"/>
                </a:solidFill>
                <a:latin typeface="Calibri"/>
                <a:ea typeface="Calibri"/>
                <a:cs typeface="Calibri"/>
                <a:sym typeface="Calibri"/>
              </a:rPr>
              <a:t>CREATE DATABASE </a:t>
            </a:r>
            <a:r>
              <a:rPr b="0" i="0" lang="af" sz="2400" u="none" cap="none" strike="noStrike">
                <a:solidFill>
                  <a:srgbClr val="00B0F0"/>
                </a:solidFill>
                <a:latin typeface="Calibri"/>
                <a:ea typeface="Calibri"/>
                <a:cs typeface="Calibri"/>
                <a:sym typeface="Calibri"/>
              </a:rPr>
              <a:t>my_db</a:t>
            </a:r>
            <a:r>
              <a:rPr b="0" i="0" lang="af" sz="2400" u="none" cap="none" strike="noStrike">
                <a:solidFill>
                  <a:schemeClr val="lt1"/>
                </a:solidFill>
                <a:latin typeface="Calibri"/>
                <a:ea typeface="Calibri"/>
                <a:cs typeface="Calibri"/>
                <a:sym typeface="Calibri"/>
              </a:rPr>
              <a:t>;</a:t>
            </a: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rgbClr val="FFC000"/>
                </a:solidFill>
                <a:latin typeface="Calibri"/>
                <a:ea typeface="Calibri"/>
                <a:cs typeface="Calibri"/>
                <a:sym typeface="Calibri"/>
              </a:rPr>
              <a:t>To Use a database</a:t>
            </a: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Syntax		: </a:t>
            </a:r>
            <a:r>
              <a:rPr b="0" i="0" lang="af" sz="2400" u="none" cap="none" strike="noStrike">
                <a:solidFill>
                  <a:srgbClr val="FFFF00"/>
                </a:solidFill>
                <a:latin typeface="Calibri"/>
                <a:ea typeface="Calibri"/>
                <a:cs typeface="Calibri"/>
                <a:sym typeface="Calibri"/>
              </a:rPr>
              <a:t>Use</a:t>
            </a:r>
            <a:r>
              <a:rPr b="0" i="0" lang="af" sz="2400" u="none" cap="none" strike="noStrike">
                <a:solidFill>
                  <a:schemeClr val="lt1"/>
                </a:solidFill>
                <a:latin typeface="Calibri"/>
                <a:ea typeface="Calibri"/>
                <a:cs typeface="Calibri"/>
                <a:sym typeface="Calibri"/>
              </a:rPr>
              <a:t> </a:t>
            </a:r>
            <a:r>
              <a:rPr b="0" i="1" lang="af" sz="2400" u="none" cap="none" strike="noStrike">
                <a:solidFill>
                  <a:srgbClr val="00B0F0"/>
                </a:solidFill>
                <a:latin typeface="Calibri"/>
                <a:ea typeface="Calibri"/>
                <a:cs typeface="Calibri"/>
                <a:sym typeface="Calibri"/>
              </a:rPr>
              <a:t>dbname</a:t>
            </a:r>
            <a:r>
              <a:rPr b="0" i="1" lang="af" sz="2400" u="none" cap="none" strike="noStrike">
                <a:solidFill>
                  <a:schemeClr val="lt1"/>
                </a:solidFill>
                <a:latin typeface="Calibri"/>
                <a:ea typeface="Calibri"/>
                <a:cs typeface="Calibri"/>
                <a:sym typeface="Calibri"/>
              </a:rPr>
              <a:t>;</a:t>
            </a: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Example</a:t>
            </a:r>
            <a:r>
              <a:rPr b="0" i="1" lang="af" sz="2400" u="none" cap="none" strike="noStrike">
                <a:solidFill>
                  <a:schemeClr val="lt1"/>
                </a:solidFill>
                <a:latin typeface="Calibri"/>
                <a:ea typeface="Calibri"/>
                <a:cs typeface="Calibri"/>
                <a:sym typeface="Calibri"/>
              </a:rPr>
              <a:t>	</a:t>
            </a:r>
            <a:r>
              <a:rPr b="0" i="0" lang="af" sz="2400" u="none" cap="none" strike="noStrike">
                <a:solidFill>
                  <a:schemeClr val="lt1"/>
                </a:solidFill>
                <a:latin typeface="Calibri"/>
                <a:ea typeface="Calibri"/>
                <a:cs typeface="Calibri"/>
                <a:sym typeface="Calibri"/>
              </a:rPr>
              <a:t>:</a:t>
            </a:r>
            <a:r>
              <a:rPr b="0" i="1"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Use</a:t>
            </a:r>
            <a:r>
              <a:rPr b="0" i="1" lang="af" sz="2400" u="none" cap="none" strike="noStrike">
                <a:solidFill>
                  <a:schemeClr val="lt1"/>
                </a:solidFill>
                <a:latin typeface="Calibri"/>
                <a:ea typeface="Calibri"/>
                <a:cs typeface="Calibri"/>
                <a:sym typeface="Calibri"/>
              </a:rPr>
              <a:t> </a:t>
            </a:r>
            <a:r>
              <a:rPr b="0" i="1" lang="af" sz="2400" u="none" cap="none" strike="noStrike">
                <a:solidFill>
                  <a:srgbClr val="00B0F0"/>
                </a:solidFill>
                <a:latin typeface="Calibri"/>
                <a:ea typeface="Calibri"/>
                <a:cs typeface="Calibri"/>
                <a:sym typeface="Calibri"/>
              </a:rPr>
              <a:t>my_db</a:t>
            </a:r>
            <a:r>
              <a:rPr b="0" i="1" lang="af" sz="2400" u="none" cap="none" strike="noStrike">
                <a:solidFill>
                  <a:schemeClr val="lt1"/>
                </a:solidFill>
                <a:latin typeface="Calibri"/>
                <a:ea typeface="Calibri"/>
                <a:cs typeface="Calibri"/>
                <a:sym typeface="Calibri"/>
              </a:rPr>
              <a:t>;	</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842929" y="25714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Creating a table</a:t>
            </a:r>
          </a:p>
        </p:txBody>
      </p:sp>
      <p:sp>
        <p:nvSpPr>
          <p:cNvPr id="211" name="Shape 211"/>
          <p:cNvSpPr txBox="1"/>
          <p:nvPr/>
        </p:nvSpPr>
        <p:spPr>
          <a:xfrm>
            <a:off x="0" y="2043098"/>
            <a:ext cx="6200812" cy="4786345"/>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dk1"/>
              </a:buClr>
              <a:buSzPct val="25000"/>
              <a:buFont typeface="Calibri"/>
              <a:buNone/>
            </a:pPr>
            <a:r>
              <a:rPr b="1" i="0" lang="af" sz="2400" u="none" cap="none" strike="noStrike">
                <a:solidFill>
                  <a:srgbClr val="E36C09"/>
                </a:solidFill>
                <a:latin typeface="Calibri"/>
                <a:ea typeface="Calibri"/>
                <a:cs typeface="Calibri"/>
                <a:sym typeface="Calibri"/>
              </a:rPr>
              <a:t>Syntax</a:t>
            </a:r>
          </a:p>
          <a:p>
            <a:pPr indent="-19050" lvl="1" marL="742950" marR="0" rtl="0" algn="l">
              <a:lnSpc>
                <a:spcPct val="100000"/>
              </a:lnSpc>
              <a:spcBef>
                <a:spcPts val="560"/>
              </a:spcBef>
              <a:spcAft>
                <a:spcPts val="0"/>
              </a:spcAft>
              <a:buClr>
                <a:schemeClr val="dk1"/>
              </a:buClr>
              <a:buSzPct val="25000"/>
              <a:buFont typeface="Calibri"/>
              <a:buNone/>
            </a:pP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CREATE TABLE</a:t>
            </a:r>
            <a:r>
              <a:rPr b="0" i="0" lang="af" sz="2400" u="none" cap="none" strike="noStrike">
                <a:solidFill>
                  <a:schemeClr val="lt1"/>
                </a:solidFill>
                <a:latin typeface="Calibri"/>
                <a:ea typeface="Calibri"/>
                <a:cs typeface="Calibri"/>
                <a:sym typeface="Calibri"/>
              </a:rPr>
              <a:t> </a:t>
            </a:r>
            <a:r>
              <a:rPr b="0" i="1" lang="af" sz="2400" u="none" cap="none" strike="noStrike">
                <a:solidFill>
                  <a:srgbClr val="00B0F0"/>
                </a:solidFill>
                <a:latin typeface="Calibri"/>
                <a:ea typeface="Calibri"/>
                <a:cs typeface="Calibri"/>
                <a:sym typeface="Calibri"/>
              </a:rPr>
              <a:t>table_name</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	</a:t>
            </a:r>
            <a:r>
              <a:rPr b="0" i="1" lang="af" sz="2400" u="none" cap="none" strike="noStrike">
                <a:solidFill>
                  <a:srgbClr val="FFFF00"/>
                </a:solidFill>
                <a:latin typeface="Calibri"/>
                <a:ea typeface="Calibri"/>
                <a:cs typeface="Calibri"/>
                <a:sym typeface="Calibri"/>
              </a:rPr>
              <a:t>column_name1</a:t>
            </a:r>
            <a:r>
              <a:rPr b="0" i="1" lang="af" sz="2400" u="none" cap="none" strike="noStrike">
                <a:solidFill>
                  <a:schemeClr val="lt1"/>
                </a:solidFill>
                <a:latin typeface="Calibri"/>
                <a:ea typeface="Calibri"/>
                <a:cs typeface="Calibri"/>
                <a:sym typeface="Calibri"/>
              </a:rPr>
              <a:t> </a:t>
            </a:r>
            <a:r>
              <a:rPr b="0" i="1" lang="af" sz="2400" u="none" cap="none" strike="noStrike">
                <a:solidFill>
                  <a:srgbClr val="00B0F0"/>
                </a:solidFill>
                <a:latin typeface="Calibri"/>
                <a:ea typeface="Calibri"/>
                <a:cs typeface="Calibri"/>
                <a:sym typeface="Calibri"/>
              </a:rPr>
              <a:t>data_type</a:t>
            </a:r>
            <a:r>
              <a:rPr b="0" i="0" lang="af" sz="2400" u="none" cap="none" strike="noStrike">
                <a:solidFill>
                  <a:srgbClr val="00B0F0"/>
                </a:solidFill>
                <a:latin typeface="Calibri"/>
                <a:ea typeface="Calibri"/>
                <a:cs typeface="Calibri"/>
                <a:sym typeface="Calibri"/>
              </a:rPr>
              <a:t>(</a:t>
            </a:r>
            <a:r>
              <a:rPr b="0" i="1" lang="af" sz="2400" u="none" cap="none" strike="noStrike">
                <a:solidFill>
                  <a:srgbClr val="00B0F0"/>
                </a:solidFill>
                <a:latin typeface="Calibri"/>
                <a:ea typeface="Calibri"/>
                <a:cs typeface="Calibri"/>
                <a:sym typeface="Calibri"/>
              </a:rPr>
              <a:t>size</a:t>
            </a:r>
            <a:r>
              <a:rPr b="0" i="0" lang="af" sz="2400" u="none" cap="none" strike="noStrike">
                <a:solidFill>
                  <a:srgbClr val="00B0F0"/>
                </a:solidFill>
                <a:latin typeface="Calibri"/>
                <a:ea typeface="Calibri"/>
                <a:cs typeface="Calibri"/>
                <a:sym typeface="Calibri"/>
              </a:rPr>
              <a:t>)</a:t>
            </a:r>
            <a:r>
              <a:rPr b="0" i="0" lang="af" sz="2400" u="none" cap="none" strike="noStrike">
                <a:solidFill>
                  <a:schemeClr val="lt1"/>
                </a:solidFill>
                <a:latin typeface="Calibri"/>
                <a:ea typeface="Calibri"/>
                <a:cs typeface="Calibri"/>
                <a:sym typeface="Calibri"/>
              </a:rPr>
              <a:t>,</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	</a:t>
            </a:r>
            <a:r>
              <a:rPr b="0" i="1" lang="af" sz="2400" u="none" cap="none" strike="noStrike">
                <a:solidFill>
                  <a:srgbClr val="FFFF00"/>
                </a:solidFill>
                <a:latin typeface="Calibri"/>
                <a:ea typeface="Calibri"/>
                <a:cs typeface="Calibri"/>
                <a:sym typeface="Calibri"/>
              </a:rPr>
              <a:t>column_name2</a:t>
            </a:r>
            <a:r>
              <a:rPr b="0" i="1" lang="af" sz="2400" u="none" cap="none" strike="noStrike">
                <a:solidFill>
                  <a:schemeClr val="lt1"/>
                </a:solidFill>
                <a:latin typeface="Calibri"/>
                <a:ea typeface="Calibri"/>
                <a:cs typeface="Calibri"/>
                <a:sym typeface="Calibri"/>
              </a:rPr>
              <a:t> </a:t>
            </a:r>
            <a:r>
              <a:rPr b="0" i="1" lang="af" sz="2400" u="none" cap="none" strike="noStrike">
                <a:solidFill>
                  <a:srgbClr val="00B0F0"/>
                </a:solidFill>
                <a:latin typeface="Calibri"/>
                <a:ea typeface="Calibri"/>
                <a:cs typeface="Calibri"/>
                <a:sym typeface="Calibri"/>
              </a:rPr>
              <a:t>data_type</a:t>
            </a:r>
            <a:r>
              <a:rPr b="0" i="0" lang="af" sz="2400" u="none" cap="none" strike="noStrike">
                <a:solidFill>
                  <a:srgbClr val="00B0F0"/>
                </a:solidFill>
                <a:latin typeface="Calibri"/>
                <a:ea typeface="Calibri"/>
                <a:cs typeface="Calibri"/>
                <a:sym typeface="Calibri"/>
              </a:rPr>
              <a:t>(</a:t>
            </a:r>
            <a:r>
              <a:rPr b="0" i="1" lang="af" sz="2400" u="none" cap="none" strike="noStrike">
                <a:solidFill>
                  <a:srgbClr val="00B0F0"/>
                </a:solidFill>
                <a:latin typeface="Calibri"/>
                <a:ea typeface="Calibri"/>
                <a:cs typeface="Calibri"/>
                <a:sym typeface="Calibri"/>
              </a:rPr>
              <a:t>size</a:t>
            </a:r>
            <a:r>
              <a:rPr b="0" i="0" lang="af" sz="2400" u="none" cap="none" strike="noStrike">
                <a:solidFill>
                  <a:srgbClr val="00B0F0"/>
                </a:solidFill>
                <a:latin typeface="Calibri"/>
                <a:ea typeface="Calibri"/>
                <a:cs typeface="Calibri"/>
                <a:sym typeface="Calibri"/>
              </a:rPr>
              <a:t>),</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	</a:t>
            </a:r>
            <a:r>
              <a:rPr b="0" i="1" lang="af" sz="2400" u="none" cap="none" strike="noStrike">
                <a:solidFill>
                  <a:srgbClr val="FFFF00"/>
                </a:solidFill>
                <a:latin typeface="Calibri"/>
                <a:ea typeface="Calibri"/>
                <a:cs typeface="Calibri"/>
                <a:sym typeface="Calibri"/>
              </a:rPr>
              <a:t>column_name3 </a:t>
            </a:r>
            <a:r>
              <a:rPr b="0" i="1" lang="af" sz="2400" u="none" cap="none" strike="noStrike">
                <a:solidFill>
                  <a:srgbClr val="00B0F0"/>
                </a:solidFill>
                <a:latin typeface="Calibri"/>
                <a:ea typeface="Calibri"/>
                <a:cs typeface="Calibri"/>
                <a:sym typeface="Calibri"/>
              </a:rPr>
              <a:t>data_type</a:t>
            </a:r>
            <a:r>
              <a:rPr b="0" i="0" lang="af" sz="2400" u="none" cap="none" strike="noStrike">
                <a:solidFill>
                  <a:srgbClr val="00B0F0"/>
                </a:solidFill>
                <a:latin typeface="Calibri"/>
                <a:ea typeface="Calibri"/>
                <a:cs typeface="Calibri"/>
                <a:sym typeface="Calibri"/>
              </a:rPr>
              <a:t>(</a:t>
            </a:r>
            <a:r>
              <a:rPr b="0" i="1" lang="af" sz="2400" u="none" cap="none" strike="noStrike">
                <a:solidFill>
                  <a:srgbClr val="00B0F0"/>
                </a:solidFill>
                <a:latin typeface="Calibri"/>
                <a:ea typeface="Calibri"/>
                <a:cs typeface="Calibri"/>
                <a:sym typeface="Calibri"/>
              </a:rPr>
              <a:t>size</a:t>
            </a:r>
            <a:r>
              <a:rPr b="0" i="0" lang="af" sz="2400" u="none" cap="none" strike="noStrike">
                <a:solidFill>
                  <a:srgbClr val="00B0F0"/>
                </a:solidFill>
                <a:latin typeface="Calibri"/>
                <a:ea typeface="Calibri"/>
                <a:cs typeface="Calibri"/>
                <a:sym typeface="Calibri"/>
              </a:rPr>
              <a:t>),</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PRIMARY KEY</a:t>
            </a:r>
            <a:r>
              <a:rPr b="0" i="0" lang="af" sz="2400" u="none" cap="none" strike="noStrike">
                <a:solidFill>
                  <a:srgbClr val="00B0F0"/>
                </a:solidFill>
                <a:latin typeface="Calibri"/>
                <a:ea typeface="Calibri"/>
                <a:cs typeface="Calibri"/>
                <a:sym typeface="Calibri"/>
              </a:rPr>
              <a:t>(column_name1)</a:t>
            </a:r>
            <a:br>
              <a:rPr b="0" i="0" lang="af" sz="2400" u="none" cap="none" strike="noStrike">
                <a:solidFill>
                  <a:srgbClr val="00B0F0"/>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a:t>
            </a:r>
          </a:p>
        </p:txBody>
      </p:sp>
      <p:sp>
        <p:nvSpPr>
          <p:cNvPr id="212" name="Shape 212"/>
          <p:cNvSpPr/>
          <p:nvPr/>
        </p:nvSpPr>
        <p:spPr>
          <a:xfrm>
            <a:off x="5286412" y="2114535"/>
            <a:ext cx="5686387" cy="4154983"/>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36C09"/>
              </a:buClr>
              <a:buSzPct val="25000"/>
              <a:buFont typeface="Calibri"/>
              <a:buNone/>
            </a:pPr>
            <a:r>
              <a:rPr b="1" i="0" lang="af" sz="2400" u="none" cap="none" strike="noStrike">
                <a:solidFill>
                  <a:srgbClr val="E36C09"/>
                </a:solidFill>
                <a:latin typeface="Calibri"/>
                <a:ea typeface="Calibri"/>
                <a:cs typeface="Calibri"/>
                <a:sym typeface="Calibri"/>
              </a:rPr>
              <a:t>Example</a:t>
            </a: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ct val="25000"/>
              <a:buFont typeface="Calibri"/>
              <a:buNone/>
            </a:pPr>
            <a:r>
              <a:rPr b="1"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CREATE TABLE </a:t>
            </a:r>
            <a:r>
              <a:rPr b="0" i="0" lang="af" sz="2400" u="none" cap="none" strike="noStrike">
                <a:solidFill>
                  <a:srgbClr val="00B0F0"/>
                </a:solidFill>
                <a:latin typeface="Calibri"/>
                <a:ea typeface="Calibri"/>
                <a:cs typeface="Calibri"/>
                <a:sym typeface="Calibri"/>
              </a:rPr>
              <a:t>Persons</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       (</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PersonID</a:t>
            </a:r>
            <a:r>
              <a:rPr b="0" i="0" lang="af" sz="2400" u="none" cap="none" strike="noStrike">
                <a:solidFill>
                  <a:srgbClr val="00B0F0"/>
                </a:solidFill>
                <a:latin typeface="Calibri"/>
                <a:ea typeface="Calibri"/>
                <a:cs typeface="Calibri"/>
                <a:sym typeface="Calibri"/>
              </a:rPr>
              <a:t> int auto_increment,</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FirstName </a:t>
            </a:r>
            <a:r>
              <a:rPr b="0" i="0" lang="af" sz="2400" u="none" cap="none" strike="noStrike">
                <a:solidFill>
                  <a:srgbClr val="00B0F0"/>
                </a:solidFill>
                <a:latin typeface="Calibri"/>
                <a:ea typeface="Calibri"/>
                <a:cs typeface="Calibri"/>
                <a:sym typeface="Calibri"/>
              </a:rPr>
              <a:t>varchar(255),</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Address</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varchar(255),</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City</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varchar(255),</a:t>
            </a:r>
          </a:p>
          <a:p>
            <a:pPr indent="0" lvl="0"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Primary</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key(PersonalID)</a:t>
            </a:r>
          </a:p>
          <a:p>
            <a:pPr indent="0" lvl="0"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        );</a:t>
            </a:r>
          </a:p>
          <a:p>
            <a:pPr indent="0" lvl="4" marL="0" marR="0" rtl="0" algn="l">
              <a:lnSpc>
                <a:spcPct val="100000"/>
              </a:lnSpc>
              <a:spcBef>
                <a:spcPts val="0"/>
              </a:spcBef>
              <a:spcAft>
                <a:spcPts val="0"/>
              </a:spcAft>
              <a:buClr>
                <a:srgbClr val="000000"/>
              </a:buClr>
              <a:buFont typeface="Arial"/>
              <a:buNone/>
            </a:pPr>
            <a:r>
              <a:t/>
            </a:r>
            <a:endParaRPr b="0" i="0" sz="2400" u="none" cap="none" strike="noStrike">
              <a:solidFill>
                <a:schemeClr val="lt1"/>
              </a:solidFill>
              <a:latin typeface="Calibri"/>
              <a:ea typeface="Calibri"/>
              <a:cs typeface="Calibri"/>
              <a:sym typeface="Calibri"/>
            </a:endParaRPr>
          </a:p>
        </p:txBody>
      </p:sp>
      <p:cxnSp>
        <p:nvCxnSpPr>
          <p:cNvPr id="213" name="Shape 213"/>
          <p:cNvCxnSpPr/>
          <p:nvPr/>
        </p:nvCxnSpPr>
        <p:spPr>
          <a:xfrm rot="5400000">
            <a:off x="2308215" y="4221151"/>
            <a:ext cx="5500702" cy="1587"/>
          </a:xfrm>
          <a:prstGeom prst="straightConnector1">
            <a:avLst/>
          </a:prstGeom>
          <a:noFill/>
          <a:ln cap="flat" cmpd="sng" w="25400">
            <a:solidFill>
              <a:schemeClr val="lt1"/>
            </a:solidFill>
            <a:prstDash val="solid"/>
            <a:round/>
            <a:headEnd len="med" w="med" type="none"/>
            <a:tailEnd len="med" w="med" type="none"/>
          </a:ln>
        </p:spPr>
      </p:cxn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1485871" y="25714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DDL - Altering a table</a:t>
            </a:r>
          </a:p>
        </p:txBody>
      </p:sp>
      <p:sp>
        <p:nvSpPr>
          <p:cNvPr id="219" name="Shape 219"/>
          <p:cNvSpPr txBox="1"/>
          <p:nvPr/>
        </p:nvSpPr>
        <p:spPr>
          <a:xfrm>
            <a:off x="457200" y="1900225"/>
            <a:ext cx="10099200" cy="4526100"/>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ALTER TABLE </a:t>
            </a:r>
            <a:r>
              <a:rPr b="0" i="0" lang="af" sz="2400" u="none" cap="none" strike="noStrike">
                <a:solidFill>
                  <a:srgbClr val="00B0F0"/>
                </a:solidFill>
                <a:latin typeface="Calibri"/>
                <a:ea typeface="Calibri"/>
                <a:cs typeface="Calibri"/>
                <a:sym typeface="Calibri"/>
              </a:rPr>
              <a:t>Persons </a:t>
            </a:r>
            <a:r>
              <a:rPr b="0" i="0" lang="af" sz="2400" u="none" cap="none" strike="noStrike">
                <a:solidFill>
                  <a:srgbClr val="FFFF00"/>
                </a:solidFill>
                <a:latin typeface="Calibri"/>
                <a:ea typeface="Calibri"/>
                <a:cs typeface="Calibri"/>
                <a:sym typeface="Calibri"/>
              </a:rPr>
              <a:t>ADD </a:t>
            </a:r>
            <a:r>
              <a:rPr b="0" i="0" lang="af" sz="2400" u="none" cap="none" strike="noStrike">
                <a:solidFill>
                  <a:srgbClr val="00B0F0"/>
                </a:solidFill>
                <a:latin typeface="Calibri"/>
                <a:ea typeface="Calibri"/>
                <a:cs typeface="Calibri"/>
                <a:sym typeface="Calibri"/>
              </a:rPr>
              <a:t>email VARCHAR(60);</a:t>
            </a: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ALTER TABLE </a:t>
            </a:r>
            <a:r>
              <a:rPr b="0" i="0" lang="af" sz="2400" u="none" cap="none" strike="noStrike">
                <a:solidFill>
                  <a:srgbClr val="00B0F0"/>
                </a:solidFill>
                <a:latin typeface="Calibri"/>
                <a:ea typeface="Calibri"/>
                <a:cs typeface="Calibri"/>
                <a:sym typeface="Calibri"/>
              </a:rPr>
              <a:t>Persons </a:t>
            </a:r>
            <a:r>
              <a:rPr b="0" i="0" lang="af" sz="2400" u="none" cap="none" strike="noStrike">
                <a:solidFill>
                  <a:srgbClr val="FFFF00"/>
                </a:solidFill>
                <a:latin typeface="Calibri"/>
                <a:ea typeface="Calibri"/>
                <a:cs typeface="Calibri"/>
                <a:sym typeface="Calibri"/>
              </a:rPr>
              <a:t>DROP COLUMN</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city;</a:t>
            </a: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ALTER TABLE </a:t>
            </a:r>
            <a:r>
              <a:rPr b="0" i="0" lang="af" sz="2400" u="none" cap="none" strike="noStrike">
                <a:solidFill>
                  <a:srgbClr val="00B0F0"/>
                </a:solidFill>
                <a:latin typeface="Calibri"/>
                <a:ea typeface="Calibri"/>
                <a:cs typeface="Calibri"/>
                <a:sym typeface="Calibri"/>
              </a:rPr>
              <a:t>Persons </a:t>
            </a:r>
            <a:r>
              <a:rPr b="0" i="0" lang="af" sz="2400" u="none" cap="none" strike="noStrike">
                <a:solidFill>
                  <a:srgbClr val="FFFF00"/>
                </a:solidFill>
                <a:latin typeface="Calibri"/>
                <a:ea typeface="Calibri"/>
                <a:cs typeface="Calibri"/>
                <a:sym typeface="Calibri"/>
              </a:rPr>
              <a:t>CHANGE </a:t>
            </a:r>
            <a:r>
              <a:rPr b="0" i="0" lang="af" sz="2400" u="none" cap="none" strike="noStrike">
                <a:solidFill>
                  <a:srgbClr val="00B0F0"/>
                </a:solidFill>
                <a:latin typeface="Calibri"/>
                <a:ea typeface="Calibri"/>
                <a:cs typeface="Calibri"/>
                <a:sym typeface="Calibri"/>
              </a:rPr>
              <a:t>FirstName FullName VARCHAR(20)</a:t>
            </a:r>
            <a:r>
              <a:rPr b="0" i="0" lang="af" sz="2400" u="none" cap="none" strike="noStrike">
                <a:solidFill>
                  <a:schemeClr val="lt1"/>
                </a:solidFill>
                <a:latin typeface="Calibri"/>
                <a:ea typeface="Calibri"/>
                <a:cs typeface="Calibri"/>
                <a:sym typeface="Calibri"/>
              </a:rPr>
              <a:t>;</a:t>
            </a:r>
          </a:p>
          <a:p>
            <a:pPr indent="-50800" lvl="0" marL="342900" marR="0" rtl="0" algn="ctr">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ctr">
              <a:lnSpc>
                <a:spcPct val="100000"/>
              </a:lnSpc>
              <a:spcBef>
                <a:spcPts val="640"/>
              </a:spcBef>
              <a:spcAft>
                <a:spcPts val="0"/>
              </a:spcAft>
              <a:buClr>
                <a:schemeClr val="lt1"/>
              </a:buClr>
              <a:buSzPct val="25000"/>
              <a:buFont typeface="Arial"/>
              <a:buNone/>
            </a:pPr>
            <a:r>
              <a:rPr b="0" i="0" lang="af" sz="4300" u="none" cap="none" strike="noStrike">
                <a:solidFill>
                  <a:schemeClr val="lt1"/>
                </a:solidFill>
                <a:latin typeface="Arial"/>
                <a:ea typeface="Arial"/>
                <a:cs typeface="Arial"/>
                <a:sym typeface="Arial"/>
              </a:rPr>
              <a:t>DDL - Deleting a Table</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rgbClr val="FFFF00"/>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DROP TABLE </a:t>
            </a:r>
            <a:r>
              <a:rPr b="0" i="0" lang="af" sz="2400" u="none" cap="none" strike="noStrike">
                <a:solidFill>
                  <a:srgbClr val="00B0F0"/>
                </a:solidFill>
                <a:latin typeface="Calibri"/>
                <a:ea typeface="Calibri"/>
                <a:cs typeface="Calibri"/>
                <a:sym typeface="Calibri"/>
              </a:rPr>
              <a:t>table_name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1414433" y="3043230"/>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DML Statements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105756" y="2971791"/>
            <a:ext cx="10867042" cy="1371598"/>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EAF1DD"/>
              </a:buClr>
              <a:buSzPct val="25000"/>
              <a:buFont typeface="Arial"/>
              <a:buNone/>
            </a:pPr>
            <a:r>
              <a:rPr b="0" i="0" lang="af" sz="4800" u="none" cap="none" strike="noStrike">
                <a:solidFill>
                  <a:srgbClr val="EAF1DD"/>
                </a:solidFill>
                <a:latin typeface="Arial"/>
                <a:ea typeface="Arial"/>
                <a:cs typeface="Arial"/>
                <a:sym typeface="Arial"/>
              </a:rPr>
              <a:t>INTRODUCTION TO DBMS &amp; MYSQL </a:t>
            </a:r>
            <a:br>
              <a:rPr b="0" i="0" lang="af" sz="4800" u="none" cap="none" strike="noStrike">
                <a:solidFill>
                  <a:srgbClr val="EAF1DD"/>
                </a:solidFill>
                <a:latin typeface="Arial"/>
                <a:ea typeface="Arial"/>
                <a:cs typeface="Arial"/>
                <a:sym typeface="Arial"/>
              </a:rPr>
            </a:br>
            <a:r>
              <a:rPr b="0" i="0" lang="af" sz="4800" u="none" cap="none" strike="noStrike">
                <a:solidFill>
                  <a:srgbClr val="EAF1DD"/>
                </a:solidFill>
                <a:latin typeface="Arial"/>
                <a:ea typeface="Arial"/>
                <a:cs typeface="Arial"/>
                <a:sym typeface="Arial"/>
              </a:rPr>
              <a:t>                    DDL, DML, DCL</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700054" y="685775"/>
            <a:ext cx="9144063" cy="857255"/>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1" i="0" lang="af" sz="4300" u="none" cap="none" strike="noStrike">
                <a:solidFill>
                  <a:schemeClr val="lt1"/>
                </a:solidFill>
                <a:latin typeface="Calibri"/>
                <a:ea typeface="Calibri"/>
                <a:cs typeface="Calibri"/>
                <a:sym typeface="Calibri"/>
              </a:rPr>
              <a:t>Data Manipulation Language (DML)</a:t>
            </a:r>
          </a:p>
        </p:txBody>
      </p:sp>
      <p:sp>
        <p:nvSpPr>
          <p:cNvPr id="230" name="Shape 230"/>
          <p:cNvSpPr txBox="1"/>
          <p:nvPr/>
        </p:nvSpPr>
        <p:spPr>
          <a:xfrm>
            <a:off x="1057244" y="2400288"/>
            <a:ext cx="9144063" cy="4071965"/>
          </a:xfrm>
          <a:prstGeom prst="rect">
            <a:avLst/>
          </a:prstGeom>
          <a:noFill/>
          <a:ln>
            <a:noFill/>
          </a:ln>
        </p:spPr>
        <p:txBody>
          <a:bodyPr anchorCtr="0" anchor="t" bIns="91425" lIns="91425" rIns="91425" tIns="91425">
            <a:noAutofit/>
          </a:bodyPr>
          <a:lstStyle/>
          <a:p>
            <a:pPr indent="0" lvl="2"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They are used for managing data within schema objects.</a:t>
            </a:r>
          </a:p>
          <a:p>
            <a:pPr indent="0" lvl="3"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	-Insert</a:t>
            </a:r>
          </a:p>
          <a:p>
            <a:pPr indent="0" lvl="3"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	-Update</a:t>
            </a:r>
          </a:p>
          <a:p>
            <a:pPr indent="0" lvl="3"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	-Delete</a:t>
            </a:r>
          </a:p>
          <a:p>
            <a:pPr indent="0" lvl="3"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	-Select</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DML - Insert Data into a table</a:t>
            </a:r>
          </a:p>
        </p:txBody>
      </p:sp>
      <p:sp>
        <p:nvSpPr>
          <p:cNvPr id="236" name="Shape 236"/>
          <p:cNvSpPr txBox="1"/>
          <p:nvPr/>
        </p:nvSpPr>
        <p:spPr>
          <a:xfrm>
            <a:off x="342863" y="1971659"/>
            <a:ext cx="10244173" cy="4525963"/>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1" i="0" lang="af" sz="2400" u="none" cap="none" strike="noStrike">
                <a:solidFill>
                  <a:schemeClr val="lt1"/>
                </a:solidFill>
                <a:latin typeface="Calibri"/>
                <a:ea typeface="Calibri"/>
                <a:cs typeface="Calibri"/>
                <a:sym typeface="Calibri"/>
              </a:rPr>
              <a:t>Syntax : </a:t>
            </a: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INSERT INTO</a:t>
            </a:r>
            <a:r>
              <a:rPr b="0" i="0" lang="af" sz="2400" u="none" cap="none" strike="noStrike">
                <a:solidFill>
                  <a:schemeClr val="lt1"/>
                </a:solidFill>
                <a:latin typeface="Calibri"/>
                <a:ea typeface="Calibri"/>
                <a:cs typeface="Calibri"/>
                <a:sym typeface="Calibri"/>
              </a:rPr>
              <a:t> </a:t>
            </a:r>
            <a:r>
              <a:rPr b="0" i="1" lang="af" sz="2400" u="none" cap="none" strike="noStrike">
                <a:solidFill>
                  <a:srgbClr val="00B0F0"/>
                </a:solidFill>
                <a:latin typeface="Calibri"/>
                <a:ea typeface="Calibri"/>
                <a:cs typeface="Calibri"/>
                <a:sym typeface="Calibri"/>
              </a:rPr>
              <a:t>table_name </a:t>
            </a:r>
            <a:r>
              <a:rPr b="0" i="0" lang="af" sz="2400" u="none" cap="none" strike="noStrike">
                <a:solidFill>
                  <a:srgbClr val="FFFF00"/>
                </a:solidFill>
                <a:latin typeface="Calibri"/>
                <a:ea typeface="Calibri"/>
                <a:cs typeface="Calibri"/>
                <a:sym typeface="Calibri"/>
              </a:rPr>
              <a:t>VALUES</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a:t>
            </a:r>
            <a:r>
              <a:rPr b="0" i="1" lang="af" sz="2400" u="none" cap="none" strike="noStrike">
                <a:solidFill>
                  <a:srgbClr val="00B0F0"/>
                </a:solidFill>
                <a:latin typeface="Calibri"/>
                <a:ea typeface="Calibri"/>
                <a:cs typeface="Calibri"/>
                <a:sym typeface="Calibri"/>
              </a:rPr>
              <a:t>value1</a:t>
            </a:r>
            <a:r>
              <a:rPr b="0" i="0" lang="af" sz="2400" u="none" cap="none" strike="noStrike">
                <a:solidFill>
                  <a:srgbClr val="00B0F0"/>
                </a:solidFill>
                <a:latin typeface="Calibri"/>
                <a:ea typeface="Calibri"/>
                <a:cs typeface="Calibri"/>
                <a:sym typeface="Calibri"/>
              </a:rPr>
              <a:t>,</a:t>
            </a:r>
            <a:r>
              <a:rPr b="0" i="1" lang="af" sz="2400" u="none" cap="none" strike="noStrike">
                <a:solidFill>
                  <a:srgbClr val="00B0F0"/>
                </a:solidFill>
                <a:latin typeface="Calibri"/>
                <a:ea typeface="Calibri"/>
                <a:cs typeface="Calibri"/>
                <a:sym typeface="Calibri"/>
              </a:rPr>
              <a:t>value2</a:t>
            </a:r>
            <a:r>
              <a:rPr b="0" i="0" lang="af" sz="2400" u="none" cap="none" strike="noStrike">
                <a:solidFill>
                  <a:srgbClr val="00B0F0"/>
                </a:solidFill>
                <a:latin typeface="Calibri"/>
                <a:ea typeface="Calibri"/>
                <a:cs typeface="Calibri"/>
                <a:sym typeface="Calibri"/>
              </a:rPr>
              <a:t>,</a:t>
            </a:r>
            <a:r>
              <a:rPr b="0" i="1" lang="af" sz="2400" u="none" cap="none" strike="noStrike">
                <a:solidFill>
                  <a:srgbClr val="00B0F0"/>
                </a:solidFill>
                <a:latin typeface="Calibri"/>
                <a:ea typeface="Calibri"/>
                <a:cs typeface="Calibri"/>
                <a:sym typeface="Calibri"/>
              </a:rPr>
              <a:t>value3</a:t>
            </a:r>
            <a:r>
              <a:rPr b="0" i="0" lang="af" sz="2400" u="none" cap="none" strike="noStrike">
                <a:solidFill>
                  <a:srgbClr val="00B0F0"/>
                </a:solidFill>
                <a:latin typeface="Calibri"/>
                <a:ea typeface="Calibri"/>
                <a:cs typeface="Calibri"/>
                <a:sym typeface="Calibri"/>
              </a:rPr>
              <a:t>,...)</a:t>
            </a:r>
            <a:r>
              <a:rPr b="0" i="0" lang="af" sz="2400" u="none" cap="none" strike="noStrike">
                <a:solidFill>
                  <a:schemeClr val="lt1"/>
                </a:solidFill>
                <a:latin typeface="Calibri"/>
                <a:ea typeface="Calibri"/>
                <a:cs typeface="Calibri"/>
                <a:sym typeface="Calibri"/>
              </a:rPr>
              <a:t>;</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1" i="0" lang="af" sz="2400" u="none" cap="none" strike="noStrike">
                <a:solidFill>
                  <a:schemeClr val="lt1"/>
                </a:solidFill>
                <a:latin typeface="Calibri"/>
                <a:ea typeface="Calibri"/>
                <a:cs typeface="Calibri"/>
                <a:sym typeface="Calibri"/>
              </a:rPr>
              <a:t>Example: </a:t>
            </a: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INSERT INTO</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Customers (CustomerName, City, Country)</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VALUES</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(baabtra', ‘Calicut', ‘India');</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1" lang="af" sz="2400" u="none" cap="none" strike="noStrike">
                <a:solidFill>
                  <a:srgbClr val="FFC000"/>
                </a:solidFill>
                <a:latin typeface="Calibri"/>
                <a:ea typeface="Calibri"/>
                <a:cs typeface="Calibri"/>
                <a:sym typeface="Calibri"/>
              </a:rPr>
              <a:t>Note : String and date values are specified as quoted string. Also with insert you can insert NULL directly to represent a missing value.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199988" y="328586"/>
            <a:ext cx="10515599"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DML -Retrieving information from a table</a:t>
            </a:r>
          </a:p>
        </p:txBody>
      </p:sp>
      <p:sp>
        <p:nvSpPr>
          <p:cNvPr id="242" name="Shape 242"/>
          <p:cNvSpPr txBox="1"/>
          <p:nvPr/>
        </p:nvSpPr>
        <p:spPr>
          <a:xfrm>
            <a:off x="214282" y="1357298"/>
            <a:ext cx="10558530" cy="6043649"/>
          </a:xfrm>
          <a:prstGeom prst="rect">
            <a:avLst/>
          </a:prstGeom>
          <a:noFill/>
          <a:ln>
            <a:noFill/>
          </a:ln>
        </p:spPr>
        <p:txBody>
          <a:bodyPr anchorCtr="0" anchor="t" bIns="91425" lIns="91425" rIns="91425" tIns="91425">
            <a:noAutofit/>
          </a:bodyPr>
          <a:lstStyle/>
          <a:p>
            <a:pPr indent="-50800" lvl="0" marL="342900" marR="0" rtl="0" algn="ctr">
              <a:lnSpc>
                <a:spcPct val="100000"/>
              </a:lnSpc>
              <a:spcBef>
                <a:spcPts val="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ctr">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ctr">
              <a:lnSpc>
                <a:spcPct val="100000"/>
              </a:lnSpc>
              <a:spcBef>
                <a:spcPts val="640"/>
              </a:spcBef>
              <a:spcAft>
                <a:spcPts val="0"/>
              </a:spcAft>
              <a:buClr>
                <a:schemeClr val="lt1"/>
              </a:buClr>
              <a:buSzPct val="25000"/>
              <a:buFont typeface="Arial"/>
              <a:buNone/>
            </a:pPr>
            <a:r>
              <a:rPr b="0" i="0" lang="af" sz="2400" u="none" cap="none" strike="noStrike">
                <a:solidFill>
                  <a:schemeClr val="lt1"/>
                </a:solidFill>
                <a:latin typeface="Calibri"/>
                <a:ea typeface="Calibri"/>
                <a:cs typeface="Calibri"/>
                <a:sym typeface="Calibri"/>
              </a:rPr>
              <a:t>“The </a:t>
            </a:r>
            <a:r>
              <a:rPr b="0" i="0" lang="af" sz="2400" u="none" cap="none" strike="noStrike">
                <a:solidFill>
                  <a:srgbClr val="FFFF00"/>
                </a:solidFill>
                <a:latin typeface="Calibri"/>
                <a:ea typeface="Calibri"/>
                <a:cs typeface="Calibri"/>
                <a:sym typeface="Calibri"/>
              </a:rPr>
              <a:t>SELECT</a:t>
            </a:r>
            <a:r>
              <a:rPr b="0" i="0" lang="af" sz="2400" u="none" cap="none" strike="noStrike">
                <a:solidFill>
                  <a:schemeClr val="lt1"/>
                </a:solidFill>
                <a:latin typeface="Calibri"/>
                <a:ea typeface="Calibri"/>
                <a:cs typeface="Calibri"/>
                <a:sym typeface="Calibri"/>
              </a:rPr>
              <a:t> statement is used to pull data from a table”</a:t>
            </a:r>
          </a:p>
          <a:p>
            <a:pPr indent="-50800" lvl="0" marL="342900" marR="0" rtl="0" algn="l">
              <a:lnSpc>
                <a:spcPct val="100000"/>
              </a:lnSpc>
              <a:spcBef>
                <a:spcPts val="640"/>
              </a:spcBef>
              <a:spcAft>
                <a:spcPts val="0"/>
              </a:spcAft>
              <a:buClr>
                <a:schemeClr val="lt1"/>
              </a:buClr>
              <a:buSzPct val="100000"/>
              <a:buFont typeface="Arial"/>
              <a:buChar char="•"/>
            </a:pPr>
            <a:r>
              <a:rPr b="1" i="0" lang="af" sz="2400" u="none" cap="none" strike="noStrike">
                <a:solidFill>
                  <a:srgbClr val="FFC000"/>
                </a:solidFill>
                <a:latin typeface="Calibri"/>
                <a:ea typeface="Calibri"/>
                <a:cs typeface="Calibri"/>
                <a:sym typeface="Calibri"/>
              </a:rPr>
              <a:t>Syntax: </a:t>
            </a: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SELECT</a:t>
            </a:r>
            <a:r>
              <a:rPr b="0" i="0" lang="af" sz="2400" u="none" cap="none" strike="noStrike">
                <a:solidFill>
                  <a:schemeClr val="lt1"/>
                </a:solidFill>
                <a:latin typeface="Calibri"/>
                <a:ea typeface="Calibri"/>
                <a:cs typeface="Calibri"/>
                <a:sym typeface="Calibri"/>
              </a:rPr>
              <a:t> </a:t>
            </a:r>
            <a:r>
              <a:rPr b="0" i="1" lang="af" sz="2400" u="none" cap="none" strike="noStrike">
                <a:solidFill>
                  <a:srgbClr val="00B0F0"/>
                </a:solidFill>
                <a:latin typeface="Calibri"/>
                <a:ea typeface="Calibri"/>
                <a:cs typeface="Calibri"/>
                <a:sym typeface="Calibri"/>
              </a:rPr>
              <a:t>what_to_select</a:t>
            </a:r>
            <a:r>
              <a:rPr b="0" i="1"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FROM</a:t>
            </a:r>
            <a:r>
              <a:rPr b="0" i="0" lang="af" sz="2400" u="none" cap="none" strike="noStrike">
                <a:solidFill>
                  <a:schemeClr val="lt1"/>
                </a:solidFill>
                <a:latin typeface="Calibri"/>
                <a:ea typeface="Calibri"/>
                <a:cs typeface="Calibri"/>
                <a:sym typeface="Calibri"/>
              </a:rPr>
              <a:t> </a:t>
            </a:r>
            <a:r>
              <a:rPr b="0" i="1" lang="af" sz="2400" u="none" cap="none" strike="noStrike">
                <a:solidFill>
                  <a:srgbClr val="00B0F0"/>
                </a:solidFill>
                <a:latin typeface="Calibri"/>
                <a:ea typeface="Calibri"/>
                <a:cs typeface="Calibri"/>
                <a:sym typeface="Calibri"/>
              </a:rPr>
              <a:t>table_name</a:t>
            </a:r>
            <a:r>
              <a:rPr b="0" i="1" lang="af" sz="2400" u="none" cap="none" strike="noStrike">
                <a:solidFill>
                  <a:schemeClr val="lt1"/>
                </a:solidFill>
                <a:latin typeface="Calibri"/>
                <a:ea typeface="Calibri"/>
                <a:cs typeface="Calibri"/>
                <a:sym typeface="Calibri"/>
              </a:rPr>
              <a:t> </a:t>
            </a:r>
            <a:r>
              <a:rPr b="0" i="1" lang="af" sz="2400" u="none" cap="none" strike="noStrike">
                <a:solidFill>
                  <a:srgbClr val="FFFF00"/>
                </a:solidFill>
                <a:latin typeface="Calibri"/>
                <a:ea typeface="Calibri"/>
                <a:cs typeface="Calibri"/>
                <a:sym typeface="Calibri"/>
              </a:rPr>
              <a:t>Where</a:t>
            </a:r>
            <a:r>
              <a:rPr b="0" i="1" lang="af" sz="2400" u="none" cap="none" strike="noStrike">
                <a:solidFill>
                  <a:schemeClr val="lt1"/>
                </a:solidFill>
                <a:latin typeface="Calibri"/>
                <a:ea typeface="Calibri"/>
                <a:cs typeface="Calibri"/>
                <a:sym typeface="Calibri"/>
              </a:rPr>
              <a:t> </a:t>
            </a:r>
            <a:r>
              <a:rPr b="0" i="1" lang="af" sz="2400" u="none" cap="none" strike="noStrike">
                <a:solidFill>
                  <a:srgbClr val="00B0F0"/>
                </a:solidFill>
                <a:latin typeface="Calibri"/>
                <a:ea typeface="Calibri"/>
                <a:cs typeface="Calibri"/>
                <a:sym typeface="Calibri"/>
              </a:rPr>
              <a:t>conditions_to_satisfy </a:t>
            </a:r>
            <a:r>
              <a:rPr b="0" i="0" lang="af" sz="2400" u="none" cap="none" strike="noStrike">
                <a:solidFill>
                  <a:srgbClr val="00B0F0"/>
                </a:solidFill>
                <a:latin typeface="Calibri"/>
                <a:ea typeface="Calibri"/>
                <a:cs typeface="Calibri"/>
                <a:sym typeface="Calibri"/>
              </a:rPr>
              <a:t>;</a:t>
            </a: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p:txBody>
      </p:sp>
      <p:sp>
        <p:nvSpPr>
          <p:cNvPr id="243" name="Shape 243"/>
          <p:cNvSpPr/>
          <p:nvPr/>
        </p:nvSpPr>
        <p:spPr>
          <a:xfrm>
            <a:off x="414302" y="4543428"/>
            <a:ext cx="4143403" cy="1569660"/>
          </a:xfrm>
          <a:prstGeom prst="rect">
            <a:avLst/>
          </a:prstGeom>
          <a:solidFill>
            <a:srgbClr val="F4F3EC">
              <a:alpha val="20784"/>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B0F0"/>
              </a:buClr>
              <a:buSzPct val="25000"/>
              <a:buFont typeface="Calibri"/>
              <a:buNone/>
            </a:pPr>
            <a:r>
              <a:rPr b="0" i="0" lang="af" sz="2400" u="none" cap="none" strike="noStrike">
                <a:solidFill>
                  <a:srgbClr val="00B0F0"/>
                </a:solidFill>
                <a:latin typeface="Calibri"/>
                <a:ea typeface="Calibri"/>
                <a:cs typeface="Calibri"/>
                <a:sym typeface="Calibri"/>
              </a:rPr>
              <a:t>What_to_select</a:t>
            </a:r>
            <a:r>
              <a:rPr b="0" i="0" lang="af" sz="2400" u="none" cap="none" strike="noStrike">
                <a:solidFill>
                  <a:schemeClr val="lt1"/>
                </a:solidFill>
                <a:latin typeface="Calibri"/>
                <a:ea typeface="Calibri"/>
                <a:cs typeface="Calibri"/>
                <a:sym typeface="Calibri"/>
              </a:rPr>
              <a:t> indicates what you want to see. This can be a list of columns or </a:t>
            </a:r>
            <a:r>
              <a:rPr b="0" i="0" lang="af" sz="2400" u="none" cap="none" strike="noStrike">
                <a:solidFill>
                  <a:srgbClr val="FFFF00"/>
                </a:solidFill>
                <a:latin typeface="Calibri"/>
                <a:ea typeface="Calibri"/>
                <a:cs typeface="Calibri"/>
                <a:sym typeface="Calibri"/>
              </a:rPr>
              <a:t>* to indicate “all columns”.</a:t>
            </a:r>
          </a:p>
        </p:txBody>
      </p:sp>
      <p:sp>
        <p:nvSpPr>
          <p:cNvPr id="244" name="Shape 244"/>
          <p:cNvSpPr/>
          <p:nvPr/>
        </p:nvSpPr>
        <p:spPr>
          <a:xfrm>
            <a:off x="5414962" y="4400551"/>
            <a:ext cx="4143403" cy="2308323"/>
          </a:xfrm>
          <a:prstGeom prst="rect">
            <a:avLst/>
          </a:prstGeom>
          <a:solidFill>
            <a:srgbClr val="F4F3EC">
              <a:alpha val="13725"/>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The </a:t>
            </a:r>
            <a:r>
              <a:rPr b="0" i="0" lang="af" sz="2400" u="none" cap="none" strike="noStrike">
                <a:solidFill>
                  <a:srgbClr val="FFFF00"/>
                </a:solidFill>
                <a:latin typeface="Calibri"/>
                <a:ea typeface="Calibri"/>
                <a:cs typeface="Calibri"/>
                <a:sym typeface="Calibri"/>
              </a:rPr>
              <a:t>Where</a:t>
            </a:r>
            <a:r>
              <a:rPr b="0" i="0" lang="af" sz="2400" u="none" cap="none" strike="noStrike">
                <a:solidFill>
                  <a:schemeClr val="lt1"/>
                </a:solidFill>
                <a:latin typeface="Calibri"/>
                <a:ea typeface="Calibri"/>
                <a:cs typeface="Calibri"/>
                <a:sym typeface="Calibri"/>
              </a:rPr>
              <a:t> clause is optional. If it is present, </a:t>
            </a:r>
            <a:r>
              <a:rPr b="0" i="0" lang="af" sz="2400" u="none" cap="none" strike="noStrike">
                <a:solidFill>
                  <a:srgbClr val="00B0F0"/>
                </a:solidFill>
                <a:latin typeface="Calibri"/>
                <a:ea typeface="Calibri"/>
                <a:cs typeface="Calibri"/>
                <a:sym typeface="Calibri"/>
              </a:rPr>
              <a:t>conditions_to_satisfy</a:t>
            </a:r>
            <a:r>
              <a:rPr b="0" i="0" lang="af" sz="2400" u="none" cap="none" strike="noStrike">
                <a:solidFill>
                  <a:schemeClr val="lt1"/>
                </a:solidFill>
                <a:latin typeface="Calibri"/>
                <a:ea typeface="Calibri"/>
                <a:cs typeface="Calibri"/>
                <a:sym typeface="Calibri"/>
              </a:rPr>
              <a:t> specifies one or more conditions that rows must satisfy to qualify for retrieval.  </a:t>
            </a:r>
          </a:p>
        </p:txBody>
      </p:sp>
      <p:cxnSp>
        <p:nvCxnSpPr>
          <p:cNvPr id="245" name="Shape 245"/>
          <p:cNvCxnSpPr/>
          <p:nvPr/>
        </p:nvCxnSpPr>
        <p:spPr>
          <a:xfrm rot="5400000">
            <a:off x="2164533" y="3864766"/>
            <a:ext cx="857255" cy="357189"/>
          </a:xfrm>
          <a:prstGeom prst="straightConnector1">
            <a:avLst/>
          </a:prstGeom>
          <a:noFill/>
          <a:ln cap="flat" cmpd="sng" w="25400">
            <a:solidFill>
              <a:schemeClr val="lt1"/>
            </a:solidFill>
            <a:prstDash val="solid"/>
            <a:round/>
            <a:headEnd len="med" w="med" type="none"/>
            <a:tailEnd len="lg" w="lg" type="stealth"/>
          </a:ln>
        </p:spPr>
      </p:cxnSp>
      <p:cxnSp>
        <p:nvCxnSpPr>
          <p:cNvPr id="246" name="Shape 246"/>
          <p:cNvCxnSpPr/>
          <p:nvPr/>
        </p:nvCxnSpPr>
        <p:spPr>
          <a:xfrm rot="5400000">
            <a:off x="6630202" y="3971130"/>
            <a:ext cx="857255" cy="1587"/>
          </a:xfrm>
          <a:prstGeom prst="straightConnector1">
            <a:avLst/>
          </a:prstGeom>
          <a:noFill/>
          <a:ln cap="flat" cmpd="sng" w="25400">
            <a:solidFill>
              <a:schemeClr val="lt1"/>
            </a:solidFill>
            <a:prstDash val="solid"/>
            <a:round/>
            <a:headEnd len="med" w="med" type="none"/>
            <a:tailEnd len="lg" w="lg" type="stealth"/>
          </a:ln>
        </p:spPr>
      </p:cxn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1200120" y="25714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DML - Example </a:t>
            </a:r>
          </a:p>
        </p:txBody>
      </p:sp>
      <p:sp>
        <p:nvSpPr>
          <p:cNvPr id="252" name="Shape 252"/>
          <p:cNvSpPr txBox="1"/>
          <p:nvPr/>
        </p:nvSpPr>
        <p:spPr>
          <a:xfrm>
            <a:off x="1200120" y="2328850"/>
            <a:ext cx="7486679" cy="3797313"/>
          </a:xfrm>
          <a:prstGeom prst="rect">
            <a:avLst/>
          </a:prstGeom>
          <a:noFill/>
          <a:ln>
            <a:noFill/>
          </a:ln>
        </p:spPr>
        <p:txBody>
          <a:bodyPr anchorCtr="0" anchor="t" bIns="91425" lIns="91425" rIns="91425" tIns="91425">
            <a:noAutofit/>
          </a:bodyPr>
          <a:lstStyle/>
          <a:p>
            <a:pPr indent="-50800" lvl="0" marL="342900" marR="0" rtl="0" algn="l">
              <a:lnSpc>
                <a:spcPct val="150000"/>
              </a:lnSpc>
              <a:spcBef>
                <a:spcPts val="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Select</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from</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person</a:t>
            </a:r>
            <a:r>
              <a:rPr b="0" i="0" lang="af" sz="2400" u="none" cap="none" strike="noStrike">
                <a:solidFill>
                  <a:schemeClr val="lt1"/>
                </a:solidFill>
                <a:latin typeface="Calibri"/>
                <a:ea typeface="Calibri"/>
                <a:cs typeface="Calibri"/>
                <a:sym typeface="Calibri"/>
              </a:rPr>
              <a:t>;</a:t>
            </a:r>
          </a:p>
          <a:p>
            <a:pPr indent="-50800" lvl="0" marL="342900" marR="0" rtl="0" algn="l">
              <a:lnSpc>
                <a:spcPct val="150000"/>
              </a:lnSpc>
              <a:spcBef>
                <a:spcPts val="64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Select</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id,firstname</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from</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person</a:t>
            </a:r>
            <a:r>
              <a:rPr b="0" i="0" lang="af" sz="2400" u="none" cap="none" strike="noStrike">
                <a:solidFill>
                  <a:schemeClr val="lt1"/>
                </a:solidFill>
                <a:latin typeface="Calibri"/>
                <a:ea typeface="Calibri"/>
                <a:cs typeface="Calibri"/>
                <a:sym typeface="Calibri"/>
              </a:rPr>
              <a:t>;</a:t>
            </a:r>
          </a:p>
          <a:p>
            <a:pPr indent="-50800" lvl="0" marL="342900" marR="0" rtl="0" algn="l">
              <a:lnSpc>
                <a:spcPct val="150000"/>
              </a:lnSpc>
              <a:spcBef>
                <a:spcPts val="64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Select</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from</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person</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where</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city=‘banglore’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548639" y="329563"/>
            <a:ext cx="9875520" cy="1371598"/>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1" i="0" lang="af" sz="4800" u="none" cap="none" strike="noStrike">
                <a:solidFill>
                  <a:schemeClr val="lt1"/>
                </a:solidFill>
                <a:latin typeface="Arial"/>
                <a:ea typeface="Arial"/>
                <a:cs typeface="Arial"/>
                <a:sym typeface="Arial"/>
              </a:rPr>
              <a:t>DML - Update Query</a:t>
            </a:r>
          </a:p>
        </p:txBody>
      </p:sp>
      <p:sp>
        <p:nvSpPr>
          <p:cNvPr id="258" name="Shape 258"/>
          <p:cNvSpPr txBox="1"/>
          <p:nvPr>
            <p:ph idx="1" type="body"/>
          </p:nvPr>
        </p:nvSpPr>
        <p:spPr>
          <a:xfrm>
            <a:off x="548639" y="1920240"/>
            <a:ext cx="9875520" cy="5431156"/>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Syntax:</a:t>
            </a:r>
          </a:p>
          <a:p>
            <a:pPr indent="12700" lvl="2" marL="1143000" marR="0" rtl="0" algn="l">
              <a:lnSpc>
                <a:spcPct val="100000"/>
              </a:lnSpc>
              <a:spcBef>
                <a:spcPts val="48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UPDATE</a:t>
            </a:r>
            <a:r>
              <a:rPr b="0" i="0" lang="af" sz="2400" u="none" cap="none" strike="noStrike">
                <a:solidFill>
                  <a:schemeClr val="lt1"/>
                </a:solidFill>
                <a:latin typeface="Calibri"/>
                <a:ea typeface="Calibri"/>
                <a:cs typeface="Calibri"/>
                <a:sym typeface="Calibri"/>
              </a:rPr>
              <a:t> </a:t>
            </a:r>
            <a:r>
              <a:rPr b="0" i="1" lang="af" sz="2400" u="none" cap="none" strike="noStrike">
                <a:solidFill>
                  <a:srgbClr val="00B0F0"/>
                </a:solidFill>
                <a:latin typeface="Calibri"/>
                <a:ea typeface="Calibri"/>
                <a:cs typeface="Calibri"/>
                <a:sym typeface="Calibri"/>
              </a:rPr>
              <a:t>table_name</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SET</a:t>
            </a:r>
            <a:r>
              <a:rPr b="0" i="0" lang="af" sz="2400" u="none" cap="none" strike="noStrike">
                <a:solidFill>
                  <a:schemeClr val="lt1"/>
                </a:solidFill>
                <a:latin typeface="Calibri"/>
                <a:ea typeface="Calibri"/>
                <a:cs typeface="Calibri"/>
                <a:sym typeface="Calibri"/>
              </a:rPr>
              <a:t> </a:t>
            </a:r>
            <a:r>
              <a:rPr b="0" i="1" lang="af" sz="2400" u="none" cap="none" strike="noStrike">
                <a:solidFill>
                  <a:srgbClr val="00B0F0"/>
                </a:solidFill>
                <a:latin typeface="Calibri"/>
                <a:ea typeface="Calibri"/>
                <a:cs typeface="Calibri"/>
                <a:sym typeface="Calibri"/>
              </a:rPr>
              <a:t>column1</a:t>
            </a:r>
            <a:r>
              <a:rPr b="0" i="0" lang="af" sz="2400" u="none" cap="none" strike="noStrike">
                <a:solidFill>
                  <a:srgbClr val="00B0F0"/>
                </a:solidFill>
                <a:latin typeface="Calibri"/>
                <a:ea typeface="Calibri"/>
                <a:cs typeface="Calibri"/>
                <a:sym typeface="Calibri"/>
              </a:rPr>
              <a:t>=</a:t>
            </a:r>
            <a:r>
              <a:rPr b="0" i="1" lang="af" sz="2400" u="none" cap="none" strike="noStrike">
                <a:solidFill>
                  <a:srgbClr val="00B0F0"/>
                </a:solidFill>
                <a:latin typeface="Calibri"/>
                <a:ea typeface="Calibri"/>
                <a:cs typeface="Calibri"/>
                <a:sym typeface="Calibri"/>
              </a:rPr>
              <a:t>value1</a:t>
            </a:r>
            <a:r>
              <a:rPr b="0" i="0" lang="af" sz="2400" u="none" cap="none" strike="noStrike">
                <a:solidFill>
                  <a:srgbClr val="00B0F0"/>
                </a:solidFill>
                <a:latin typeface="Calibri"/>
                <a:ea typeface="Calibri"/>
                <a:cs typeface="Calibri"/>
                <a:sym typeface="Calibri"/>
              </a:rPr>
              <a:t>,</a:t>
            </a:r>
            <a:r>
              <a:rPr b="0" i="1" lang="af" sz="2400" u="none" cap="none" strike="noStrike">
                <a:solidFill>
                  <a:srgbClr val="00B0F0"/>
                </a:solidFill>
                <a:latin typeface="Calibri"/>
                <a:ea typeface="Calibri"/>
                <a:cs typeface="Calibri"/>
                <a:sym typeface="Calibri"/>
              </a:rPr>
              <a:t>column2</a:t>
            </a:r>
            <a:r>
              <a:rPr b="0" i="0" lang="af" sz="2400" u="none" cap="none" strike="noStrike">
                <a:solidFill>
                  <a:srgbClr val="00B0F0"/>
                </a:solidFill>
                <a:latin typeface="Calibri"/>
                <a:ea typeface="Calibri"/>
                <a:cs typeface="Calibri"/>
                <a:sym typeface="Calibri"/>
              </a:rPr>
              <a:t>=</a:t>
            </a:r>
            <a:r>
              <a:rPr b="0" i="1" lang="af" sz="2400" u="none" cap="none" strike="noStrike">
                <a:solidFill>
                  <a:srgbClr val="00B0F0"/>
                </a:solidFill>
                <a:latin typeface="Calibri"/>
                <a:ea typeface="Calibri"/>
                <a:cs typeface="Calibri"/>
                <a:sym typeface="Calibri"/>
              </a:rPr>
              <a:t>value2</a:t>
            </a:r>
            <a:r>
              <a:rPr b="0" i="0" lang="af" sz="2400" u="none" cap="none" strike="noStrike">
                <a:solidFill>
                  <a:srgbClr val="00B0F0"/>
                </a:solidFill>
                <a:latin typeface="Calibri"/>
                <a:ea typeface="Calibri"/>
                <a:cs typeface="Calibri"/>
                <a:sym typeface="Calibri"/>
              </a:rPr>
              <a:t>,...</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WHERE</a:t>
            </a:r>
            <a:r>
              <a:rPr b="0" i="0" lang="af" sz="2400" u="none" cap="none" strike="noStrike">
                <a:solidFill>
                  <a:schemeClr val="lt1"/>
                </a:solidFill>
                <a:latin typeface="Calibri"/>
                <a:ea typeface="Calibri"/>
                <a:cs typeface="Calibri"/>
                <a:sym typeface="Calibri"/>
              </a:rPr>
              <a:t> </a:t>
            </a:r>
            <a:r>
              <a:rPr b="0" i="1" lang="af" sz="2400" u="none" cap="none" strike="noStrike">
                <a:solidFill>
                  <a:srgbClr val="00B0F0"/>
                </a:solidFill>
                <a:latin typeface="Calibri"/>
                <a:ea typeface="Calibri"/>
                <a:cs typeface="Calibri"/>
                <a:sym typeface="Calibri"/>
              </a:rPr>
              <a:t>some_column</a:t>
            </a:r>
            <a:r>
              <a:rPr b="0" i="0" lang="af" sz="2400" u="none" cap="none" strike="noStrike">
                <a:solidFill>
                  <a:srgbClr val="00B0F0"/>
                </a:solidFill>
                <a:latin typeface="Calibri"/>
                <a:ea typeface="Calibri"/>
                <a:cs typeface="Calibri"/>
                <a:sym typeface="Calibri"/>
              </a:rPr>
              <a:t>=</a:t>
            </a:r>
            <a:r>
              <a:rPr b="0" i="1" lang="af" sz="2400" u="none" cap="none" strike="noStrike">
                <a:solidFill>
                  <a:srgbClr val="00B0F0"/>
                </a:solidFill>
                <a:latin typeface="Calibri"/>
                <a:ea typeface="Calibri"/>
                <a:cs typeface="Calibri"/>
                <a:sym typeface="Calibri"/>
              </a:rPr>
              <a:t>some_value</a:t>
            </a:r>
            <a:r>
              <a:rPr b="0" i="0" lang="af" sz="2400" u="none" cap="none" strike="noStrike">
                <a:solidFill>
                  <a:srgbClr val="00B0F0"/>
                </a:solidFill>
                <a:latin typeface="Calibri"/>
                <a:ea typeface="Calibri"/>
                <a:cs typeface="Calibri"/>
                <a:sym typeface="Calibri"/>
              </a:rPr>
              <a:t>;</a:t>
            </a:r>
          </a:p>
          <a:p>
            <a:pPr indent="-50800" lvl="0" marL="342900" marR="0" rtl="0" algn="l">
              <a:lnSpc>
                <a:spcPct val="100000"/>
              </a:lnSpc>
              <a:spcBef>
                <a:spcPts val="640"/>
              </a:spcBef>
              <a:spcAft>
                <a:spcPts val="0"/>
              </a:spcAft>
              <a:buClr>
                <a:schemeClr val="lt1"/>
              </a:buClr>
              <a:buSzPct val="100000"/>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Example:</a:t>
            </a:r>
          </a:p>
          <a:p>
            <a:pPr indent="12700" lvl="2" marL="1143000" marR="0" rtl="0" algn="l">
              <a:lnSpc>
                <a:spcPct val="100000"/>
              </a:lnSpc>
              <a:spcBef>
                <a:spcPts val="48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UPDATE</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Customers</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SET</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ContactName=‘Alex', City=‘calicut'</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WHERE</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CustomerName=‘baabtra';</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1057244" y="25714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Delete Query</a:t>
            </a:r>
          </a:p>
        </p:txBody>
      </p:sp>
      <p:sp>
        <p:nvSpPr>
          <p:cNvPr id="264" name="Shape 264"/>
          <p:cNvSpPr txBox="1"/>
          <p:nvPr/>
        </p:nvSpPr>
        <p:spPr>
          <a:xfrm>
            <a:off x="457200" y="1600200"/>
            <a:ext cx="10172736" cy="4525963"/>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Syntax: </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DELETE FROM</a:t>
            </a:r>
            <a:r>
              <a:rPr b="0" i="0" lang="af" sz="2400" u="none" cap="none" strike="noStrike">
                <a:solidFill>
                  <a:srgbClr val="00B0F0"/>
                </a:solidFill>
                <a:latin typeface="Calibri"/>
                <a:ea typeface="Calibri"/>
                <a:cs typeface="Calibri"/>
                <a:sym typeface="Calibri"/>
              </a:rPr>
              <a:t> </a:t>
            </a:r>
            <a:r>
              <a:rPr b="0" i="1" lang="af" sz="2400" u="none" cap="none" strike="noStrike">
                <a:solidFill>
                  <a:srgbClr val="00B0F0"/>
                </a:solidFill>
                <a:latin typeface="Calibri"/>
                <a:ea typeface="Calibri"/>
                <a:cs typeface="Calibri"/>
                <a:sym typeface="Calibri"/>
              </a:rPr>
              <a:t>table_name</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WHERE</a:t>
            </a:r>
            <a:r>
              <a:rPr b="0" i="0" lang="af" sz="2400" u="none" cap="none" strike="noStrike">
                <a:solidFill>
                  <a:schemeClr val="lt1"/>
                </a:solidFill>
                <a:latin typeface="Calibri"/>
                <a:ea typeface="Calibri"/>
                <a:cs typeface="Calibri"/>
                <a:sym typeface="Calibri"/>
              </a:rPr>
              <a:t> </a:t>
            </a:r>
            <a:r>
              <a:rPr b="0" i="1" lang="af" sz="2400" u="none" cap="none" strike="noStrike">
                <a:solidFill>
                  <a:srgbClr val="00B0F0"/>
                </a:solidFill>
                <a:latin typeface="Calibri"/>
                <a:ea typeface="Calibri"/>
                <a:cs typeface="Calibri"/>
                <a:sym typeface="Calibri"/>
              </a:rPr>
              <a:t>some_column</a:t>
            </a:r>
            <a:r>
              <a:rPr b="0" i="0" lang="af" sz="2400" u="none" cap="none" strike="noStrike">
                <a:solidFill>
                  <a:srgbClr val="00B0F0"/>
                </a:solidFill>
                <a:latin typeface="Calibri"/>
                <a:ea typeface="Calibri"/>
                <a:cs typeface="Calibri"/>
                <a:sym typeface="Calibri"/>
              </a:rPr>
              <a:t>=</a:t>
            </a:r>
            <a:r>
              <a:rPr b="0" i="1" lang="af" sz="2400" u="none" cap="none" strike="noStrike">
                <a:solidFill>
                  <a:srgbClr val="00B0F0"/>
                </a:solidFill>
                <a:latin typeface="Calibri"/>
                <a:ea typeface="Calibri"/>
                <a:cs typeface="Calibri"/>
                <a:sym typeface="Calibri"/>
              </a:rPr>
              <a:t>some_value</a:t>
            </a:r>
            <a:r>
              <a:rPr b="0" i="0" lang="af" sz="2400" u="none" cap="none" strike="noStrike">
                <a:solidFill>
                  <a:srgbClr val="00B0F0"/>
                </a:solidFill>
                <a:latin typeface="Calibri"/>
                <a:ea typeface="Calibri"/>
                <a:cs typeface="Calibri"/>
                <a:sym typeface="Calibri"/>
              </a:rPr>
              <a:t>;</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Example:</a:t>
            </a:r>
          </a:p>
          <a:p>
            <a:pPr indent="-50800" lvl="0" marL="342900" marR="0" rtl="0" algn="l">
              <a:lnSpc>
                <a:spcPct val="100000"/>
              </a:lnSpc>
              <a:spcBef>
                <a:spcPts val="64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 </a:t>
            </a: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DELETE FROM</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Customers</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WHERE</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CustomerName=‘baabtra' </a:t>
            </a:r>
            <a:r>
              <a:rPr b="0" i="0" lang="af" sz="2400" u="none" cap="none" strike="noStrike">
                <a:solidFill>
                  <a:srgbClr val="FFFF00"/>
                </a:solidFill>
                <a:latin typeface="Calibri"/>
                <a:ea typeface="Calibri"/>
                <a:cs typeface="Calibri"/>
                <a:sym typeface="Calibri"/>
              </a:rPr>
              <a:t>AND</a:t>
            </a:r>
            <a:r>
              <a:rPr b="0" i="0" lang="af" sz="2400" u="none" cap="none" strike="noStrike">
                <a:solidFill>
                  <a:srgbClr val="00B0F0"/>
                </a:solidFill>
                <a:latin typeface="Calibri"/>
                <a:ea typeface="Calibri"/>
                <a:cs typeface="Calibri"/>
                <a:sym typeface="Calibri"/>
              </a:rPr>
              <a:t> ContactName='Maria';</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1414433" y="2900353"/>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DCL Statements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1200120" y="257147"/>
            <a:ext cx="8229600" cy="857255"/>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Data Control Language (DCL) </a:t>
            </a:r>
          </a:p>
        </p:txBody>
      </p:sp>
      <p:sp>
        <p:nvSpPr>
          <p:cNvPr id="275" name="Shape 275"/>
          <p:cNvSpPr txBox="1"/>
          <p:nvPr/>
        </p:nvSpPr>
        <p:spPr>
          <a:xfrm>
            <a:off x="985805" y="2257411"/>
            <a:ext cx="9215502" cy="4071965"/>
          </a:xfrm>
          <a:prstGeom prst="rect">
            <a:avLst/>
          </a:prstGeom>
          <a:noFill/>
          <a:ln>
            <a:noFill/>
          </a:ln>
        </p:spPr>
        <p:txBody>
          <a:bodyPr anchorCtr="0" anchor="t" bIns="91425" lIns="91425" rIns="91425" tIns="91425">
            <a:noAutofit/>
          </a:bodyPr>
          <a:lstStyle/>
          <a:p>
            <a:pPr indent="0" lvl="2"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Used to create roles, permissions, and referential integrity as well it is used to control access to database by securing it.</a:t>
            </a:r>
          </a:p>
          <a:p>
            <a:pPr indent="0" lvl="3"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	-Grant</a:t>
            </a:r>
          </a:p>
          <a:p>
            <a:pPr indent="0" lvl="3"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	-Revoke</a:t>
            </a:r>
          </a:p>
          <a:p>
            <a:pPr indent="0" lvl="3"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	-Commit</a:t>
            </a:r>
          </a:p>
          <a:p>
            <a:pPr indent="0" lvl="3"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	-Rollback</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7"/>
            <a:ext cx="9958421" cy="1464937"/>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1" i="0" lang="af" sz="4000" u="none" cap="none" strike="noStrike">
                <a:solidFill>
                  <a:schemeClr val="lt1"/>
                </a:solidFill>
                <a:latin typeface="Arial"/>
                <a:ea typeface="Arial"/>
                <a:cs typeface="Arial"/>
                <a:sym typeface="Arial"/>
              </a:rPr>
              <a:t>DCL – Setting Privilege </a:t>
            </a:r>
          </a:p>
        </p:txBody>
      </p:sp>
      <p:sp>
        <p:nvSpPr>
          <p:cNvPr id="281" name="Shape 281"/>
          <p:cNvSpPr txBox="1"/>
          <p:nvPr/>
        </p:nvSpPr>
        <p:spPr>
          <a:xfrm>
            <a:off x="457200" y="1600200"/>
            <a:ext cx="9958421" cy="5800747"/>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Example:</a:t>
            </a:r>
          </a:p>
          <a:p>
            <a:pPr indent="12700" lvl="2" marL="1143000" marR="0" rtl="0" algn="l">
              <a:lnSpc>
                <a:spcPct val="100000"/>
              </a:lnSpc>
              <a:spcBef>
                <a:spcPts val="48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GRANT </a:t>
            </a:r>
            <a:r>
              <a:rPr b="0" i="0" lang="af" sz="2400" u="none" cap="none" strike="noStrike">
                <a:solidFill>
                  <a:srgbClr val="00B0F0"/>
                </a:solidFill>
                <a:latin typeface="Calibri"/>
                <a:ea typeface="Calibri"/>
                <a:cs typeface="Calibri"/>
                <a:sym typeface="Calibri"/>
              </a:rPr>
              <a:t>ALL</a:t>
            </a:r>
            <a:r>
              <a:rPr b="0" i="0" lang="af" sz="2400" u="none" cap="none" strike="noStrike">
                <a:solidFill>
                  <a:srgbClr val="FFFF00"/>
                </a:solidFill>
                <a:latin typeface="Calibri"/>
                <a:ea typeface="Calibri"/>
                <a:cs typeface="Calibri"/>
                <a:sym typeface="Calibri"/>
              </a:rPr>
              <a:t> ON</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baabtra.user</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TO</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F0"/>
                </a:solidFill>
                <a:latin typeface="Calibri"/>
                <a:ea typeface="Calibri"/>
                <a:cs typeface="Calibri"/>
                <a:sym typeface="Calibri"/>
              </a:rPr>
              <a:t>'someuser'@'somehost'; </a:t>
            </a: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rgbClr val="00B0F0"/>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rgbClr val="00B0F0"/>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rgbClr val="00B0F0"/>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rgbClr val="00B0F0"/>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rgbClr val="00B0F0"/>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rgbClr val="00B0F0"/>
              </a:solidFill>
              <a:latin typeface="Calibri"/>
              <a:ea typeface="Calibri"/>
              <a:cs typeface="Calibri"/>
              <a:sym typeface="Calibri"/>
            </a:endParaRPr>
          </a:p>
          <a:p>
            <a:pPr indent="12700" lvl="2" marL="1143000" marR="0" rtl="0" algn="l">
              <a:lnSpc>
                <a:spcPct val="100000"/>
              </a:lnSpc>
              <a:spcBef>
                <a:spcPts val="480"/>
              </a:spcBef>
              <a:spcAft>
                <a:spcPts val="0"/>
              </a:spcAft>
              <a:buClr>
                <a:schemeClr val="lt1"/>
              </a:buClr>
              <a:buFont typeface="Arial"/>
              <a:buNone/>
            </a:pPr>
            <a:r>
              <a:t/>
            </a:r>
            <a:endParaRPr b="0" i="0" sz="2400" u="none" cap="none" strike="noStrike">
              <a:solidFill>
                <a:srgbClr val="FFFF00"/>
              </a:solidFill>
              <a:latin typeface="Calibri"/>
              <a:ea typeface="Calibri"/>
              <a:cs typeface="Calibri"/>
              <a:sym typeface="Calibri"/>
            </a:endParaRPr>
          </a:p>
          <a:p>
            <a:pPr indent="12700" lvl="2" marL="1143000" marR="0" rtl="0" algn="l">
              <a:lnSpc>
                <a:spcPct val="100000"/>
              </a:lnSpc>
              <a:spcBef>
                <a:spcPts val="480"/>
              </a:spcBef>
              <a:spcAft>
                <a:spcPts val="0"/>
              </a:spcAft>
              <a:buClr>
                <a:schemeClr val="lt1"/>
              </a:buClr>
              <a:buFont typeface="Arial"/>
              <a:buNone/>
            </a:pPr>
            <a:r>
              <a:t/>
            </a:r>
            <a:endParaRPr b="0" i="0" sz="2400" u="none" cap="none" strike="noStrike">
              <a:solidFill>
                <a:srgbClr val="FFFF00"/>
              </a:solidFill>
              <a:latin typeface="Calibri"/>
              <a:ea typeface="Calibri"/>
              <a:cs typeface="Calibri"/>
              <a:sym typeface="Calibri"/>
            </a:endParaRPr>
          </a:p>
          <a:p>
            <a:pPr indent="12700" lvl="2" marL="1143000" marR="0" rtl="0" algn="l">
              <a:lnSpc>
                <a:spcPct val="100000"/>
              </a:lnSpc>
              <a:spcBef>
                <a:spcPts val="480"/>
              </a:spcBef>
              <a:spcAft>
                <a:spcPts val="0"/>
              </a:spcAft>
              <a:buClr>
                <a:schemeClr val="lt1"/>
              </a:buClr>
              <a:buFont typeface="Arial"/>
              <a:buNone/>
            </a:pPr>
            <a:r>
              <a:t/>
            </a:r>
            <a:endParaRPr b="0" i="0" sz="2400" u="none" cap="none" strike="noStrike">
              <a:solidFill>
                <a:srgbClr val="FFFF00"/>
              </a:solidFill>
              <a:latin typeface="Calibri"/>
              <a:ea typeface="Calibri"/>
              <a:cs typeface="Calibri"/>
              <a:sym typeface="Calibri"/>
            </a:endParaRPr>
          </a:p>
          <a:p>
            <a:pPr indent="12700" lvl="2" marL="1143000" marR="0" rtl="0" algn="l">
              <a:lnSpc>
                <a:spcPct val="100000"/>
              </a:lnSpc>
              <a:spcBef>
                <a:spcPts val="48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REVOKE</a:t>
            </a:r>
            <a:r>
              <a:rPr b="0" i="0" lang="af" sz="2400" u="none" cap="none" strike="noStrike">
                <a:solidFill>
                  <a:srgbClr val="00B0F0"/>
                </a:solidFill>
                <a:latin typeface="Calibri"/>
                <a:ea typeface="Calibri"/>
                <a:cs typeface="Calibri"/>
                <a:sym typeface="Calibri"/>
              </a:rPr>
              <a:t> ALL </a:t>
            </a:r>
            <a:r>
              <a:rPr b="0" i="0" lang="af" sz="2400" u="none" cap="none" strike="noStrike">
                <a:solidFill>
                  <a:srgbClr val="FFFF00"/>
                </a:solidFill>
                <a:latin typeface="Calibri"/>
                <a:ea typeface="Calibri"/>
                <a:cs typeface="Calibri"/>
                <a:sym typeface="Calibri"/>
              </a:rPr>
              <a:t>ON</a:t>
            </a:r>
            <a:r>
              <a:rPr b="0" i="0" lang="af" sz="2400" u="none" cap="none" strike="noStrike">
                <a:solidFill>
                  <a:srgbClr val="00B0F0"/>
                </a:solidFill>
                <a:latin typeface="Calibri"/>
                <a:ea typeface="Calibri"/>
                <a:cs typeface="Calibri"/>
                <a:sym typeface="Calibri"/>
              </a:rPr>
              <a:t> baabtra.user </a:t>
            </a:r>
            <a:r>
              <a:rPr b="0" i="0" lang="af" sz="2400" u="none" cap="none" strike="noStrike">
                <a:solidFill>
                  <a:srgbClr val="FFFF00"/>
                </a:solidFill>
                <a:latin typeface="Calibri"/>
                <a:ea typeface="Calibri"/>
                <a:cs typeface="Calibri"/>
                <a:sym typeface="Calibri"/>
              </a:rPr>
              <a:t>FROM</a:t>
            </a:r>
            <a:r>
              <a:rPr b="0" i="0" lang="af" sz="2400" u="none" cap="none" strike="noStrike">
                <a:solidFill>
                  <a:srgbClr val="00B0F0"/>
                </a:solidFill>
                <a:latin typeface="Calibri"/>
                <a:ea typeface="Calibri"/>
                <a:cs typeface="Calibri"/>
                <a:sym typeface="Calibri"/>
              </a:rPr>
              <a:t> 'jeffrey'@'localhost';</a:t>
            </a:r>
          </a:p>
        </p:txBody>
      </p:sp>
      <p:sp>
        <p:nvSpPr>
          <p:cNvPr id="282" name="Shape 282"/>
          <p:cNvSpPr/>
          <p:nvPr/>
        </p:nvSpPr>
        <p:spPr>
          <a:xfrm>
            <a:off x="199988" y="4186237"/>
            <a:ext cx="3914764" cy="1569660"/>
          </a:xfrm>
          <a:prstGeom prst="rect">
            <a:avLst/>
          </a:prstGeom>
          <a:solidFill>
            <a:srgbClr val="F4F3EC">
              <a:alpha val="20784"/>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What previlages to be given</a:t>
            </a:r>
          </a:p>
          <a:p>
            <a:pPr indent="0" lvl="0"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All -&gt; will set all the privileges</a:t>
            </a:r>
          </a:p>
          <a:p>
            <a:pPr indent="0" lvl="0"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SELECT-&gt; will set only to select privilage</a:t>
            </a:r>
          </a:p>
        </p:txBody>
      </p:sp>
      <p:cxnSp>
        <p:nvCxnSpPr>
          <p:cNvPr id="283" name="Shape 283"/>
          <p:cNvCxnSpPr/>
          <p:nvPr/>
        </p:nvCxnSpPr>
        <p:spPr>
          <a:xfrm rot="5400000">
            <a:off x="1614862" y="3371446"/>
            <a:ext cx="1614494" cy="15087"/>
          </a:xfrm>
          <a:prstGeom prst="straightConnector1">
            <a:avLst/>
          </a:prstGeom>
          <a:noFill/>
          <a:ln cap="flat" cmpd="sng" w="25400">
            <a:solidFill>
              <a:schemeClr val="lt1"/>
            </a:solidFill>
            <a:prstDash val="solid"/>
            <a:round/>
            <a:headEnd len="med" w="med" type="none"/>
            <a:tailEnd len="lg" w="lg" type="stealth"/>
          </a:ln>
        </p:spPr>
      </p:cxnSp>
      <p:sp>
        <p:nvSpPr>
          <p:cNvPr id="284" name="Shape 284"/>
          <p:cNvSpPr/>
          <p:nvPr/>
        </p:nvSpPr>
        <p:spPr>
          <a:xfrm>
            <a:off x="4271953" y="4614866"/>
            <a:ext cx="1628780" cy="461664"/>
          </a:xfrm>
          <a:prstGeom prst="rect">
            <a:avLst/>
          </a:prstGeom>
          <a:solidFill>
            <a:srgbClr val="F4F3EC">
              <a:alpha val="20784"/>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table name</a:t>
            </a:r>
          </a:p>
        </p:txBody>
      </p:sp>
      <p:cxnSp>
        <p:nvCxnSpPr>
          <p:cNvPr id="285" name="Shape 285"/>
          <p:cNvCxnSpPr/>
          <p:nvPr/>
        </p:nvCxnSpPr>
        <p:spPr>
          <a:xfrm rot="5400000">
            <a:off x="3771888" y="3614734"/>
            <a:ext cx="2000263" cy="1587"/>
          </a:xfrm>
          <a:prstGeom prst="straightConnector1">
            <a:avLst/>
          </a:prstGeom>
          <a:noFill/>
          <a:ln cap="flat" cmpd="sng" w="25400">
            <a:solidFill>
              <a:schemeClr val="lt1"/>
            </a:solidFill>
            <a:prstDash val="solid"/>
            <a:round/>
            <a:headEnd len="med" w="med" type="none"/>
            <a:tailEnd len="lg" w="lg" type="stealth"/>
          </a:ln>
        </p:spPr>
      </p:cxnSp>
      <p:sp>
        <p:nvSpPr>
          <p:cNvPr id="286" name="Shape 286"/>
          <p:cNvSpPr/>
          <p:nvPr/>
        </p:nvSpPr>
        <p:spPr>
          <a:xfrm>
            <a:off x="6200780" y="4614866"/>
            <a:ext cx="1556014" cy="461664"/>
          </a:xfrm>
          <a:prstGeom prst="rect">
            <a:avLst/>
          </a:prstGeom>
          <a:solidFill>
            <a:srgbClr val="F4F3EC">
              <a:alpha val="20784"/>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Username</a:t>
            </a:r>
          </a:p>
        </p:txBody>
      </p:sp>
      <p:cxnSp>
        <p:nvCxnSpPr>
          <p:cNvPr id="287" name="Shape 287"/>
          <p:cNvCxnSpPr/>
          <p:nvPr/>
        </p:nvCxnSpPr>
        <p:spPr>
          <a:xfrm rot="5400000">
            <a:off x="5651507" y="3550439"/>
            <a:ext cx="1970890" cy="15087"/>
          </a:xfrm>
          <a:prstGeom prst="straightConnector1">
            <a:avLst/>
          </a:prstGeom>
          <a:noFill/>
          <a:ln cap="flat" cmpd="sng" w="25400">
            <a:solidFill>
              <a:schemeClr val="lt1"/>
            </a:solidFill>
            <a:prstDash val="solid"/>
            <a:round/>
            <a:headEnd len="med" w="med" type="none"/>
            <a:tailEnd len="lg" w="lg" type="stealth"/>
          </a:ln>
        </p:spPr>
      </p:cxnSp>
      <p:cxnSp>
        <p:nvCxnSpPr>
          <p:cNvPr id="288" name="Shape 288"/>
          <p:cNvCxnSpPr/>
          <p:nvPr/>
        </p:nvCxnSpPr>
        <p:spPr>
          <a:xfrm rot="-5400000">
            <a:off x="2021659" y="6150781"/>
            <a:ext cx="642939" cy="0"/>
          </a:xfrm>
          <a:prstGeom prst="straightConnector1">
            <a:avLst/>
          </a:prstGeom>
          <a:noFill/>
          <a:ln cap="flat" cmpd="sng" w="25400">
            <a:solidFill>
              <a:schemeClr val="lt1"/>
            </a:solidFill>
            <a:prstDash val="solid"/>
            <a:round/>
            <a:headEnd len="med" w="med" type="none"/>
            <a:tailEnd len="lg" w="lg" type="stealth"/>
          </a:ln>
        </p:spPr>
      </p:cxnSp>
      <p:cxnSp>
        <p:nvCxnSpPr>
          <p:cNvPr id="289" name="Shape 289"/>
          <p:cNvCxnSpPr/>
          <p:nvPr/>
        </p:nvCxnSpPr>
        <p:spPr>
          <a:xfrm rot="-5400000">
            <a:off x="4057640" y="5829311"/>
            <a:ext cx="1428759" cy="1587"/>
          </a:xfrm>
          <a:prstGeom prst="straightConnector1">
            <a:avLst/>
          </a:prstGeom>
          <a:noFill/>
          <a:ln cap="flat" cmpd="sng" w="25400">
            <a:solidFill>
              <a:schemeClr val="lt1"/>
            </a:solidFill>
            <a:prstDash val="solid"/>
            <a:round/>
            <a:headEnd len="med" w="med" type="none"/>
            <a:tailEnd len="lg" w="lg" type="stealth"/>
          </a:ln>
        </p:spPr>
      </p:cxnSp>
      <p:cxnSp>
        <p:nvCxnSpPr>
          <p:cNvPr id="290" name="Shape 290"/>
          <p:cNvCxnSpPr/>
          <p:nvPr/>
        </p:nvCxnSpPr>
        <p:spPr>
          <a:xfrm rot="-5400000">
            <a:off x="5986466" y="5757874"/>
            <a:ext cx="1428759" cy="1587"/>
          </a:xfrm>
          <a:prstGeom prst="straightConnector1">
            <a:avLst/>
          </a:prstGeom>
          <a:noFill/>
          <a:ln cap="flat" cmpd="sng" w="25400">
            <a:solidFill>
              <a:schemeClr val="lt1"/>
            </a:solidFill>
            <a:prstDash val="solid"/>
            <a:round/>
            <a:headEnd len="med" w="med" type="none"/>
            <a:tailEnd len="lg" w="lg" type="stealth"/>
          </a:ln>
        </p:spPr>
      </p:cxn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pic>
        <p:nvPicPr>
          <p:cNvPr id="295" name="Shape 295"/>
          <p:cNvPicPr preferRelativeResize="0"/>
          <p:nvPr/>
        </p:nvPicPr>
        <p:blipFill rotWithShape="1">
          <a:blip r:embed="rId3">
            <a:alphaModFix/>
          </a:blip>
          <a:srcRect b="0" l="0" r="0" t="0"/>
          <a:stretch/>
        </p:blipFill>
        <p:spPr>
          <a:xfrm>
            <a:off x="449575" y="3927100"/>
            <a:ext cx="3548573" cy="2958450"/>
          </a:xfrm>
          <a:prstGeom prst="rect">
            <a:avLst/>
          </a:prstGeom>
          <a:noFill/>
          <a:ln>
            <a:noFill/>
          </a:ln>
        </p:spPr>
      </p:pic>
      <p:sp>
        <p:nvSpPr>
          <p:cNvPr id="296" name="Shape 296"/>
          <p:cNvSpPr txBox="1"/>
          <p:nvPr/>
        </p:nvSpPr>
        <p:spPr>
          <a:xfrm>
            <a:off x="1112750" y="1541375"/>
            <a:ext cx="8743798" cy="22973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FFFFF"/>
              </a:buClr>
              <a:buSzPct val="25000"/>
              <a:buFont typeface="Calibri"/>
              <a:buNone/>
            </a:pPr>
            <a:r>
              <a:rPr b="0" i="0" lang="af" sz="3000" u="none" cap="none" strike="noStrike">
                <a:solidFill>
                  <a:srgbClr val="FFFFFF"/>
                </a:solidFill>
                <a:latin typeface="Calibri"/>
                <a:ea typeface="Calibri"/>
                <a:cs typeface="Calibri"/>
                <a:sym typeface="Calibri"/>
              </a:rPr>
              <a:t>Woooh….!!! That really works…</a:t>
            </a:r>
          </a:p>
          <a:p>
            <a:pPr indent="0" lvl="0" marL="0" marR="0" rtl="0" algn="ctr">
              <a:lnSpc>
                <a:spcPct val="100000"/>
              </a:lnSpc>
              <a:spcBef>
                <a:spcPts val="0"/>
              </a:spcBef>
              <a:spcAft>
                <a:spcPts val="0"/>
              </a:spcAft>
              <a:buClr>
                <a:srgbClr val="FFFFFF"/>
              </a:buClr>
              <a:buSzPct val="25000"/>
              <a:buFont typeface="Calibri"/>
              <a:buNone/>
            </a:pPr>
            <a:r>
              <a:rPr b="0" i="0" lang="af" sz="3000" u="none" cap="none" strike="noStrike">
                <a:solidFill>
                  <a:srgbClr val="FFFFFF"/>
                </a:solidFill>
                <a:latin typeface="Calibri"/>
                <a:ea typeface="Calibri"/>
                <a:cs typeface="Calibri"/>
                <a:sym typeface="Calibri"/>
              </a:rPr>
              <a:t>So we are done with our TASK of the day.</a:t>
            </a:r>
          </a:p>
          <a:p>
            <a:pPr indent="0" lvl="0" marL="0" marR="0" rtl="0" algn="ctr">
              <a:lnSpc>
                <a:spcPct val="100000"/>
              </a:lnSpc>
              <a:spcBef>
                <a:spcPts val="0"/>
              </a:spcBef>
              <a:spcAft>
                <a:spcPts val="0"/>
              </a:spcAft>
              <a:buClr>
                <a:srgbClr val="FFFFFF"/>
              </a:buClr>
              <a:buSzPct val="25000"/>
              <a:buFont typeface="Calibri"/>
              <a:buNone/>
            </a:pPr>
            <a:r>
              <a:rPr b="0" i="0" lang="af" sz="3000" u="none" cap="none" strike="noStrike">
                <a:solidFill>
                  <a:srgbClr val="FFFFFF"/>
                </a:solidFill>
                <a:latin typeface="Calibri"/>
                <a:ea typeface="Calibri"/>
                <a:cs typeface="Calibri"/>
                <a:sym typeface="Calibri"/>
              </a:rPr>
              <a:t>That was great…!!!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10244173" cy="1591226"/>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What is Database?</a:t>
            </a:r>
          </a:p>
        </p:txBody>
      </p:sp>
      <p:sp>
        <p:nvSpPr>
          <p:cNvPr id="97" name="Shape 97"/>
          <p:cNvSpPr txBox="1"/>
          <p:nvPr/>
        </p:nvSpPr>
        <p:spPr>
          <a:xfrm>
            <a:off x="0" y="1600200"/>
            <a:ext cx="10701373" cy="6300813"/>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A collection of information organized in such a way that a </a:t>
            </a:r>
            <a:r>
              <a:rPr b="0" i="0" lang="af" sz="2400" u="none" cap="none" strike="noStrike">
                <a:solidFill>
                  <a:srgbClr val="FFFF00"/>
                </a:solidFill>
                <a:latin typeface="Calibri"/>
                <a:ea typeface="Calibri"/>
                <a:cs typeface="Calibri"/>
                <a:sym typeface="Calibri"/>
              </a:rPr>
              <a:t>computer program</a:t>
            </a:r>
            <a:r>
              <a:rPr b="0" i="0" lang="af" sz="2400" u="none" cap="none" strike="noStrike">
                <a:solidFill>
                  <a:schemeClr val="lt1"/>
                </a:solidFill>
                <a:latin typeface="Calibri"/>
                <a:ea typeface="Calibri"/>
                <a:cs typeface="Calibri"/>
                <a:sym typeface="Calibri"/>
              </a:rPr>
              <a:t> can </a:t>
            </a:r>
            <a:r>
              <a:rPr b="0" i="0" lang="af" sz="2400" u="none" cap="none" strike="noStrike">
                <a:solidFill>
                  <a:srgbClr val="FFFF00"/>
                </a:solidFill>
                <a:latin typeface="Calibri"/>
                <a:ea typeface="Calibri"/>
                <a:cs typeface="Calibri"/>
                <a:sym typeface="Calibri"/>
              </a:rPr>
              <a:t>quickly select desired pieces of data</a:t>
            </a:r>
            <a:r>
              <a:rPr b="0" i="0" lang="af" sz="2400" u="none" cap="none" strike="noStrike">
                <a:solidFill>
                  <a:schemeClr val="lt1"/>
                </a:solidFill>
                <a:latin typeface="Calibri"/>
                <a:ea typeface="Calibri"/>
                <a:cs typeface="Calibri"/>
                <a:sym typeface="Calibri"/>
              </a:rPr>
              <a:t>.</a:t>
            </a: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You can think of a database as an </a:t>
            </a:r>
            <a:r>
              <a:rPr b="0" i="0" lang="af" sz="2400" u="none" cap="none" strike="noStrike">
                <a:solidFill>
                  <a:srgbClr val="FFFF00"/>
                </a:solidFill>
                <a:latin typeface="Calibri"/>
                <a:ea typeface="Calibri"/>
                <a:cs typeface="Calibri"/>
                <a:sym typeface="Calibri"/>
              </a:rPr>
              <a:t>electronic filing system.</a:t>
            </a:r>
          </a:p>
          <a:p>
            <a:pPr indent="-50800" lvl="0" marL="342900" marR="0" rtl="0" algn="l">
              <a:lnSpc>
                <a:spcPct val="100000"/>
              </a:lnSpc>
              <a:spcBef>
                <a:spcPts val="640"/>
              </a:spcBef>
              <a:spcAft>
                <a:spcPts val="0"/>
              </a:spcAft>
              <a:buClr>
                <a:schemeClr val="dk1"/>
              </a:buClr>
              <a:buFont typeface="Arial"/>
              <a:buNone/>
            </a:pPr>
            <a:r>
              <a:t/>
            </a:r>
            <a:endParaRPr b="0" i="0" sz="2400" u="none" cap="none" strike="noStrike">
              <a:solidFill>
                <a:schemeClr val="lt1"/>
              </a:solidFill>
              <a:latin typeface="Calibri"/>
              <a:ea typeface="Calibri"/>
              <a:cs typeface="Calibri"/>
              <a:sym typeface="Calibri"/>
            </a:endParaRPr>
          </a:p>
        </p:txBody>
      </p:sp>
      <p:pic>
        <p:nvPicPr>
          <p:cNvPr id="98" name="Shape 98"/>
          <p:cNvPicPr preferRelativeResize="0"/>
          <p:nvPr/>
        </p:nvPicPr>
        <p:blipFill rotWithShape="1">
          <a:blip r:embed="rId3">
            <a:alphaModFix/>
          </a:blip>
          <a:srcRect b="0" l="0" r="0" t="0"/>
          <a:stretch/>
        </p:blipFill>
        <p:spPr>
          <a:xfrm>
            <a:off x="2214546" y="3500437"/>
            <a:ext cx="5967140" cy="3974800"/>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0" y="2971791"/>
            <a:ext cx="10866899" cy="1371599"/>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EAF1DD"/>
              </a:buClr>
              <a:buSzPct val="25000"/>
              <a:buFont typeface="Arial"/>
              <a:buNone/>
            </a:pPr>
            <a:r>
              <a:rPr b="0" i="0" lang="af" sz="4800" u="none" cap="none" strike="noStrike">
                <a:solidFill>
                  <a:srgbClr val="EAF1DD"/>
                </a:solidFill>
                <a:latin typeface="Arial"/>
                <a:ea typeface="Arial"/>
                <a:cs typeface="Arial"/>
                <a:sym typeface="Arial"/>
              </a:rPr>
              <a:t>INTRODUCTION TO MYSQL-</a:t>
            </a:r>
            <a:br>
              <a:rPr b="0" i="0" lang="af" sz="4800" u="none" cap="none" strike="noStrike">
                <a:solidFill>
                  <a:srgbClr val="EAF1DD"/>
                </a:solidFill>
                <a:latin typeface="Arial"/>
                <a:ea typeface="Arial"/>
                <a:cs typeface="Arial"/>
                <a:sym typeface="Arial"/>
              </a:rPr>
            </a:br>
            <a:r>
              <a:rPr b="0" i="0" lang="af" sz="4400" u="none" cap="none" strike="noStrike">
                <a:solidFill>
                  <a:srgbClr val="EAF1DD"/>
                </a:solidFill>
                <a:latin typeface="Arial"/>
                <a:ea typeface="Arial"/>
                <a:cs typeface="Arial"/>
                <a:sym typeface="Arial"/>
              </a:rPr>
              <a:t>GROUPING, SCALAR AND AGGREGATE FUNCTIONS, JOINS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1342995" y="25714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SQL Functions</a:t>
            </a:r>
          </a:p>
        </p:txBody>
      </p:sp>
      <p:sp>
        <p:nvSpPr>
          <p:cNvPr id="307" name="Shape 307"/>
          <p:cNvSpPr txBox="1"/>
          <p:nvPr/>
        </p:nvSpPr>
        <p:spPr>
          <a:xfrm>
            <a:off x="485739" y="2043098"/>
            <a:ext cx="9858299" cy="4526100"/>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SQL has many built-in functions for performing </a:t>
            </a:r>
            <a:r>
              <a:rPr b="0" i="0" lang="af" sz="2400" u="none" cap="none" strike="noStrike">
                <a:solidFill>
                  <a:srgbClr val="FFFF00"/>
                </a:solidFill>
                <a:latin typeface="Calibri"/>
                <a:ea typeface="Calibri"/>
                <a:cs typeface="Calibri"/>
                <a:sym typeface="Calibri"/>
              </a:rPr>
              <a:t>calculations</a:t>
            </a:r>
            <a:r>
              <a:rPr b="0" i="0" lang="af" sz="2400" u="none" cap="none" strike="noStrike">
                <a:solidFill>
                  <a:schemeClr val="lt1"/>
                </a:solidFill>
                <a:latin typeface="Calibri"/>
                <a:ea typeface="Calibri"/>
                <a:cs typeface="Calibri"/>
                <a:sym typeface="Calibri"/>
              </a:rPr>
              <a:t> on </a:t>
            </a:r>
            <a:r>
              <a:rPr b="0" i="0" lang="af" sz="2400" u="none" cap="none" strike="noStrike">
                <a:solidFill>
                  <a:srgbClr val="FFFF00"/>
                </a:solidFill>
                <a:latin typeface="Calibri"/>
                <a:ea typeface="Calibri"/>
                <a:cs typeface="Calibri"/>
                <a:sym typeface="Calibri"/>
              </a:rPr>
              <a:t>data</a:t>
            </a:r>
            <a:r>
              <a:rPr b="0" i="0" lang="af" sz="2400" u="none" cap="none" strike="noStrike">
                <a:solidFill>
                  <a:schemeClr val="lt1"/>
                </a:solidFill>
                <a:latin typeface="Calibri"/>
                <a:ea typeface="Calibri"/>
                <a:cs typeface="Calibri"/>
                <a:sym typeface="Calibri"/>
              </a:rPr>
              <a:t>. It can be broadly classified in to two</a:t>
            </a:r>
          </a:p>
          <a:p>
            <a:pPr indent="-12700" lvl="3" marL="1600200" marR="0" rtl="0" algn="l">
              <a:lnSpc>
                <a:spcPct val="100000"/>
              </a:lnSpc>
              <a:spcBef>
                <a:spcPts val="400"/>
              </a:spcBef>
              <a:spcAft>
                <a:spcPts val="0"/>
              </a:spcAft>
              <a:buClr>
                <a:schemeClr val="lt1"/>
              </a:buClr>
              <a:buSzPct val="100000"/>
              <a:buFont typeface="Arial"/>
              <a:buChar char="–"/>
            </a:pPr>
            <a:r>
              <a:rPr b="0" i="0" lang="af" sz="2400" u="none" cap="none" strike="noStrike">
                <a:solidFill>
                  <a:srgbClr val="FFC000"/>
                </a:solidFill>
                <a:latin typeface="Calibri"/>
                <a:ea typeface="Calibri"/>
                <a:cs typeface="Calibri"/>
                <a:sym typeface="Calibri"/>
              </a:rPr>
              <a:t>Aggregate Functions</a:t>
            </a:r>
          </a:p>
          <a:p>
            <a:pPr indent="-12700" lvl="3" marL="1600200" marR="0" rtl="0" algn="l">
              <a:lnSpc>
                <a:spcPct val="100000"/>
              </a:lnSpc>
              <a:spcBef>
                <a:spcPts val="400"/>
              </a:spcBef>
              <a:spcAft>
                <a:spcPts val="0"/>
              </a:spcAft>
              <a:buClr>
                <a:schemeClr val="lt1"/>
              </a:buClr>
              <a:buSzPct val="100000"/>
              <a:buFont typeface="Arial"/>
              <a:buChar char="–"/>
            </a:pPr>
            <a:r>
              <a:rPr b="0" i="0" lang="af" sz="2400" u="none" cap="none" strike="noStrike">
                <a:solidFill>
                  <a:srgbClr val="FFC000"/>
                </a:solidFill>
                <a:latin typeface="Calibri"/>
                <a:ea typeface="Calibri"/>
                <a:cs typeface="Calibri"/>
                <a:sym typeface="Calibri"/>
              </a:rPr>
              <a:t> Scalar functions</a:t>
            </a:r>
          </a:p>
          <a:p>
            <a:pPr indent="-12700" lvl="3" marL="1600200" marR="0" rtl="0" algn="l">
              <a:lnSpc>
                <a:spcPct val="100000"/>
              </a:lnSpc>
              <a:spcBef>
                <a:spcPts val="40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28595" y="0"/>
            <a:ext cx="8229600" cy="928799"/>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1400" u="none" cap="none" strike="noStrike">
                <a:solidFill>
                  <a:schemeClr val="lt1"/>
                </a:solidFill>
                <a:latin typeface="Arial"/>
                <a:ea typeface="Arial"/>
                <a:cs typeface="Arial"/>
                <a:sym typeface="Arial"/>
              </a:rPr>
              <a:t>SQL Functions</a:t>
            </a:r>
          </a:p>
        </p:txBody>
      </p:sp>
      <p:sp>
        <p:nvSpPr>
          <p:cNvPr id="313" name="Shape 313"/>
          <p:cNvSpPr txBox="1"/>
          <p:nvPr/>
        </p:nvSpPr>
        <p:spPr>
          <a:xfrm>
            <a:off x="485739" y="900090"/>
            <a:ext cx="8501099" cy="5714999"/>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af" sz="2400" u="sng" cap="none" strike="noStrike">
                <a:solidFill>
                  <a:schemeClr val="lt1"/>
                </a:solidFill>
                <a:latin typeface="Calibri"/>
                <a:ea typeface="Calibri"/>
                <a:cs typeface="Calibri"/>
                <a:sym typeface="Calibri"/>
              </a:rPr>
              <a:t>Aggregate Functions</a:t>
            </a: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SQL aggregate functions </a:t>
            </a:r>
            <a:r>
              <a:rPr b="0" i="0" lang="af" sz="2400" u="none" cap="none" strike="noStrike">
                <a:solidFill>
                  <a:srgbClr val="FFFF00"/>
                </a:solidFill>
                <a:latin typeface="Calibri"/>
                <a:ea typeface="Calibri"/>
                <a:cs typeface="Calibri"/>
                <a:sym typeface="Calibri"/>
              </a:rPr>
              <a:t>return a single value</a:t>
            </a:r>
            <a:r>
              <a:rPr b="0" i="0" lang="af" sz="2400" u="none" cap="none" strike="noStrike">
                <a:solidFill>
                  <a:schemeClr val="lt1"/>
                </a:solidFill>
                <a:latin typeface="Calibri"/>
                <a:ea typeface="Calibri"/>
                <a:cs typeface="Calibri"/>
                <a:sym typeface="Calibri"/>
              </a:rPr>
              <a:t>, calculated from</a:t>
            </a:r>
            <a:r>
              <a:rPr b="0" i="0" lang="af" sz="2400" u="none" cap="none" strike="noStrike">
                <a:solidFill>
                  <a:srgbClr val="FFFF00"/>
                </a:solidFill>
                <a:latin typeface="Calibri"/>
                <a:ea typeface="Calibri"/>
                <a:cs typeface="Calibri"/>
                <a:sym typeface="Calibri"/>
              </a:rPr>
              <a:t> all the values in a column.</a:t>
            </a: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                                                                         </a:t>
            </a: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Select </a:t>
            </a:r>
            <a:r>
              <a:rPr b="0" i="0" lang="af" sz="2400" u="none" cap="none" strike="noStrike">
                <a:solidFill>
                  <a:srgbClr val="FFFF00"/>
                </a:solidFill>
                <a:latin typeface="Calibri"/>
                <a:ea typeface="Calibri"/>
                <a:cs typeface="Calibri"/>
                <a:sym typeface="Calibri"/>
              </a:rPr>
              <a:t>AVG(int_price)</a:t>
            </a:r>
            <a:r>
              <a:rPr b="0" i="0" lang="af" sz="2400" u="none" cap="none" strike="noStrike">
                <a:solidFill>
                  <a:schemeClr val="lt1"/>
                </a:solidFill>
                <a:latin typeface="Calibri"/>
                <a:ea typeface="Calibri"/>
                <a:cs typeface="Calibri"/>
                <a:sym typeface="Calibri"/>
              </a:rPr>
              <a:t> from tbl_stock;    		// returns 8</a:t>
            </a: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Select </a:t>
            </a:r>
            <a:r>
              <a:rPr b="0" i="0" lang="af" sz="2400" u="none" cap="none" strike="noStrike">
                <a:solidFill>
                  <a:srgbClr val="FFFF00"/>
                </a:solidFill>
                <a:latin typeface="Calibri"/>
                <a:ea typeface="Calibri"/>
                <a:cs typeface="Calibri"/>
                <a:sym typeface="Calibri"/>
              </a:rPr>
              <a:t>SUM(int_price)</a:t>
            </a:r>
            <a:r>
              <a:rPr b="0" i="0" lang="af" sz="2400" u="none" cap="none" strike="noStrike">
                <a:solidFill>
                  <a:schemeClr val="lt1"/>
                </a:solidFill>
                <a:latin typeface="Calibri"/>
                <a:ea typeface="Calibri"/>
                <a:cs typeface="Calibri"/>
                <a:sym typeface="Calibri"/>
              </a:rPr>
              <a:t> from tbl_stock; 		// returns 33</a:t>
            </a: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Select </a:t>
            </a:r>
            <a:r>
              <a:rPr b="0" i="0" lang="af" sz="2400" u="none" cap="none" strike="noStrike">
                <a:solidFill>
                  <a:srgbClr val="FFFF00"/>
                </a:solidFill>
                <a:latin typeface="Calibri"/>
                <a:ea typeface="Calibri"/>
                <a:cs typeface="Calibri"/>
                <a:sym typeface="Calibri"/>
              </a:rPr>
              <a:t>MIN(int_price</a:t>
            </a:r>
            <a:r>
              <a:rPr b="0" i="0" lang="af" sz="2400" u="none" cap="none" strike="noStrike">
                <a:solidFill>
                  <a:schemeClr val="lt1"/>
                </a:solidFill>
                <a:latin typeface="Calibri"/>
                <a:ea typeface="Calibri"/>
                <a:cs typeface="Calibri"/>
                <a:sym typeface="Calibri"/>
              </a:rPr>
              <a:t>) from tbl_stock;	 	// returns 2</a:t>
            </a: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rgbClr val="FFFFFF"/>
                </a:solidFill>
                <a:latin typeface="Calibri"/>
                <a:ea typeface="Calibri"/>
                <a:cs typeface="Calibri"/>
                <a:sym typeface="Calibri"/>
              </a:rPr>
              <a:t>Select </a:t>
            </a:r>
            <a:r>
              <a:rPr b="0" i="0" lang="af" sz="2400" u="none" cap="none" strike="noStrike">
                <a:solidFill>
                  <a:srgbClr val="FFFF00"/>
                </a:solidFill>
                <a:latin typeface="Calibri"/>
                <a:ea typeface="Calibri"/>
                <a:cs typeface="Calibri"/>
                <a:sym typeface="Calibri"/>
              </a:rPr>
              <a:t>COUNT(vchr_product) </a:t>
            </a:r>
            <a:r>
              <a:rPr b="0" i="0" lang="af" sz="2400" u="none" cap="none" strike="noStrike">
                <a:solidFill>
                  <a:srgbClr val="FFFFFF"/>
                </a:solidFill>
                <a:latin typeface="Calibri"/>
                <a:ea typeface="Calibri"/>
                <a:cs typeface="Calibri"/>
                <a:sym typeface="Calibri"/>
              </a:rPr>
              <a:t>from tbl_stock;</a:t>
            </a:r>
            <a:r>
              <a:rPr b="0" i="0" lang="af" sz="2400" u="none" cap="none" strike="noStrike">
                <a:solidFill>
                  <a:schemeClr val="lt1"/>
                </a:solidFill>
                <a:latin typeface="Calibri"/>
                <a:ea typeface="Calibri"/>
                <a:cs typeface="Calibri"/>
                <a:sym typeface="Calibri"/>
              </a:rPr>
              <a:t> 	// returns 4</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p:txBody>
      </p:sp>
      <p:graphicFrame>
        <p:nvGraphicFramePr>
          <p:cNvPr id="314" name="Shape 314"/>
          <p:cNvGraphicFramePr/>
          <p:nvPr/>
        </p:nvGraphicFramePr>
        <p:xfrm>
          <a:off x="700054" y="2543164"/>
          <a:ext cx="3000000" cy="3000000"/>
        </p:xfrm>
        <a:graphic>
          <a:graphicData uri="http://schemas.openxmlformats.org/drawingml/2006/table">
            <a:tbl>
              <a:tblPr bandRow="1" firstRow="1">
                <a:noFill/>
                <a:tableStyleId>{429A6FC8-2A2E-4C4A-8D4A-1067D3DEDE87}</a:tableStyleId>
              </a:tblPr>
              <a:tblGrid>
                <a:gridCol w="1439100"/>
                <a:gridCol w="1881900"/>
                <a:gridCol w="1908275"/>
              </a:tblGrid>
              <a:tr h="7129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2000" u="none" cap="none" strike="noStrike"/>
                        <a:t>Pk_int_id</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4F6128"/>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2000" u="none" cap="none" strike="noStrike"/>
                        <a:t>Vchr_product</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4F6128"/>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2000" u="none" cap="none" strike="noStrike"/>
                        <a:t>Int_price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4F6128"/>
                    </a:solidFill>
                  </a:tcPr>
                </a:tc>
              </a:tr>
              <a:tr h="5111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2400" u="none" cap="none" strike="noStrike"/>
                        <a:t>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2400" u="none" cap="none" strike="noStrike"/>
                        <a:t>Pen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400" u="none" cap="none" strike="noStrike">
                          <a:solidFill>
                            <a:srgbClr val="F2F2F2"/>
                          </a:solidFill>
                        </a:rPr>
                        <a:t>10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5111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2400" u="none" cap="none" strike="noStrike"/>
                        <a:t>2</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400" u="none" cap="none" strike="noStrike">
                          <a:solidFill>
                            <a:srgbClr val="F2F2F2"/>
                          </a:solidFill>
                        </a:rPr>
                        <a:t>Book</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400" u="none" cap="none" strike="noStrike">
                          <a:solidFill>
                            <a:srgbClr val="F2F2F2"/>
                          </a:solidFill>
                        </a:rPr>
                        <a:t>15</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5111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2400" u="none" cap="none" strike="noStrike"/>
                        <a:t>3</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2400" u="none" cap="none" strike="noStrike"/>
                        <a:t>Eraser</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400" u="none" cap="none" strike="noStrike">
                          <a:solidFill>
                            <a:srgbClr val="F2F2F2"/>
                          </a:solidFill>
                        </a:rPr>
                        <a:t>2</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5111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2400" u="none" cap="none" strike="noStrike"/>
                        <a:t>4</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2400" u="none" cap="none" strike="noStrike"/>
                        <a:t>Pencil</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400" u="none" cap="none" strike="noStrike">
                          <a:solidFill>
                            <a:srgbClr val="F2F2F2"/>
                          </a:solidFill>
                        </a:rPr>
                        <a:t>6</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bl>
          </a:graphicData>
        </a:graphic>
      </p:graphicFrame>
      <p:sp>
        <p:nvSpPr>
          <p:cNvPr id="315" name="Shape 315"/>
          <p:cNvSpPr/>
          <p:nvPr/>
        </p:nvSpPr>
        <p:spPr>
          <a:xfrm>
            <a:off x="700054" y="2257411"/>
            <a:ext cx="2000400" cy="267899"/>
          </a:xfrm>
          <a:prstGeom prst="rect">
            <a:avLst/>
          </a:prstGeom>
          <a:solidFill>
            <a:srgbClr val="4F6128"/>
          </a:solidFill>
          <a:ln cap="flat" cmpd="sng" w="25400">
            <a:solidFill>
              <a:srgbClr val="71894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1" i="0" lang="af" sz="1600" u="none" cap="none" strike="noStrike">
                <a:solidFill>
                  <a:schemeClr val="lt1"/>
                </a:solidFill>
                <a:latin typeface="Arial"/>
                <a:ea typeface="Arial"/>
                <a:cs typeface="Arial"/>
                <a:sym typeface="Arial"/>
              </a:rPr>
              <a:t>Tbl_stock</a:t>
            </a:r>
          </a:p>
        </p:txBody>
      </p:sp>
      <p:sp>
        <p:nvSpPr>
          <p:cNvPr id="316" name="Shape 316"/>
          <p:cNvSpPr/>
          <p:nvPr/>
        </p:nvSpPr>
        <p:spPr>
          <a:xfrm>
            <a:off x="4343392" y="3043230"/>
            <a:ext cx="1285800" cy="2357399"/>
          </a:xfrm>
          <a:prstGeom prst="ellipse">
            <a:avLst/>
          </a:prstGeom>
          <a:solidFill>
            <a:schemeClr val="lt1">
              <a:alpha val="0"/>
            </a:schemeClr>
          </a:solid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317" name="Shape 317"/>
          <p:cNvSpPr/>
          <p:nvPr/>
        </p:nvSpPr>
        <p:spPr>
          <a:xfrm>
            <a:off x="5629276" y="3971923"/>
            <a:ext cx="1357199" cy="428700"/>
          </a:xfrm>
          <a:prstGeom prst="rightArrow">
            <a:avLst>
              <a:gd fmla="val 50000" name="adj1"/>
              <a:gd fmla="val 50000" name="adj2"/>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318" name="Shape 318"/>
          <p:cNvSpPr txBox="1"/>
          <p:nvPr/>
        </p:nvSpPr>
        <p:spPr>
          <a:xfrm>
            <a:off x="6986597" y="4043362"/>
            <a:ext cx="2467199" cy="3692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af" sz="1800" u="none" cap="none" strike="noStrike">
                <a:solidFill>
                  <a:schemeClr val="lt1"/>
                </a:solidFill>
                <a:latin typeface="Arial"/>
                <a:ea typeface="Arial"/>
                <a:cs typeface="Arial"/>
                <a:sym typeface="Arial"/>
              </a:rPr>
              <a:t>Returns a single value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1128682" y="0"/>
            <a:ext cx="8229600" cy="928799"/>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SQL Functions</a:t>
            </a:r>
          </a:p>
        </p:txBody>
      </p:sp>
      <p:sp>
        <p:nvSpPr>
          <p:cNvPr id="324" name="Shape 324"/>
          <p:cNvSpPr txBox="1"/>
          <p:nvPr/>
        </p:nvSpPr>
        <p:spPr>
          <a:xfrm>
            <a:off x="142843" y="857255"/>
            <a:ext cx="9001200" cy="5714999"/>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af" sz="2400" u="sng" cap="none" strike="noStrike">
                <a:solidFill>
                  <a:schemeClr val="lt1"/>
                </a:solidFill>
                <a:latin typeface="Calibri"/>
                <a:ea typeface="Calibri"/>
                <a:cs typeface="Calibri"/>
                <a:sym typeface="Calibri"/>
              </a:rPr>
              <a:t>Scalar Functions</a:t>
            </a: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SQL scalar functions return a single value for each values of  a particular column given as input.</a:t>
            </a: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Select </a:t>
            </a:r>
            <a:r>
              <a:rPr b="1" i="0" lang="af" sz="2400" u="none" cap="none" strike="noStrike">
                <a:solidFill>
                  <a:srgbClr val="FFFF00"/>
                </a:solidFill>
                <a:latin typeface="Calibri"/>
                <a:ea typeface="Calibri"/>
                <a:cs typeface="Calibri"/>
                <a:sym typeface="Calibri"/>
              </a:rPr>
              <a:t>UCASE(vchr_product)</a:t>
            </a:r>
            <a:r>
              <a:rPr b="0" i="0" lang="af" sz="2400" u="none" cap="none" strike="noStrike">
                <a:solidFill>
                  <a:schemeClr val="lt1"/>
                </a:solidFill>
                <a:latin typeface="Calibri"/>
                <a:ea typeface="Calibri"/>
                <a:cs typeface="Calibri"/>
                <a:sym typeface="Calibri"/>
              </a:rPr>
              <a:t> from tbl_stock; // returns each column value in capital letter</a:t>
            </a: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Select  </a:t>
            </a:r>
            <a:r>
              <a:rPr b="1" i="0" lang="af" sz="2400" u="none" cap="none" strike="noStrike">
                <a:solidFill>
                  <a:srgbClr val="FFFF00"/>
                </a:solidFill>
                <a:latin typeface="Calibri"/>
                <a:ea typeface="Calibri"/>
                <a:cs typeface="Calibri"/>
                <a:sym typeface="Calibri"/>
              </a:rPr>
              <a:t>LCASE(vchr_product)</a:t>
            </a:r>
            <a:r>
              <a:rPr b="0" i="0" lang="af" sz="2400" u="none" cap="none" strike="noStrike">
                <a:solidFill>
                  <a:schemeClr val="lt1"/>
                </a:solidFill>
                <a:latin typeface="Calibri"/>
                <a:ea typeface="Calibri"/>
                <a:cs typeface="Calibri"/>
                <a:sym typeface="Calibri"/>
              </a:rPr>
              <a:t> from tbl_stock; // returns each column value in small letter</a:t>
            </a: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Select </a:t>
            </a:r>
            <a:r>
              <a:rPr b="1" i="0" lang="af" sz="2400" u="none" cap="none" strike="noStrike">
                <a:solidFill>
                  <a:srgbClr val="FFFF00"/>
                </a:solidFill>
                <a:latin typeface="Calibri"/>
                <a:ea typeface="Calibri"/>
                <a:cs typeface="Calibri"/>
                <a:sym typeface="Calibri"/>
              </a:rPr>
              <a:t>ROUND(int_price)</a:t>
            </a:r>
            <a:r>
              <a:rPr b="0" i="0" lang="af" sz="2400" u="none" cap="none" strike="noStrike">
                <a:solidFill>
                  <a:schemeClr val="lt1"/>
                </a:solidFill>
                <a:latin typeface="Calibri"/>
                <a:ea typeface="Calibri"/>
                <a:cs typeface="Calibri"/>
                <a:sym typeface="Calibri"/>
              </a:rPr>
              <a:t> from tbl_stock; // returns each column value in a rounded figure</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p:txBody>
      </p:sp>
      <p:graphicFrame>
        <p:nvGraphicFramePr>
          <p:cNvPr id="325" name="Shape 325"/>
          <p:cNvGraphicFramePr/>
          <p:nvPr/>
        </p:nvGraphicFramePr>
        <p:xfrm>
          <a:off x="1128682" y="2543164"/>
          <a:ext cx="3000000" cy="3000000"/>
        </p:xfrm>
        <a:graphic>
          <a:graphicData uri="http://schemas.openxmlformats.org/drawingml/2006/table">
            <a:tbl>
              <a:tblPr bandRow="1" firstRow="1">
                <a:noFill/>
                <a:tableStyleId>{429A6FC8-2A2E-4C4A-8D4A-1067D3DEDE87}</a:tableStyleId>
              </a:tblPr>
              <a:tblGrid>
                <a:gridCol w="1218900"/>
                <a:gridCol w="1593950"/>
                <a:gridCol w="1616275"/>
              </a:tblGrid>
              <a:tr h="55670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400" u="none" cap="none" strike="noStrike"/>
                        <a:t>Pk_int_id</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4F6128"/>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400" u="none" cap="none" strike="noStrike"/>
                        <a:t>Vchr_product</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4F6128"/>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400" u="none" cap="none" strike="noStrike"/>
                        <a:t>Int_price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4F6128"/>
                    </a:solidFill>
                  </a:tcPr>
                </a:tc>
              </a:tr>
              <a:tr h="41447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Pen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10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41447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2</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Book</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15</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41447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3</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Eraser</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2</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41447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4</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Pencil</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6</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bl>
          </a:graphicData>
        </a:graphic>
      </p:graphicFrame>
      <p:sp>
        <p:nvSpPr>
          <p:cNvPr id="326" name="Shape 326"/>
          <p:cNvSpPr/>
          <p:nvPr/>
        </p:nvSpPr>
        <p:spPr>
          <a:xfrm>
            <a:off x="1128682" y="2185974"/>
            <a:ext cx="2000400" cy="339299"/>
          </a:xfrm>
          <a:prstGeom prst="rect">
            <a:avLst/>
          </a:prstGeom>
          <a:solidFill>
            <a:srgbClr val="4F6128"/>
          </a:solidFill>
          <a:ln cap="flat" cmpd="sng" w="25400">
            <a:solidFill>
              <a:srgbClr val="71894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1" i="0" lang="af" sz="1600" u="none" cap="none" strike="noStrike">
                <a:solidFill>
                  <a:schemeClr val="lt1"/>
                </a:solidFill>
                <a:latin typeface="Arial"/>
                <a:ea typeface="Arial"/>
                <a:cs typeface="Arial"/>
                <a:sym typeface="Arial"/>
              </a:rPr>
              <a:t>Tbl_product</a:t>
            </a:r>
          </a:p>
        </p:txBody>
      </p:sp>
      <p:sp>
        <p:nvSpPr>
          <p:cNvPr id="327" name="Shape 327"/>
          <p:cNvSpPr/>
          <p:nvPr/>
        </p:nvSpPr>
        <p:spPr>
          <a:xfrm>
            <a:off x="4071933" y="3143248"/>
            <a:ext cx="1285800" cy="285899"/>
          </a:xfrm>
          <a:prstGeom prst="ellipse">
            <a:avLst/>
          </a:prstGeom>
          <a:solidFill>
            <a:schemeClr val="lt1">
              <a:alpha val="0"/>
            </a:schemeClr>
          </a:solid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328" name="Shape 328"/>
          <p:cNvSpPr/>
          <p:nvPr/>
        </p:nvSpPr>
        <p:spPr>
          <a:xfrm>
            <a:off x="5500694" y="3143248"/>
            <a:ext cx="642900" cy="214200"/>
          </a:xfrm>
          <a:prstGeom prst="rightArrow">
            <a:avLst>
              <a:gd fmla="val 50000" name="adj1"/>
              <a:gd fmla="val 50000" name="adj2"/>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329" name="Shape 329"/>
          <p:cNvSpPr txBox="1"/>
          <p:nvPr/>
        </p:nvSpPr>
        <p:spPr>
          <a:xfrm>
            <a:off x="6372692" y="3071809"/>
            <a:ext cx="1800599" cy="3692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af" sz="1800" u="none" cap="none" strike="noStrike">
                <a:solidFill>
                  <a:schemeClr val="lt1"/>
                </a:solidFill>
                <a:latin typeface="Arial"/>
                <a:ea typeface="Arial"/>
                <a:cs typeface="Arial"/>
                <a:sym typeface="Arial"/>
              </a:rPr>
              <a:t>Returns a value</a:t>
            </a:r>
          </a:p>
        </p:txBody>
      </p:sp>
      <p:sp>
        <p:nvSpPr>
          <p:cNvPr id="330" name="Shape 330"/>
          <p:cNvSpPr/>
          <p:nvPr/>
        </p:nvSpPr>
        <p:spPr>
          <a:xfrm>
            <a:off x="4071933" y="3500437"/>
            <a:ext cx="1285800" cy="285899"/>
          </a:xfrm>
          <a:prstGeom prst="ellipse">
            <a:avLst/>
          </a:prstGeom>
          <a:solidFill>
            <a:schemeClr val="lt1">
              <a:alpha val="0"/>
            </a:schemeClr>
          </a:solid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331" name="Shape 331"/>
          <p:cNvSpPr/>
          <p:nvPr/>
        </p:nvSpPr>
        <p:spPr>
          <a:xfrm>
            <a:off x="4071933" y="3929066"/>
            <a:ext cx="1285800" cy="285899"/>
          </a:xfrm>
          <a:prstGeom prst="ellipse">
            <a:avLst/>
          </a:prstGeom>
          <a:solidFill>
            <a:schemeClr val="lt1">
              <a:alpha val="0"/>
            </a:schemeClr>
          </a:solid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332" name="Shape 332"/>
          <p:cNvSpPr/>
          <p:nvPr/>
        </p:nvSpPr>
        <p:spPr>
          <a:xfrm>
            <a:off x="4071933" y="4286255"/>
            <a:ext cx="1285800" cy="285899"/>
          </a:xfrm>
          <a:prstGeom prst="ellipse">
            <a:avLst/>
          </a:prstGeom>
          <a:solidFill>
            <a:schemeClr val="lt1">
              <a:alpha val="0"/>
            </a:schemeClr>
          </a:solid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333" name="Shape 333"/>
          <p:cNvSpPr/>
          <p:nvPr/>
        </p:nvSpPr>
        <p:spPr>
          <a:xfrm>
            <a:off x="5500694" y="3571876"/>
            <a:ext cx="642900" cy="214200"/>
          </a:xfrm>
          <a:prstGeom prst="rightArrow">
            <a:avLst>
              <a:gd fmla="val 50000" name="adj1"/>
              <a:gd fmla="val 50000" name="adj2"/>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334" name="Shape 334"/>
          <p:cNvSpPr/>
          <p:nvPr/>
        </p:nvSpPr>
        <p:spPr>
          <a:xfrm>
            <a:off x="5500694" y="4000503"/>
            <a:ext cx="642900" cy="214200"/>
          </a:xfrm>
          <a:prstGeom prst="rightArrow">
            <a:avLst>
              <a:gd fmla="val 50000" name="adj1"/>
              <a:gd fmla="val 50000" name="adj2"/>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335" name="Shape 335"/>
          <p:cNvSpPr/>
          <p:nvPr/>
        </p:nvSpPr>
        <p:spPr>
          <a:xfrm>
            <a:off x="5500694" y="4357694"/>
            <a:ext cx="642900" cy="214200"/>
          </a:xfrm>
          <a:prstGeom prst="rightArrow">
            <a:avLst>
              <a:gd fmla="val 50000" name="adj1"/>
              <a:gd fmla="val 50000" name="adj2"/>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336" name="Shape 336"/>
          <p:cNvSpPr txBox="1"/>
          <p:nvPr/>
        </p:nvSpPr>
        <p:spPr>
          <a:xfrm>
            <a:off x="6357950" y="3500437"/>
            <a:ext cx="1800599" cy="3692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af" sz="1800" u="none" cap="none" strike="noStrike">
                <a:solidFill>
                  <a:schemeClr val="lt1"/>
                </a:solidFill>
                <a:latin typeface="Arial"/>
                <a:ea typeface="Arial"/>
                <a:cs typeface="Arial"/>
                <a:sym typeface="Arial"/>
              </a:rPr>
              <a:t>Returns a value</a:t>
            </a:r>
          </a:p>
        </p:txBody>
      </p:sp>
      <p:sp>
        <p:nvSpPr>
          <p:cNvPr id="337" name="Shape 337"/>
          <p:cNvSpPr txBox="1"/>
          <p:nvPr/>
        </p:nvSpPr>
        <p:spPr>
          <a:xfrm>
            <a:off x="6357950" y="3929066"/>
            <a:ext cx="1800599" cy="3692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af" sz="1800" u="none" cap="none" strike="noStrike">
                <a:solidFill>
                  <a:schemeClr val="lt1"/>
                </a:solidFill>
                <a:latin typeface="Arial"/>
                <a:ea typeface="Arial"/>
                <a:cs typeface="Arial"/>
                <a:sym typeface="Arial"/>
              </a:rPr>
              <a:t>Returns a value</a:t>
            </a:r>
          </a:p>
        </p:txBody>
      </p:sp>
      <p:sp>
        <p:nvSpPr>
          <p:cNvPr id="338" name="Shape 338"/>
          <p:cNvSpPr txBox="1"/>
          <p:nvPr/>
        </p:nvSpPr>
        <p:spPr>
          <a:xfrm>
            <a:off x="6357950" y="4286255"/>
            <a:ext cx="1800599" cy="3692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af" sz="1800" u="none" cap="none" strike="noStrike">
                <a:solidFill>
                  <a:schemeClr val="lt1"/>
                </a:solidFill>
                <a:latin typeface="Arial"/>
                <a:ea typeface="Arial"/>
                <a:cs typeface="Arial"/>
                <a:sym typeface="Arial"/>
              </a:rPr>
              <a:t>Returns a value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985805" y="25714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Grouping Data</a:t>
            </a:r>
          </a:p>
        </p:txBody>
      </p:sp>
      <p:sp>
        <p:nvSpPr>
          <p:cNvPr id="344" name="Shape 344"/>
          <p:cNvSpPr txBox="1"/>
          <p:nvPr/>
        </p:nvSpPr>
        <p:spPr>
          <a:xfrm>
            <a:off x="357150" y="1571600"/>
            <a:ext cx="9979499" cy="5734199"/>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GROUP BY allows you to take your result set, group it into logical groups and then run aggregate queries on the groups. </a:t>
            </a: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You could for instance select all employees, group them by their workplace location and calculate the average salary. This would give you the average salary of an employee at a given location in your database.</a:t>
            </a:r>
          </a:p>
        </p:txBody>
      </p:sp>
      <p:graphicFrame>
        <p:nvGraphicFramePr>
          <p:cNvPr id="345" name="Shape 345"/>
          <p:cNvGraphicFramePr/>
          <p:nvPr/>
        </p:nvGraphicFramePr>
        <p:xfrm>
          <a:off x="357158" y="4257673"/>
          <a:ext cx="3000000" cy="3000000"/>
        </p:xfrm>
        <a:graphic>
          <a:graphicData uri="http://schemas.openxmlformats.org/drawingml/2006/table">
            <a:tbl>
              <a:tblPr bandRow="1" firstRow="1">
                <a:noFill/>
                <a:tableStyleId>{429A6FC8-2A2E-4C4A-8D4A-1067D3DEDE87}</a:tableStyleId>
              </a:tblPr>
              <a:tblGrid>
                <a:gridCol w="924775"/>
                <a:gridCol w="1261075"/>
                <a:gridCol w="1008850"/>
                <a:gridCol w="1513275"/>
                <a:gridCol w="1681425"/>
                <a:gridCol w="1597350"/>
              </a:tblGrid>
              <a:tr h="609600">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400" u="none" cap="none" strike="noStrike">
                          <a:solidFill>
                            <a:schemeClr val="dk1"/>
                          </a:solidFill>
                        </a:rPr>
                        <a:t>Emp_id</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400" u="none" cap="none" strike="noStrike">
                          <a:solidFill>
                            <a:schemeClr val="dk1"/>
                          </a:solidFill>
                        </a:rPr>
                        <a:t>Emp_name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200" u="none" cap="none" strike="noStrike">
                          <a:solidFill>
                            <a:schemeClr val="dk1"/>
                          </a:solidFill>
                        </a:rPr>
                        <a:t>Emp_age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400" u="none" cap="none" strike="noStrike">
                          <a:solidFill>
                            <a:schemeClr val="dk1"/>
                          </a:solidFill>
                        </a:rPr>
                        <a:t>Emp_email</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200" u="none" cap="none" strike="noStrike">
                          <a:solidFill>
                            <a:schemeClr val="dk1"/>
                          </a:solidFill>
                        </a:rPr>
                        <a:t>int_salary</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400" u="none" cap="none" strike="noStrike">
                          <a:solidFill>
                            <a:schemeClr val="dk1"/>
                          </a:solidFill>
                        </a:rPr>
                        <a:t>vchr_place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r>
              <a:tr h="609600">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1000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Deepak</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24</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400" u="none" cap="none" strike="noStrike">
                          <a:solidFill>
                            <a:schemeClr val="dk1"/>
                          </a:solidFill>
                        </a:rPr>
                        <a:t>dk@gmail.com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10000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Cochin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00B0F0">
                        <a:alpha val="20000"/>
                      </a:srgbClr>
                    </a:solidFill>
                  </a:tcPr>
                </a:tc>
              </a:tr>
              <a:tr h="609600">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1001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Aneesh</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23</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400" u="none" cap="none" strike="noStrike">
                          <a:solidFill>
                            <a:schemeClr val="dk1"/>
                          </a:solidFill>
                        </a:rPr>
                        <a:t>an@gmail.com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20000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Calicut</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FFFF00"/>
                    </a:solidFill>
                  </a:tcPr>
                </a:tc>
              </a:tr>
              <a:tr h="609600">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1002</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Naveen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25</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400" u="none" cap="none" strike="noStrike">
                          <a:solidFill>
                            <a:schemeClr val="dk1"/>
                          </a:solidFill>
                        </a:rPr>
                        <a:t>nn@gmail.com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15000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Cochin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609600">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1003</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Jacob</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25</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400" u="none" cap="none" strike="noStrike">
                          <a:solidFill>
                            <a:schemeClr val="dk1"/>
                          </a:solidFill>
                        </a:rPr>
                        <a:t>jb@gmail.com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13000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Calicut</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FFFF00"/>
                    </a:solidFill>
                  </a:tcPr>
                </a:tc>
              </a:tr>
            </a:tbl>
          </a:graphicData>
        </a:graphic>
      </p:graphicFrame>
      <p:sp>
        <p:nvSpPr>
          <p:cNvPr id="346" name="Shape 346"/>
          <p:cNvSpPr/>
          <p:nvPr/>
        </p:nvSpPr>
        <p:spPr>
          <a:xfrm>
            <a:off x="357150" y="3900475"/>
            <a:ext cx="1914599" cy="357299"/>
          </a:xfrm>
          <a:prstGeom prst="rect">
            <a:avLst/>
          </a:prstGeom>
          <a:solidFill>
            <a:srgbClr val="C4BD97"/>
          </a:solidFill>
          <a:ln cap="flat" cmpd="sng" w="25400">
            <a:solidFill>
              <a:srgbClr val="F4F3EC"/>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af" sz="1600" u="none" cap="none" strike="noStrike">
                <a:solidFill>
                  <a:schemeClr val="dk1"/>
                </a:solidFill>
                <a:latin typeface="Arial"/>
                <a:ea typeface="Arial"/>
                <a:cs typeface="Arial"/>
                <a:sym typeface="Arial"/>
              </a:rPr>
              <a:t>Tbl_employee</a:t>
            </a:r>
          </a:p>
        </p:txBody>
      </p:sp>
      <p:grpSp>
        <p:nvGrpSpPr>
          <p:cNvPr id="347" name="Shape 347"/>
          <p:cNvGrpSpPr/>
          <p:nvPr/>
        </p:nvGrpSpPr>
        <p:grpSpPr>
          <a:xfrm>
            <a:off x="8200931" y="5115135"/>
            <a:ext cx="430209" cy="1144546"/>
            <a:chOff x="7643834" y="5284800"/>
            <a:chExt cx="358777" cy="644487"/>
          </a:xfrm>
        </p:grpSpPr>
        <p:cxnSp>
          <p:nvCxnSpPr>
            <p:cNvPr id="348" name="Shape 348"/>
            <p:cNvCxnSpPr/>
            <p:nvPr/>
          </p:nvCxnSpPr>
          <p:spPr>
            <a:xfrm rot="5400000">
              <a:off x="7680411" y="5607087"/>
              <a:ext cx="642900" cy="1500"/>
            </a:xfrm>
            <a:prstGeom prst="straightConnector1">
              <a:avLst/>
            </a:prstGeom>
            <a:noFill/>
            <a:ln cap="flat" cmpd="sng" w="25400">
              <a:solidFill>
                <a:srgbClr val="F4F3EC"/>
              </a:solidFill>
              <a:prstDash val="solid"/>
              <a:round/>
              <a:headEnd len="med" w="med" type="none"/>
              <a:tailEnd len="med" w="med" type="none"/>
            </a:ln>
          </p:spPr>
        </p:cxnSp>
        <p:cxnSp>
          <p:nvCxnSpPr>
            <p:cNvPr id="349" name="Shape 349"/>
            <p:cNvCxnSpPr/>
            <p:nvPr/>
          </p:nvCxnSpPr>
          <p:spPr>
            <a:xfrm>
              <a:off x="7643834" y="5284800"/>
              <a:ext cx="357299" cy="1500"/>
            </a:xfrm>
            <a:prstGeom prst="straightConnector1">
              <a:avLst/>
            </a:prstGeom>
            <a:noFill/>
            <a:ln cap="flat" cmpd="sng" w="25400">
              <a:solidFill>
                <a:srgbClr val="F4F3EC"/>
              </a:solidFill>
              <a:prstDash val="solid"/>
              <a:round/>
              <a:headEnd len="med" w="med" type="none"/>
              <a:tailEnd len="med" w="med" type="none"/>
            </a:ln>
          </p:spPr>
        </p:cxnSp>
        <p:cxnSp>
          <p:nvCxnSpPr>
            <p:cNvPr id="350" name="Shape 350"/>
            <p:cNvCxnSpPr/>
            <p:nvPr/>
          </p:nvCxnSpPr>
          <p:spPr>
            <a:xfrm>
              <a:off x="7643834" y="5927742"/>
              <a:ext cx="357299" cy="1500"/>
            </a:xfrm>
            <a:prstGeom prst="straightConnector1">
              <a:avLst/>
            </a:prstGeom>
            <a:noFill/>
            <a:ln cap="flat" cmpd="sng" w="25400">
              <a:solidFill>
                <a:srgbClr val="F4F3EC"/>
              </a:solidFill>
              <a:prstDash val="solid"/>
              <a:round/>
              <a:headEnd len="med" w="med" type="none"/>
              <a:tailEnd len="med" w="med" type="none"/>
            </a:ln>
          </p:spPr>
        </p:cxnSp>
      </p:grpSp>
      <p:grpSp>
        <p:nvGrpSpPr>
          <p:cNvPr id="351" name="Shape 351"/>
          <p:cNvGrpSpPr/>
          <p:nvPr/>
        </p:nvGrpSpPr>
        <p:grpSpPr>
          <a:xfrm>
            <a:off x="8200822" y="5900486"/>
            <a:ext cx="501643" cy="1214608"/>
            <a:chOff x="7500957" y="5570551"/>
            <a:chExt cx="358778" cy="858987"/>
          </a:xfrm>
        </p:grpSpPr>
        <p:cxnSp>
          <p:nvCxnSpPr>
            <p:cNvPr id="352" name="Shape 352"/>
            <p:cNvCxnSpPr/>
            <p:nvPr/>
          </p:nvCxnSpPr>
          <p:spPr>
            <a:xfrm rot="5400000">
              <a:off x="7430285" y="6000089"/>
              <a:ext cx="857400" cy="1500"/>
            </a:xfrm>
            <a:prstGeom prst="straightConnector1">
              <a:avLst/>
            </a:prstGeom>
            <a:noFill/>
            <a:ln cap="flat" cmpd="sng" w="25400">
              <a:solidFill>
                <a:srgbClr val="FFFF00"/>
              </a:solidFill>
              <a:prstDash val="solid"/>
              <a:round/>
              <a:headEnd len="med" w="med" type="none"/>
              <a:tailEnd len="med" w="med" type="none"/>
            </a:ln>
          </p:spPr>
        </p:cxnSp>
        <p:cxnSp>
          <p:nvCxnSpPr>
            <p:cNvPr id="353" name="Shape 353"/>
            <p:cNvCxnSpPr/>
            <p:nvPr/>
          </p:nvCxnSpPr>
          <p:spPr>
            <a:xfrm>
              <a:off x="7500957" y="5570551"/>
              <a:ext cx="357299" cy="1500"/>
            </a:xfrm>
            <a:prstGeom prst="straightConnector1">
              <a:avLst/>
            </a:prstGeom>
            <a:noFill/>
            <a:ln cap="flat" cmpd="sng" w="25400">
              <a:solidFill>
                <a:srgbClr val="FFFF00"/>
              </a:solidFill>
              <a:prstDash val="solid"/>
              <a:round/>
              <a:headEnd len="med" w="med" type="none"/>
              <a:tailEnd len="med" w="med" type="none"/>
            </a:ln>
          </p:spPr>
        </p:cxnSp>
        <p:cxnSp>
          <p:nvCxnSpPr>
            <p:cNvPr id="354" name="Shape 354"/>
            <p:cNvCxnSpPr/>
            <p:nvPr/>
          </p:nvCxnSpPr>
          <p:spPr>
            <a:xfrm>
              <a:off x="7500957" y="6427807"/>
              <a:ext cx="357299" cy="1500"/>
            </a:xfrm>
            <a:prstGeom prst="straightConnector1">
              <a:avLst/>
            </a:prstGeom>
            <a:noFill/>
            <a:ln cap="flat" cmpd="sng" w="25400">
              <a:solidFill>
                <a:srgbClr val="FFFF00"/>
              </a:solidFill>
              <a:prstDash val="solid"/>
              <a:round/>
              <a:headEnd len="med" w="med" type="none"/>
              <a:tailEnd len="med" w="med" type="none"/>
            </a:ln>
          </p:spPr>
        </p:cxnSp>
      </p:grpSp>
      <p:cxnSp>
        <p:nvCxnSpPr>
          <p:cNvPr id="355" name="Shape 355"/>
          <p:cNvCxnSpPr/>
          <p:nvPr/>
        </p:nvCxnSpPr>
        <p:spPr>
          <a:xfrm>
            <a:off x="8701110" y="6472253"/>
            <a:ext cx="357299" cy="1500"/>
          </a:xfrm>
          <a:prstGeom prst="straightConnector1">
            <a:avLst/>
          </a:prstGeom>
          <a:noFill/>
          <a:ln cap="flat" cmpd="sng" w="25400">
            <a:solidFill>
              <a:srgbClr val="FFFF00"/>
            </a:solidFill>
            <a:prstDash val="solid"/>
            <a:round/>
            <a:headEnd len="med" w="med" type="none"/>
            <a:tailEnd len="med" w="med" type="none"/>
          </a:ln>
        </p:spPr>
      </p:cxnSp>
      <p:cxnSp>
        <p:nvCxnSpPr>
          <p:cNvPr id="356" name="Shape 356"/>
          <p:cNvCxnSpPr/>
          <p:nvPr/>
        </p:nvCxnSpPr>
        <p:spPr>
          <a:xfrm>
            <a:off x="8629671" y="5757873"/>
            <a:ext cx="428700" cy="1500"/>
          </a:xfrm>
          <a:prstGeom prst="straightConnector1">
            <a:avLst/>
          </a:prstGeom>
          <a:noFill/>
          <a:ln cap="flat" cmpd="sng" w="25400">
            <a:solidFill>
              <a:srgbClr val="F4F3EC"/>
            </a:solidFill>
            <a:prstDash val="solid"/>
            <a:round/>
            <a:headEnd len="med" w="med" type="none"/>
            <a:tailEnd len="med" w="med" type="none"/>
          </a:ln>
        </p:spPr>
      </p:cxnSp>
      <p:sp>
        <p:nvSpPr>
          <p:cNvPr id="357" name="Shape 357"/>
          <p:cNvSpPr txBox="1"/>
          <p:nvPr/>
        </p:nvSpPr>
        <p:spPr>
          <a:xfrm>
            <a:off x="9129738" y="5543560"/>
            <a:ext cx="1375800" cy="3386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1" i="0" lang="af" sz="1600" u="none" cap="none" strike="noStrike">
                <a:solidFill>
                  <a:schemeClr val="lt1"/>
                </a:solidFill>
                <a:latin typeface="Arial"/>
                <a:ea typeface="Arial"/>
                <a:cs typeface="Arial"/>
                <a:sym typeface="Arial"/>
              </a:rPr>
              <a:t>Avg = 12500</a:t>
            </a:r>
          </a:p>
        </p:txBody>
      </p:sp>
      <p:sp>
        <p:nvSpPr>
          <p:cNvPr id="358" name="Shape 358"/>
          <p:cNvSpPr txBox="1"/>
          <p:nvPr/>
        </p:nvSpPr>
        <p:spPr>
          <a:xfrm>
            <a:off x="9129738" y="6329378"/>
            <a:ext cx="1375800" cy="3386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1" i="0" lang="af" sz="1600" u="none" cap="none" strike="noStrike">
                <a:solidFill>
                  <a:schemeClr val="lt1"/>
                </a:solidFill>
                <a:latin typeface="Arial"/>
                <a:ea typeface="Arial"/>
                <a:cs typeface="Arial"/>
                <a:sym typeface="Arial"/>
              </a:rPr>
              <a:t>Avg = 11500</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214282" y="3500437"/>
            <a:ext cx="8929799" cy="5715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br>
              <a:rPr b="0" i="0" lang="af" sz="3600" u="none" cap="none" strike="noStrike">
                <a:solidFill>
                  <a:schemeClr val="lt1"/>
                </a:solidFill>
                <a:latin typeface="Arial"/>
                <a:ea typeface="Arial"/>
                <a:cs typeface="Arial"/>
                <a:sym typeface="Arial"/>
              </a:rPr>
            </a:br>
            <a:br>
              <a:rPr b="0" i="0" lang="af" sz="3600" u="none" cap="none" strike="noStrike">
                <a:solidFill>
                  <a:schemeClr val="lt1"/>
                </a:solidFill>
                <a:latin typeface="Arial"/>
                <a:ea typeface="Arial"/>
                <a:cs typeface="Arial"/>
                <a:sym typeface="Arial"/>
              </a:rPr>
            </a:br>
            <a:br>
              <a:rPr b="0" i="0" lang="af" sz="3600" u="none" cap="none" strike="noStrike">
                <a:solidFill>
                  <a:schemeClr val="lt1"/>
                </a:solidFill>
                <a:latin typeface="Arial"/>
                <a:ea typeface="Arial"/>
                <a:cs typeface="Arial"/>
                <a:sym typeface="Arial"/>
              </a:rPr>
            </a:br>
            <a:r>
              <a:rPr b="0" i="0" lang="af" sz="3600" u="none" cap="none" strike="noStrike">
                <a:solidFill>
                  <a:schemeClr val="lt1"/>
                </a:solidFill>
                <a:latin typeface="Arial"/>
                <a:ea typeface="Arial"/>
                <a:cs typeface="Arial"/>
                <a:sym typeface="Arial"/>
              </a:rPr>
              <a:t>Select vchr_place, </a:t>
            </a:r>
            <a:r>
              <a:rPr b="0" i="0" lang="af" sz="3600" u="none" cap="none" strike="noStrike">
                <a:solidFill>
                  <a:srgbClr val="FFFF00"/>
                </a:solidFill>
                <a:latin typeface="Arial"/>
                <a:ea typeface="Arial"/>
                <a:cs typeface="Arial"/>
                <a:sym typeface="Arial"/>
              </a:rPr>
              <a:t>avg(int_salary)</a:t>
            </a:r>
            <a:r>
              <a:rPr b="0" i="0" lang="af" sz="3600" u="none" cap="none" strike="noStrike">
                <a:solidFill>
                  <a:schemeClr val="lt1"/>
                </a:solidFill>
                <a:latin typeface="Arial"/>
                <a:ea typeface="Arial"/>
                <a:cs typeface="Arial"/>
                <a:sym typeface="Arial"/>
              </a:rPr>
              <a:t> from tbl_employee </a:t>
            </a:r>
            <a:r>
              <a:rPr b="0" i="1" lang="af" sz="3600" u="none" cap="none" strike="noStrike">
                <a:solidFill>
                  <a:srgbClr val="FFFF00"/>
                </a:solidFill>
                <a:latin typeface="Arial"/>
                <a:ea typeface="Arial"/>
                <a:cs typeface="Arial"/>
                <a:sym typeface="Arial"/>
              </a:rPr>
              <a:t>group by vchr_place;</a:t>
            </a:r>
          </a:p>
        </p:txBody>
      </p:sp>
      <p:sp>
        <p:nvSpPr>
          <p:cNvPr id="364" name="Shape 364"/>
          <p:cNvSpPr txBox="1"/>
          <p:nvPr/>
        </p:nvSpPr>
        <p:spPr>
          <a:xfrm>
            <a:off x="571472" y="214289"/>
            <a:ext cx="7786799" cy="7143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1" i="0" lang="af" sz="3200" u="none" cap="none" strike="noStrike">
                <a:solidFill>
                  <a:schemeClr val="lt1"/>
                </a:solidFill>
                <a:latin typeface="Arial"/>
                <a:ea typeface="Arial"/>
                <a:cs typeface="Arial"/>
                <a:sym typeface="Arial"/>
              </a:rPr>
              <a:t>Example</a:t>
            </a:r>
          </a:p>
        </p:txBody>
      </p:sp>
      <p:sp>
        <p:nvSpPr>
          <p:cNvPr id="365" name="Shape 365"/>
          <p:cNvSpPr txBox="1"/>
          <p:nvPr/>
        </p:nvSpPr>
        <p:spPr>
          <a:xfrm>
            <a:off x="342863" y="4829180"/>
            <a:ext cx="1428900" cy="642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1" i="0" lang="af" sz="2000" u="none" cap="none" strike="noStrike">
                <a:solidFill>
                  <a:schemeClr val="lt1"/>
                </a:solidFill>
                <a:latin typeface="Arial"/>
                <a:ea typeface="Arial"/>
                <a:cs typeface="Arial"/>
                <a:sym typeface="Arial"/>
              </a:rPr>
              <a:t>Result :</a:t>
            </a:r>
          </a:p>
        </p:txBody>
      </p:sp>
      <p:graphicFrame>
        <p:nvGraphicFramePr>
          <p:cNvPr id="366" name="Shape 366"/>
          <p:cNvGraphicFramePr/>
          <p:nvPr/>
        </p:nvGraphicFramePr>
        <p:xfrm>
          <a:off x="785785" y="1357298"/>
          <a:ext cx="3000000" cy="3000000"/>
        </p:xfrm>
        <a:graphic>
          <a:graphicData uri="http://schemas.openxmlformats.org/drawingml/2006/table">
            <a:tbl>
              <a:tblPr bandRow="1" firstRow="1">
                <a:noFill/>
                <a:tableStyleId>{429A6FC8-2A2E-4C4A-8D4A-1067D3DEDE87}</a:tableStyleId>
              </a:tblPr>
              <a:tblGrid>
                <a:gridCol w="1090225"/>
                <a:gridCol w="1486650"/>
                <a:gridCol w="1189325"/>
                <a:gridCol w="1784000"/>
                <a:gridCol w="1982225"/>
                <a:gridCol w="1883100"/>
              </a:tblGrid>
              <a:tr h="432975">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Emp_id</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Emp_name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600" u="none" cap="none" strike="noStrike">
                          <a:solidFill>
                            <a:schemeClr val="dk1"/>
                          </a:solidFill>
                        </a:rPr>
                        <a:t>Emp_age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Emp_email</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600" u="none" cap="none" strike="noStrike">
                          <a:solidFill>
                            <a:schemeClr val="dk1"/>
                          </a:solidFill>
                        </a:rPr>
                        <a:t>int_salary</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vchr_place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r>
              <a:tr h="5051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Deepak</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24</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dk@gmail.com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Cochin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00B0F0">
                        <a:alpha val="20000"/>
                      </a:srgbClr>
                    </a:solidFill>
                  </a:tcPr>
                </a:tc>
              </a:tr>
              <a:tr h="451950">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Aneesh</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23</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an@gmail.com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20000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Calicut</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FFFF00"/>
                    </a:solidFill>
                  </a:tcPr>
                </a:tc>
              </a:tr>
              <a:tr h="5051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1002</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Naveen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25</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nn@gmail.com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15000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Cochin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5051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1003</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Jacob</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25</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jb@gmail.com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13000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Calicut</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FFFF00"/>
                    </a:solidFill>
                  </a:tcPr>
                </a:tc>
              </a:tr>
            </a:tbl>
          </a:graphicData>
        </a:graphic>
      </p:graphicFrame>
      <p:sp>
        <p:nvSpPr>
          <p:cNvPr id="367" name="Shape 367"/>
          <p:cNvSpPr/>
          <p:nvPr/>
        </p:nvSpPr>
        <p:spPr>
          <a:xfrm>
            <a:off x="785785" y="1000108"/>
            <a:ext cx="1857299" cy="357299"/>
          </a:xfrm>
          <a:prstGeom prst="rect">
            <a:avLst/>
          </a:prstGeom>
          <a:solidFill>
            <a:srgbClr val="C4BD97"/>
          </a:solidFill>
          <a:ln cap="flat" cmpd="sng" w="25400">
            <a:solidFill>
              <a:srgbClr val="F4F3EC"/>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1" i="0" lang="af" sz="1800" u="none" cap="none" strike="noStrike">
                <a:solidFill>
                  <a:schemeClr val="dk1"/>
                </a:solidFill>
                <a:latin typeface="Arial"/>
                <a:ea typeface="Arial"/>
                <a:cs typeface="Arial"/>
                <a:sym typeface="Arial"/>
              </a:rPr>
              <a:t>Tbl_employee</a:t>
            </a:r>
          </a:p>
        </p:txBody>
      </p:sp>
      <p:graphicFrame>
        <p:nvGraphicFramePr>
          <p:cNvPr id="368" name="Shape 368"/>
          <p:cNvGraphicFramePr/>
          <p:nvPr/>
        </p:nvGraphicFramePr>
        <p:xfrm>
          <a:off x="2200251" y="5400683"/>
          <a:ext cx="3000000" cy="3000000"/>
        </p:xfrm>
        <a:graphic>
          <a:graphicData uri="http://schemas.openxmlformats.org/drawingml/2006/table">
            <a:tbl>
              <a:tblPr bandRow="1" firstRow="1">
                <a:noFill/>
                <a:tableStyleId>{429A6FC8-2A2E-4C4A-8D4A-1067D3DEDE87}</a:tableStyleId>
              </a:tblPr>
              <a:tblGrid>
                <a:gridCol w="2470250"/>
                <a:gridCol w="2744725"/>
              </a:tblGrid>
              <a:tr h="347925">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Vchr_place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600" u="none" cap="none" strike="noStrike">
                          <a:solidFill>
                            <a:schemeClr val="dk1"/>
                          </a:solidFill>
                        </a:rPr>
                        <a:t>Avg(int_alary)</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r>
              <a:tr h="405900">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Cochin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12500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36317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Calicut</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400" u="none" cap="none" strike="noStrike">
                          <a:solidFill>
                            <a:schemeClr val="dk1"/>
                          </a:solidFill>
                        </a:rPr>
                        <a:t>11500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1271558" y="25714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The HAVING Clause</a:t>
            </a:r>
          </a:p>
        </p:txBody>
      </p:sp>
      <p:sp>
        <p:nvSpPr>
          <p:cNvPr id="374" name="Shape 374"/>
          <p:cNvSpPr txBox="1"/>
          <p:nvPr/>
        </p:nvSpPr>
        <p:spPr>
          <a:xfrm>
            <a:off x="342863" y="1757346"/>
            <a:ext cx="10072799" cy="4857900"/>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The HAVING clause was added to SQL because the WHERE keyword could not be used with aggregate functions.</a:t>
            </a: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An Sql statement can have both ‘where’ clause and ‘having’ clause. Where filteres data before grouping.Having filters data after grouping</a:t>
            </a: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Syntax: </a:t>
            </a:r>
          </a:p>
          <a:p>
            <a:pPr indent="12700" lvl="2" marL="1143000" marR="0" rtl="0" algn="l">
              <a:lnSpc>
                <a:spcPct val="100000"/>
              </a:lnSpc>
              <a:spcBef>
                <a:spcPts val="48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SELECT column_name, aggregate_function(column_name)</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FROM table_name</a:t>
            </a:r>
            <a:br>
              <a:rPr b="0" i="0" lang="af" sz="2400" u="none" cap="none" strike="noStrike">
                <a:solidFill>
                  <a:schemeClr val="lt1"/>
                </a:solidFill>
                <a:latin typeface="Calibri"/>
                <a:ea typeface="Calibri"/>
                <a:cs typeface="Calibri"/>
                <a:sym typeface="Calibri"/>
              </a:rPr>
            </a:br>
            <a:r>
              <a:rPr b="0" i="0" lang="af" sz="2400" u="none" cap="none" strike="noStrike">
                <a:solidFill>
                  <a:schemeClr val="lt1"/>
                </a:solidFill>
                <a:latin typeface="Calibri"/>
                <a:ea typeface="Calibri"/>
                <a:cs typeface="Calibri"/>
                <a:sym typeface="Calibri"/>
              </a:rPr>
              <a:t>WHERE column_name operator value</a:t>
            </a:r>
            <a:br>
              <a:rPr b="0" i="0" lang="af" sz="2400" u="none" cap="none" strike="noStrike">
                <a:solidFill>
                  <a:schemeClr val="lt1"/>
                </a:solidFill>
                <a:latin typeface="Calibri"/>
                <a:ea typeface="Calibri"/>
                <a:cs typeface="Calibri"/>
                <a:sym typeface="Calibri"/>
              </a:rPr>
            </a:br>
            <a:r>
              <a:rPr b="0" i="0" lang="af" sz="2400" u="none" cap="none" strike="noStrike">
                <a:solidFill>
                  <a:srgbClr val="FFFF00"/>
                </a:solidFill>
                <a:latin typeface="Calibri"/>
                <a:ea typeface="Calibri"/>
                <a:cs typeface="Calibri"/>
                <a:sym typeface="Calibri"/>
              </a:rPr>
              <a:t>GROUP BY column_name</a:t>
            </a:r>
            <a:br>
              <a:rPr b="0" i="0" lang="af" sz="2400" u="none" cap="none" strike="noStrike">
                <a:solidFill>
                  <a:schemeClr val="lt1"/>
                </a:solidFill>
                <a:latin typeface="Calibri"/>
                <a:ea typeface="Calibri"/>
                <a:cs typeface="Calibri"/>
                <a:sym typeface="Calibri"/>
              </a:rPr>
            </a:br>
            <a:r>
              <a:rPr b="0" i="0" lang="af" sz="2400" u="none" cap="none" strike="noStrike">
                <a:solidFill>
                  <a:srgbClr val="FFFF00"/>
                </a:solidFill>
                <a:latin typeface="Calibri"/>
                <a:ea typeface="Calibri"/>
                <a:cs typeface="Calibri"/>
                <a:sym typeface="Calibri"/>
              </a:rPr>
              <a:t>HAVING aggregate_function(column_name) operator value;</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Example</a:t>
            </a:r>
          </a:p>
        </p:txBody>
      </p:sp>
      <p:sp>
        <p:nvSpPr>
          <p:cNvPr id="380" name="Shape 380"/>
          <p:cNvSpPr txBox="1"/>
          <p:nvPr/>
        </p:nvSpPr>
        <p:spPr>
          <a:xfrm>
            <a:off x="342863" y="3400419"/>
            <a:ext cx="9858299" cy="1285800"/>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dk1"/>
              </a:buClr>
              <a:buSzPct val="25000"/>
              <a:buFont typeface="Arial"/>
              <a:buNone/>
            </a:pPr>
            <a:r>
              <a:rPr b="0" i="0" lang="af" sz="3600" u="none" cap="none" strike="noStrike">
                <a:solidFill>
                  <a:schemeClr val="lt1"/>
                </a:solidFill>
                <a:latin typeface="Arial"/>
                <a:ea typeface="Arial"/>
                <a:cs typeface="Arial"/>
                <a:sym typeface="Arial"/>
              </a:rPr>
              <a:t>Select vchr_place, </a:t>
            </a:r>
            <a:r>
              <a:rPr b="0" i="0" lang="af" sz="3600" u="none" cap="none" strike="noStrike">
                <a:solidFill>
                  <a:srgbClr val="FFFF00"/>
                </a:solidFill>
                <a:latin typeface="Arial"/>
                <a:ea typeface="Arial"/>
                <a:cs typeface="Arial"/>
                <a:sym typeface="Arial"/>
              </a:rPr>
              <a:t>avg(int_salary)</a:t>
            </a:r>
            <a:r>
              <a:rPr b="0" i="0" lang="af" sz="3600" u="none" cap="none" strike="noStrike">
                <a:solidFill>
                  <a:schemeClr val="lt1"/>
                </a:solidFill>
                <a:latin typeface="Arial"/>
                <a:ea typeface="Arial"/>
                <a:cs typeface="Arial"/>
                <a:sym typeface="Arial"/>
              </a:rPr>
              <a:t> from tbl_employee </a:t>
            </a:r>
            <a:r>
              <a:rPr b="0" i="1" lang="af" sz="3600" u="none" cap="none" strike="noStrike">
                <a:solidFill>
                  <a:srgbClr val="FFFF00"/>
                </a:solidFill>
                <a:latin typeface="Arial"/>
                <a:ea typeface="Arial"/>
                <a:cs typeface="Arial"/>
                <a:sym typeface="Arial"/>
              </a:rPr>
              <a:t>group by </a:t>
            </a:r>
            <a:r>
              <a:rPr b="0" i="1" lang="af" sz="3600" u="none" cap="none" strike="noStrike">
                <a:solidFill>
                  <a:schemeClr val="lt1"/>
                </a:solidFill>
                <a:latin typeface="Arial"/>
                <a:ea typeface="Arial"/>
                <a:cs typeface="Arial"/>
                <a:sym typeface="Arial"/>
              </a:rPr>
              <a:t>vchr_place</a:t>
            </a:r>
            <a:r>
              <a:rPr b="0" i="1" lang="af" sz="3600" u="none" cap="none" strike="noStrike">
                <a:solidFill>
                  <a:srgbClr val="FFFF00"/>
                </a:solidFill>
                <a:latin typeface="Arial"/>
                <a:ea typeface="Arial"/>
                <a:cs typeface="Arial"/>
                <a:sym typeface="Arial"/>
              </a:rPr>
              <a:t> having </a:t>
            </a:r>
            <a:r>
              <a:rPr b="0" i="0" lang="af" sz="3600" u="none" cap="none" strike="noStrike">
                <a:solidFill>
                  <a:srgbClr val="FFFF00"/>
                </a:solidFill>
                <a:latin typeface="Arial"/>
                <a:ea typeface="Arial"/>
                <a:cs typeface="Arial"/>
                <a:sym typeface="Arial"/>
              </a:rPr>
              <a:t>avg(int_salary</a:t>
            </a:r>
            <a:r>
              <a:rPr b="0" i="0" lang="af" sz="3600" u="none" cap="none" strike="noStrike">
                <a:solidFill>
                  <a:schemeClr val="lt1"/>
                </a:solidFill>
                <a:latin typeface="Arial"/>
                <a:ea typeface="Arial"/>
                <a:cs typeface="Arial"/>
                <a:sym typeface="Arial"/>
              </a:rPr>
              <a:t>)&gt;12000</a:t>
            </a:r>
            <a:r>
              <a:rPr b="0" i="1" lang="af" sz="3600" u="none" cap="none" strike="noStrike">
                <a:solidFill>
                  <a:schemeClr val="lt1"/>
                </a:solidFill>
                <a:latin typeface="Arial"/>
                <a:ea typeface="Arial"/>
                <a:cs typeface="Arial"/>
                <a:sym typeface="Arial"/>
              </a:rPr>
              <a:t>;</a:t>
            </a:r>
            <a:br>
              <a:rPr b="0" i="0" lang="af" sz="2400" u="none" cap="none" strike="noStrike">
                <a:solidFill>
                  <a:schemeClr val="lt1"/>
                </a:solidFill>
                <a:latin typeface="Arial"/>
                <a:ea typeface="Arial"/>
                <a:cs typeface="Arial"/>
                <a:sym typeface="Arial"/>
              </a:rPr>
            </a:br>
            <a:br>
              <a:rPr b="0" i="0" lang="af" sz="1400" u="none" cap="none" strike="noStrike">
                <a:solidFill>
                  <a:srgbClr val="000000"/>
                </a:solidFill>
                <a:latin typeface="Arial"/>
                <a:ea typeface="Arial"/>
                <a:cs typeface="Arial"/>
                <a:sym typeface="Arial"/>
              </a:rPr>
            </a:br>
          </a:p>
        </p:txBody>
      </p:sp>
      <p:graphicFrame>
        <p:nvGraphicFramePr>
          <p:cNvPr id="381" name="Shape 381"/>
          <p:cNvGraphicFramePr/>
          <p:nvPr/>
        </p:nvGraphicFramePr>
        <p:xfrm>
          <a:off x="2128814" y="1643050"/>
          <a:ext cx="3000000" cy="3000000"/>
        </p:xfrm>
        <a:graphic>
          <a:graphicData uri="http://schemas.openxmlformats.org/drawingml/2006/table">
            <a:tbl>
              <a:tblPr bandRow="1" firstRow="1">
                <a:noFill/>
                <a:tableStyleId>{429A6FC8-2A2E-4C4A-8D4A-1067D3DEDE87}</a:tableStyleId>
              </a:tblPr>
              <a:tblGrid>
                <a:gridCol w="2375325"/>
                <a:gridCol w="2625350"/>
              </a:tblGrid>
              <a:tr h="497325">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2400" u="none" cap="none" strike="noStrike">
                          <a:solidFill>
                            <a:schemeClr val="dk1"/>
                          </a:solidFill>
                        </a:rPr>
                        <a:t>vchr_place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2000" u="none" cap="none" strike="noStrike">
                          <a:solidFill>
                            <a:schemeClr val="dk1"/>
                          </a:solidFill>
                        </a:rPr>
                        <a:t>avg(int_alary)</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r>
              <a:tr h="5519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Cochin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12500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4938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Calicut</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11500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bl>
          </a:graphicData>
        </a:graphic>
      </p:graphicFrame>
      <p:graphicFrame>
        <p:nvGraphicFramePr>
          <p:cNvPr id="382" name="Shape 382"/>
          <p:cNvGraphicFramePr/>
          <p:nvPr/>
        </p:nvGraphicFramePr>
        <p:xfrm>
          <a:off x="2223352" y="5762069"/>
          <a:ext cx="3000000" cy="3000000"/>
        </p:xfrm>
        <a:graphic>
          <a:graphicData uri="http://schemas.openxmlformats.org/drawingml/2006/table">
            <a:tbl>
              <a:tblPr bandRow="1" firstRow="1">
                <a:noFill/>
                <a:tableStyleId>{429A6FC8-2A2E-4C4A-8D4A-1067D3DEDE87}</a:tableStyleId>
              </a:tblPr>
              <a:tblGrid>
                <a:gridCol w="2409250"/>
                <a:gridCol w="2662850"/>
              </a:tblGrid>
              <a:tr h="347925">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2400" u="none" cap="none" strike="noStrike">
                          <a:solidFill>
                            <a:schemeClr val="dk1"/>
                          </a:solidFill>
                        </a:rPr>
                        <a:t>vchr_place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2000" u="none" cap="none" strike="noStrike">
                          <a:solidFill>
                            <a:schemeClr val="dk1"/>
                          </a:solidFill>
                        </a:rPr>
                        <a:t>Avg(int_salary)</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r>
              <a:tr h="405900">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Cochin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12500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1342995" y="2828916"/>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JOINS</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pic>
        <p:nvPicPr>
          <p:cNvPr id="392" name="Shape 392"/>
          <p:cNvPicPr preferRelativeResize="0"/>
          <p:nvPr/>
        </p:nvPicPr>
        <p:blipFill rotWithShape="1">
          <a:blip r:embed="rId3">
            <a:alphaModFix/>
          </a:blip>
          <a:srcRect b="0" l="0" r="0" t="0"/>
          <a:stretch/>
        </p:blipFill>
        <p:spPr>
          <a:xfrm>
            <a:off x="4143371" y="1614470"/>
            <a:ext cx="5343600" cy="2941799"/>
          </a:xfrm>
          <a:prstGeom prst="rect">
            <a:avLst/>
          </a:prstGeom>
          <a:noFill/>
          <a:ln>
            <a:noFill/>
          </a:ln>
        </p:spPr>
      </p:pic>
      <p:sp>
        <p:nvSpPr>
          <p:cNvPr id="393" name="Shape 393"/>
          <p:cNvSpPr txBox="1"/>
          <p:nvPr>
            <p:ph type="title"/>
          </p:nvPr>
        </p:nvSpPr>
        <p:spPr>
          <a:xfrm>
            <a:off x="1414433" y="0"/>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Where do we use joins?</a:t>
            </a:r>
          </a:p>
        </p:txBody>
      </p:sp>
      <p:pic>
        <p:nvPicPr>
          <p:cNvPr id="394" name="Shape 394"/>
          <p:cNvPicPr preferRelativeResize="0"/>
          <p:nvPr/>
        </p:nvPicPr>
        <p:blipFill rotWithShape="1">
          <a:blip r:embed="rId4">
            <a:alphaModFix/>
          </a:blip>
          <a:srcRect b="0" l="0" r="0" t="0"/>
          <a:stretch/>
        </p:blipFill>
        <p:spPr>
          <a:xfrm>
            <a:off x="792349" y="1571600"/>
            <a:ext cx="3136500" cy="2621399"/>
          </a:xfrm>
          <a:prstGeom prst="rect">
            <a:avLst/>
          </a:prstGeom>
          <a:noFill/>
          <a:ln>
            <a:noFill/>
          </a:ln>
        </p:spPr>
      </p:pic>
      <p:cxnSp>
        <p:nvCxnSpPr>
          <p:cNvPr id="395" name="Shape 395"/>
          <p:cNvCxnSpPr/>
          <p:nvPr/>
        </p:nvCxnSpPr>
        <p:spPr>
          <a:xfrm flipH="1">
            <a:off x="2643198" y="2357430"/>
            <a:ext cx="3429000" cy="71400"/>
          </a:xfrm>
          <a:prstGeom prst="straightConnector1">
            <a:avLst/>
          </a:prstGeom>
          <a:noFill/>
          <a:ln cap="flat" cmpd="sng" w="25400">
            <a:solidFill>
              <a:srgbClr val="FFFF00"/>
            </a:solidFill>
            <a:prstDash val="solid"/>
            <a:round/>
            <a:headEnd len="med" w="med" type="none"/>
            <a:tailEnd len="lg" w="lg" type="stealth"/>
          </a:ln>
        </p:spPr>
      </p:cxnSp>
      <p:cxnSp>
        <p:nvCxnSpPr>
          <p:cNvPr id="396" name="Shape 396"/>
          <p:cNvCxnSpPr/>
          <p:nvPr/>
        </p:nvCxnSpPr>
        <p:spPr>
          <a:xfrm rot="10800000">
            <a:off x="2000331" y="1928848"/>
            <a:ext cx="3571800" cy="1214399"/>
          </a:xfrm>
          <a:prstGeom prst="straightConnector1">
            <a:avLst/>
          </a:prstGeom>
          <a:noFill/>
          <a:ln cap="flat" cmpd="sng" w="25400">
            <a:solidFill>
              <a:srgbClr val="FFFF00"/>
            </a:solidFill>
            <a:prstDash val="solid"/>
            <a:round/>
            <a:headEnd len="med" w="med" type="none"/>
            <a:tailEnd len="lg" w="lg" type="stealth"/>
          </a:ln>
        </p:spPr>
      </p:cxnSp>
      <p:cxnSp>
        <p:nvCxnSpPr>
          <p:cNvPr id="397" name="Shape 397"/>
          <p:cNvCxnSpPr/>
          <p:nvPr/>
        </p:nvCxnSpPr>
        <p:spPr>
          <a:xfrm flipH="1">
            <a:off x="2643252" y="2071677"/>
            <a:ext cx="5786399" cy="214200"/>
          </a:xfrm>
          <a:prstGeom prst="straightConnector1">
            <a:avLst/>
          </a:prstGeom>
          <a:noFill/>
          <a:ln cap="flat" cmpd="sng" w="25400">
            <a:solidFill>
              <a:srgbClr val="FFFF00"/>
            </a:solidFill>
            <a:prstDash val="solid"/>
            <a:round/>
            <a:headEnd len="med" w="med" type="none"/>
            <a:tailEnd len="lg" w="lg" type="stealth"/>
          </a:ln>
        </p:spPr>
      </p:cxnSp>
      <p:sp>
        <p:nvSpPr>
          <p:cNvPr id="398" name="Shape 398"/>
          <p:cNvSpPr/>
          <p:nvPr/>
        </p:nvSpPr>
        <p:spPr>
          <a:xfrm>
            <a:off x="792350" y="4786325"/>
            <a:ext cx="9194699" cy="2452800"/>
          </a:xfrm>
          <a:prstGeom prst="rect">
            <a:avLst/>
          </a:prstGeom>
          <a:solidFill>
            <a:schemeClr val="lt1">
              <a:alpha val="0"/>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    An SQL JOIN clause is used </a:t>
            </a:r>
            <a:r>
              <a:rPr b="0" i="0" lang="af" sz="2400" u="none" cap="none" strike="noStrike">
                <a:solidFill>
                  <a:srgbClr val="FFFF00"/>
                </a:solidFill>
                <a:latin typeface="Calibri"/>
                <a:ea typeface="Calibri"/>
                <a:cs typeface="Calibri"/>
                <a:sym typeface="Calibri"/>
              </a:rPr>
              <a:t>to combine rows from two or more tables</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based on a common field between them.</a:t>
            </a:r>
          </a:p>
          <a:p>
            <a:pPr indent="0" lvl="0" marL="0" marR="0" rtl="0" algn="l">
              <a:lnSpc>
                <a:spcPct val="100000"/>
              </a:lnSpc>
              <a:spcBef>
                <a:spcPts val="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    Join helps to write single query to fetch data from  multiple </a:t>
            </a:r>
            <a:r>
              <a:rPr b="0" i="0" lang="af" sz="2400" u="none" cap="none" strike="noStrike">
                <a:solidFill>
                  <a:schemeClr val="lt1"/>
                </a:solidFill>
                <a:latin typeface="Calibri"/>
                <a:ea typeface="Calibri"/>
                <a:cs typeface="Calibri"/>
                <a:sym typeface="Calibri"/>
              </a:rPr>
              <a:t>tables so as to meet the business requirement/generate reports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p:nvPr/>
        </p:nvSpPr>
        <p:spPr>
          <a:xfrm>
            <a:off x="3914764" y="3400419"/>
            <a:ext cx="4239768" cy="542923"/>
          </a:xfrm>
          <a:prstGeom prst="rightArrow">
            <a:avLst>
              <a:gd fmla="val 50000" name="adj1"/>
              <a:gd fmla="val 50000" name="adj2"/>
            </a:avLst>
          </a:prstGeom>
          <a:gradFill>
            <a:gsLst>
              <a:gs pos="0">
                <a:srgbClr val="3E7FCE"/>
              </a:gs>
              <a:gs pos="100000">
                <a:srgbClr val="BFDCFF"/>
              </a:gs>
            </a:gsLst>
            <a:lin ang="16200000" scaled="0"/>
          </a:gra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104" name="Shape 104"/>
          <p:cNvSpPr/>
          <p:nvPr/>
        </p:nvSpPr>
        <p:spPr>
          <a:xfrm>
            <a:off x="428599" y="1645323"/>
            <a:ext cx="6039000" cy="3481200"/>
          </a:xfrm>
          <a:prstGeom prst="rect">
            <a:avLst/>
          </a:prstGeom>
          <a:blipFill rotWithShape="1">
            <a:blip r:embed="rId3">
              <a:alphaModFix amt="50000"/>
            </a:blip>
            <a:stretch>
              <a:fillRect b="0" l="0" r="0" t="0"/>
            </a:stretch>
          </a:blip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cxnSp>
        <p:nvCxnSpPr>
          <p:cNvPr id="105" name="Shape 105"/>
          <p:cNvCxnSpPr/>
          <p:nvPr/>
        </p:nvCxnSpPr>
        <p:spPr>
          <a:xfrm flipH="1" rot="-5400000">
            <a:off x="2830210" y="5525569"/>
            <a:ext cx="679500" cy="299"/>
          </a:xfrm>
          <a:prstGeom prst="straightConnector1">
            <a:avLst/>
          </a:prstGeom>
          <a:noFill/>
          <a:ln cap="flat" cmpd="sng" w="41275">
            <a:solidFill>
              <a:schemeClr val="lt1"/>
            </a:solidFill>
            <a:prstDash val="solid"/>
            <a:round/>
            <a:headEnd len="med" w="med" type="none"/>
            <a:tailEnd len="lg" w="lg" type="triangle"/>
          </a:ln>
        </p:spPr>
      </p:cxnSp>
      <p:sp>
        <p:nvSpPr>
          <p:cNvPr id="106" name="Shape 106"/>
          <p:cNvSpPr/>
          <p:nvPr/>
        </p:nvSpPr>
        <p:spPr>
          <a:xfrm>
            <a:off x="285026" y="5924827"/>
            <a:ext cx="6116699" cy="1174200"/>
          </a:xfrm>
          <a:prstGeom prst="rect">
            <a:avLst/>
          </a:prstGeom>
          <a:solidFill>
            <a:schemeClr val="lt1">
              <a:alpha val="0"/>
            </a:scheme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FFFF00"/>
              </a:buClr>
              <a:buSzPct val="25000"/>
              <a:buFont typeface="Arial"/>
              <a:buNone/>
            </a:pPr>
            <a:r>
              <a:rPr b="0" i="0" lang="af" sz="2400" u="none" cap="none" strike="noStrike">
                <a:solidFill>
                  <a:srgbClr val="FFFF00"/>
                </a:solidFill>
                <a:latin typeface="Arial"/>
                <a:ea typeface="Arial"/>
                <a:cs typeface="Arial"/>
                <a:sym typeface="Arial"/>
              </a:rPr>
              <a:t>Front End: </a:t>
            </a:r>
            <a:r>
              <a:rPr b="0" i="0" lang="af" sz="2400" u="none" cap="none" strike="noStrike">
                <a:solidFill>
                  <a:schemeClr val="lt1"/>
                </a:solidFill>
                <a:latin typeface="Arial"/>
                <a:ea typeface="Arial"/>
                <a:cs typeface="Arial"/>
                <a:sym typeface="Arial"/>
              </a:rPr>
              <a:t>done in PHP / .Net / JSP or any server side scripting languages </a:t>
            </a:r>
          </a:p>
        </p:txBody>
      </p:sp>
      <p:cxnSp>
        <p:nvCxnSpPr>
          <p:cNvPr id="107" name="Shape 107"/>
          <p:cNvCxnSpPr/>
          <p:nvPr/>
        </p:nvCxnSpPr>
        <p:spPr>
          <a:xfrm flipH="1" rot="-5400000">
            <a:off x="8452901" y="5007538"/>
            <a:ext cx="1357309" cy="461"/>
          </a:xfrm>
          <a:prstGeom prst="straightConnector1">
            <a:avLst/>
          </a:prstGeom>
          <a:noFill/>
          <a:ln cap="flat" cmpd="sng" w="41275">
            <a:solidFill>
              <a:schemeClr val="lt1"/>
            </a:solidFill>
            <a:prstDash val="solid"/>
            <a:round/>
            <a:headEnd len="med" w="med" type="none"/>
            <a:tailEnd len="lg" w="lg" type="triangle"/>
          </a:ln>
        </p:spPr>
      </p:cxnSp>
      <p:sp>
        <p:nvSpPr>
          <p:cNvPr id="108" name="Shape 108"/>
          <p:cNvSpPr/>
          <p:nvPr/>
        </p:nvSpPr>
        <p:spPr>
          <a:xfrm>
            <a:off x="7111751" y="5757876"/>
            <a:ext cx="3575399" cy="1508099"/>
          </a:xfrm>
          <a:prstGeom prst="rect">
            <a:avLst/>
          </a:prstGeom>
          <a:solidFill>
            <a:schemeClr val="lt1">
              <a:alpha val="0"/>
            </a:scheme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af" sz="2400" u="none" cap="none" strike="noStrike">
                <a:solidFill>
                  <a:schemeClr val="lt1"/>
                </a:solidFill>
                <a:latin typeface="Arial"/>
                <a:ea typeface="Arial"/>
                <a:cs typeface="Arial"/>
                <a:sym typeface="Arial"/>
              </a:rPr>
              <a:t>Stores data at the </a:t>
            </a:r>
            <a:r>
              <a:rPr b="0" i="0" lang="af" sz="2400" u="none" cap="none" strike="noStrike">
                <a:solidFill>
                  <a:srgbClr val="FFFF00"/>
                </a:solidFill>
                <a:latin typeface="Arial"/>
                <a:ea typeface="Arial"/>
                <a:cs typeface="Arial"/>
                <a:sym typeface="Arial"/>
              </a:rPr>
              <a:t>Back end </a:t>
            </a:r>
            <a:r>
              <a:rPr b="0" i="0" lang="af" sz="2400" u="none" cap="none" strike="noStrike">
                <a:solidFill>
                  <a:schemeClr val="lt1"/>
                </a:solidFill>
                <a:latin typeface="Arial"/>
                <a:ea typeface="Arial"/>
                <a:cs typeface="Arial"/>
                <a:sym typeface="Arial"/>
              </a:rPr>
              <a:t>database  in MYSQL/SQL Server / Oracle or any other DBMS</a:t>
            </a:r>
          </a:p>
        </p:txBody>
      </p:sp>
      <p:sp>
        <p:nvSpPr>
          <p:cNvPr id="109" name="Shape 109"/>
          <p:cNvSpPr/>
          <p:nvPr/>
        </p:nvSpPr>
        <p:spPr>
          <a:xfrm>
            <a:off x="428595" y="214289"/>
            <a:ext cx="10599424" cy="882252"/>
          </a:xfrm>
          <a:prstGeom prst="rect">
            <a:avLst/>
          </a:prstGeom>
          <a:noFill/>
          <a:ln cap="flat" cmpd="sng" w="25400">
            <a:solidFill>
              <a:schemeClr val="lt1">
                <a:alpha val="0"/>
              </a:schemeClr>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af" sz="4400" u="none" cap="none" strike="noStrike">
                <a:solidFill>
                  <a:schemeClr val="lt1"/>
                </a:solidFill>
                <a:latin typeface="Arial"/>
                <a:ea typeface="Arial"/>
                <a:cs typeface="Arial"/>
                <a:sym typeface="Arial"/>
              </a:rPr>
              <a:t>Where do we use Database?</a:t>
            </a:r>
          </a:p>
        </p:txBody>
      </p:sp>
      <p:pic>
        <p:nvPicPr>
          <p:cNvPr id="110" name="Shape 110"/>
          <p:cNvPicPr preferRelativeResize="0"/>
          <p:nvPr/>
        </p:nvPicPr>
        <p:blipFill rotWithShape="1">
          <a:blip r:embed="rId4">
            <a:alphaModFix/>
          </a:blip>
          <a:srcRect b="0" l="0" r="0" t="0"/>
          <a:stretch/>
        </p:blipFill>
        <p:spPr>
          <a:xfrm>
            <a:off x="7915292" y="2614601"/>
            <a:ext cx="2396391" cy="2765064"/>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type="title"/>
          </p:nvPr>
        </p:nvSpPr>
        <p:spPr>
          <a:xfrm>
            <a:off x="1128682" y="25714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Types Of joins</a:t>
            </a:r>
          </a:p>
        </p:txBody>
      </p:sp>
      <p:sp>
        <p:nvSpPr>
          <p:cNvPr id="404" name="Shape 404"/>
          <p:cNvSpPr txBox="1"/>
          <p:nvPr/>
        </p:nvSpPr>
        <p:spPr>
          <a:xfrm>
            <a:off x="1414433" y="2043098"/>
            <a:ext cx="8429700" cy="4786199"/>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Inner join</a:t>
            </a: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Outer Join</a:t>
            </a: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Left Outer Join</a:t>
            </a: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Right Outer Join</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800" u="none" cap="none" strike="noStrike">
                <a:solidFill>
                  <a:schemeClr val="lt1"/>
                </a:solidFill>
                <a:latin typeface="Arial"/>
                <a:ea typeface="Arial"/>
                <a:cs typeface="Arial"/>
                <a:sym typeface="Arial"/>
              </a:rPr>
              <a:t>Inner Join</a:t>
            </a:r>
          </a:p>
        </p:txBody>
      </p:sp>
      <p:sp>
        <p:nvSpPr>
          <p:cNvPr id="410" name="Shape 410"/>
          <p:cNvSpPr txBox="1"/>
          <p:nvPr/>
        </p:nvSpPr>
        <p:spPr>
          <a:xfrm>
            <a:off x="457200" y="1600200"/>
            <a:ext cx="8229600" cy="4526100"/>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The INNER JOIN keyword selects all rows from both tables as long as there is a match between the columns in both tables.</a:t>
            </a:r>
          </a:p>
        </p:txBody>
      </p:sp>
      <p:pic>
        <p:nvPicPr>
          <p:cNvPr id="411" name="Shape 411"/>
          <p:cNvPicPr preferRelativeResize="0"/>
          <p:nvPr/>
        </p:nvPicPr>
        <p:blipFill rotWithShape="1">
          <a:blip r:embed="rId3">
            <a:alphaModFix/>
          </a:blip>
          <a:srcRect b="0" l="0" r="0" t="0"/>
          <a:stretch/>
        </p:blipFill>
        <p:spPr>
          <a:xfrm>
            <a:off x="2643174" y="2928933"/>
            <a:ext cx="2705399" cy="1928699"/>
          </a:xfrm>
          <a:prstGeom prst="rect">
            <a:avLst/>
          </a:prstGeom>
          <a:noFill/>
          <a:ln>
            <a:noFill/>
          </a:ln>
        </p:spPr>
      </p:pic>
      <p:sp>
        <p:nvSpPr>
          <p:cNvPr id="412" name="Shape 412"/>
          <p:cNvSpPr/>
          <p:nvPr/>
        </p:nvSpPr>
        <p:spPr>
          <a:xfrm>
            <a:off x="414302" y="5186369"/>
            <a:ext cx="8501099" cy="12740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Syntax</a:t>
            </a:r>
          </a:p>
          <a:p>
            <a:pPr indent="-342900" lvl="3" marL="800100" marR="0" rtl="0" algn="l">
              <a:lnSpc>
                <a:spcPct val="100000"/>
              </a:lnSpc>
              <a:spcBef>
                <a:spcPts val="48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SELECT column_name(s) FROM </a:t>
            </a:r>
            <a:r>
              <a:rPr b="0" i="0" lang="af" sz="2400" u="none" cap="none" strike="noStrike">
                <a:solidFill>
                  <a:srgbClr val="00B050"/>
                </a:solidFill>
                <a:latin typeface="Calibri"/>
                <a:ea typeface="Calibri"/>
                <a:cs typeface="Calibri"/>
                <a:sym typeface="Calibri"/>
              </a:rPr>
              <a:t>table1</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INNER JOIN </a:t>
            </a:r>
            <a:r>
              <a:rPr b="0" i="0" lang="af" sz="2400" u="none" cap="none" strike="noStrike">
                <a:solidFill>
                  <a:srgbClr val="00B050"/>
                </a:solidFill>
                <a:latin typeface="Calibri"/>
                <a:ea typeface="Calibri"/>
                <a:cs typeface="Calibri"/>
                <a:sym typeface="Calibri"/>
              </a:rPr>
              <a:t>table2</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ON</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00B050"/>
                </a:solidFill>
                <a:latin typeface="Calibri"/>
                <a:ea typeface="Calibri"/>
                <a:cs typeface="Calibri"/>
                <a:sym typeface="Calibri"/>
              </a:rPr>
              <a:t>table1.column_name=table2.column_name;</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txBox="1"/>
          <p:nvPr/>
        </p:nvSpPr>
        <p:spPr>
          <a:xfrm>
            <a:off x="428564" y="1714488"/>
            <a:ext cx="8715300" cy="1000200"/>
          </a:xfrm>
          <a:prstGeom prst="rect">
            <a:avLst/>
          </a:prstGeom>
          <a:noFill/>
          <a:ln>
            <a:noFill/>
          </a:ln>
        </p:spPr>
        <p:txBody>
          <a:bodyPr anchorCtr="0" anchor="t" bIns="45700" lIns="91425" rIns="91425" tIns="45700">
            <a:noAutofit/>
          </a:bodyPr>
          <a:lstStyle/>
          <a:p>
            <a:pPr indent="-228600" lvl="2" marL="1143000" marR="0" rtl="0" algn="l">
              <a:lnSpc>
                <a:spcPct val="100000"/>
              </a:lnSpc>
              <a:spcBef>
                <a:spcPts val="0"/>
              </a:spcBef>
              <a:spcAft>
                <a:spcPts val="0"/>
              </a:spcAft>
              <a:buClr>
                <a:srgbClr val="000000"/>
              </a:buClr>
              <a:buFont typeface="Arial"/>
              <a:buNone/>
            </a:pPr>
            <a:r>
              <a:t/>
            </a:r>
            <a:endParaRPr b="0" i="0" sz="2000" u="none" cap="none" strike="noStrike">
              <a:solidFill>
                <a:schemeClr val="dk1"/>
              </a:solidFill>
              <a:latin typeface="Arial"/>
              <a:ea typeface="Arial"/>
              <a:cs typeface="Arial"/>
              <a:sym typeface="Arial"/>
            </a:endParaRPr>
          </a:p>
        </p:txBody>
      </p:sp>
      <p:graphicFrame>
        <p:nvGraphicFramePr>
          <p:cNvPr id="418" name="Shape 418"/>
          <p:cNvGraphicFramePr/>
          <p:nvPr/>
        </p:nvGraphicFramePr>
        <p:xfrm>
          <a:off x="6916367" y="3466528"/>
          <a:ext cx="3000000" cy="3000000"/>
        </p:xfrm>
        <a:graphic>
          <a:graphicData uri="http://schemas.openxmlformats.org/drawingml/2006/table">
            <a:tbl>
              <a:tblPr bandRow="1" firstRow="1">
                <a:noFill/>
                <a:tableStyleId>{429A6FC8-2A2E-4C4A-8D4A-1067D3DEDE87}</a:tableStyleId>
              </a:tblPr>
              <a:tblGrid>
                <a:gridCol w="1227950"/>
                <a:gridCol w="1929625"/>
              </a:tblGrid>
              <a:tr h="328625">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Pk_int_id</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632423"/>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Vchr_place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632423"/>
                    </a:solidFill>
                  </a:tcPr>
                </a:tc>
              </a:tr>
              <a:tr h="328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600" u="none" cap="none" strike="noStrike"/>
                        <a:t>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600" u="none" cap="none" strike="noStrike"/>
                        <a:t>Mumbai</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328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600" u="none" cap="none" strike="noStrike"/>
                        <a:t>2</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600" u="none" cap="none" strike="noStrike"/>
                        <a:t>Kolkata</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328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600" u="none" cap="none" strike="noStrike"/>
                        <a:t>3</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600" u="none" cap="none" strike="noStrike"/>
                        <a:t>Bangalore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3286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4</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FFFF0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Cochin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FFFF00"/>
                    </a:solidFill>
                  </a:tcPr>
                </a:tc>
              </a:tr>
            </a:tbl>
          </a:graphicData>
        </a:graphic>
      </p:graphicFrame>
      <p:graphicFrame>
        <p:nvGraphicFramePr>
          <p:cNvPr id="419" name="Shape 419"/>
          <p:cNvGraphicFramePr/>
          <p:nvPr/>
        </p:nvGraphicFramePr>
        <p:xfrm>
          <a:off x="271426" y="3367757"/>
          <a:ext cx="3000000" cy="3000000"/>
        </p:xfrm>
        <a:graphic>
          <a:graphicData uri="http://schemas.openxmlformats.org/drawingml/2006/table">
            <a:tbl>
              <a:tblPr bandRow="1" firstRow="1">
                <a:noFill/>
                <a:tableStyleId>{429A6FC8-2A2E-4C4A-8D4A-1067D3DEDE87}</a:tableStyleId>
              </a:tblPr>
              <a:tblGrid>
                <a:gridCol w="1214450"/>
                <a:gridCol w="1428750"/>
                <a:gridCol w="1714500"/>
              </a:tblGrid>
              <a:tr h="517375">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Emp_id</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Emp_name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600" u="none" cap="none" strike="noStrike"/>
                        <a:t>fk_int_place_id</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r>
              <a:tr h="355050">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1000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Deepak</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317675">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1001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Aneesh</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3</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355050">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1002</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Naveen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1600" u="none" cap="none" strike="noStrike">
                          <a:solidFill>
                            <a:srgbClr val="F2F2F2"/>
                          </a:solidFill>
                        </a:rPr>
                        <a:t>2</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355050">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1003</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FFFF0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Jacob</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FFFF0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5</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FFFF00"/>
                    </a:solidFill>
                  </a:tcPr>
                </a:tc>
              </a:tr>
            </a:tbl>
          </a:graphicData>
        </a:graphic>
      </p:graphicFrame>
      <p:graphicFrame>
        <p:nvGraphicFramePr>
          <p:cNvPr id="420" name="Shape 420"/>
          <p:cNvGraphicFramePr/>
          <p:nvPr/>
        </p:nvGraphicFramePr>
        <p:xfrm>
          <a:off x="3200383" y="5472121"/>
          <a:ext cx="3000000" cy="3000000"/>
        </p:xfrm>
        <a:graphic>
          <a:graphicData uri="http://schemas.openxmlformats.org/drawingml/2006/table">
            <a:tbl>
              <a:tblPr bandRow="1" firstRow="1">
                <a:noFill/>
                <a:tableStyleId>{429A6FC8-2A2E-4C4A-8D4A-1067D3DEDE87}</a:tableStyleId>
              </a:tblPr>
              <a:tblGrid>
                <a:gridCol w="1175150"/>
                <a:gridCol w="1602475"/>
                <a:gridCol w="1922975"/>
              </a:tblGrid>
              <a:tr h="256675">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600" u="none" cap="none" strike="noStrike">
                          <a:solidFill>
                            <a:schemeClr val="dk1"/>
                          </a:solidFill>
                        </a:rPr>
                        <a:t>Emp_id</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600" u="none" cap="none" strike="noStrike">
                          <a:solidFill>
                            <a:schemeClr val="dk1"/>
                          </a:solidFill>
                        </a:rPr>
                        <a:t>Emp_name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600" u="none" cap="none" strike="noStrike">
                          <a:solidFill>
                            <a:schemeClr val="dk1"/>
                          </a:solidFill>
                        </a:rPr>
                        <a:t>Vchr_place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55600">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1000</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Deepak</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600" u="none" cap="none" strike="noStrike">
                          <a:solidFill>
                            <a:schemeClr val="dk1"/>
                          </a:solidFill>
                        </a:rPr>
                        <a:t>Mumbai</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1817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1001</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Aneesh</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600" u="none" cap="none" strike="noStrike">
                          <a:solidFill>
                            <a:schemeClr val="dk1"/>
                          </a:solidFill>
                        </a:rPr>
                        <a:t>Banglore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55600">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1002</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600" u="none" cap="none" strike="noStrike">
                          <a:solidFill>
                            <a:schemeClr val="dk1"/>
                          </a:solidFill>
                        </a:rPr>
                        <a:t>Naveen</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600" u="none" cap="none" strike="noStrike">
                          <a:solidFill>
                            <a:schemeClr val="dk1"/>
                          </a:solidFill>
                        </a:rPr>
                        <a:t>Kolkatta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421" name="Shape 421"/>
          <p:cNvSpPr/>
          <p:nvPr/>
        </p:nvSpPr>
        <p:spPr>
          <a:xfrm rot="5400000">
            <a:off x="4749315" y="4137448"/>
            <a:ext cx="1379400" cy="762600"/>
          </a:xfrm>
          <a:prstGeom prst="rightArrow">
            <a:avLst>
              <a:gd fmla="val 50000" name="adj1"/>
              <a:gd fmla="val 50000" name="adj2"/>
            </a:avLst>
          </a:prstGeom>
          <a:gradFill>
            <a:gsLst>
              <a:gs pos="0">
                <a:srgbClr val="3E7FCE"/>
              </a:gs>
              <a:gs pos="100000">
                <a:srgbClr val="BFDCFF"/>
              </a:gs>
            </a:gsLst>
            <a:lin ang="16200038" scaled="0"/>
          </a:gra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974806"/>
              </a:buClr>
              <a:buSzPct val="25000"/>
              <a:buFont typeface="Arial"/>
              <a:buNone/>
            </a:pPr>
            <a:r>
              <a:rPr b="1" i="0" lang="af" sz="1400" u="none" cap="none" strike="noStrike">
                <a:solidFill>
                  <a:srgbClr val="974806"/>
                </a:solidFill>
                <a:latin typeface="Arial"/>
                <a:ea typeface="Arial"/>
                <a:cs typeface="Arial"/>
                <a:sym typeface="Arial"/>
              </a:rPr>
              <a:t>Inner Join</a:t>
            </a:r>
          </a:p>
        </p:txBody>
      </p:sp>
      <p:sp>
        <p:nvSpPr>
          <p:cNvPr id="422" name="Shape 422"/>
          <p:cNvSpPr/>
          <p:nvPr/>
        </p:nvSpPr>
        <p:spPr>
          <a:xfrm>
            <a:off x="4986333" y="2900353"/>
            <a:ext cx="785700" cy="642900"/>
          </a:xfrm>
          <a:prstGeom prst="mathPlus">
            <a:avLst>
              <a:gd fmla="val 23520" name="adj1"/>
            </a:avLst>
          </a:prstGeom>
          <a:gradFill>
            <a:gsLst>
              <a:gs pos="0">
                <a:srgbClr val="3E7FCE"/>
              </a:gs>
              <a:gs pos="100000">
                <a:srgbClr val="BFDCFF"/>
              </a:gs>
            </a:gsLst>
            <a:lin ang="16200038" scaled="0"/>
          </a:gra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423" name="Shape 423"/>
          <p:cNvSpPr txBox="1"/>
          <p:nvPr>
            <p:ph type="title"/>
          </p:nvPr>
        </p:nvSpPr>
        <p:spPr>
          <a:xfrm>
            <a:off x="457200" y="274637"/>
            <a:ext cx="8229600" cy="868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800" u="none" cap="none" strike="noStrike">
                <a:solidFill>
                  <a:schemeClr val="lt1"/>
                </a:solidFill>
                <a:latin typeface="Arial"/>
                <a:ea typeface="Arial"/>
                <a:cs typeface="Arial"/>
                <a:sym typeface="Arial"/>
              </a:rPr>
              <a:t>Inner Join</a:t>
            </a:r>
          </a:p>
        </p:txBody>
      </p:sp>
      <p:sp>
        <p:nvSpPr>
          <p:cNvPr id="424" name="Shape 424"/>
          <p:cNvSpPr/>
          <p:nvPr/>
        </p:nvSpPr>
        <p:spPr>
          <a:xfrm>
            <a:off x="664641" y="1142980"/>
            <a:ext cx="9144000" cy="1200299"/>
          </a:xfrm>
          <a:prstGeom prst="rect">
            <a:avLst/>
          </a:prstGeom>
          <a:noFill/>
          <a:ln>
            <a:noFill/>
          </a:ln>
        </p:spPr>
        <p:txBody>
          <a:bodyPr anchorCtr="0" anchor="t" bIns="45700" lIns="91425" rIns="91425" tIns="45700">
            <a:noAutofit/>
          </a:bodyPr>
          <a:lstStyle/>
          <a:p>
            <a:pPr indent="-285750" lvl="1" marL="742950" marR="0" rtl="0" algn="l">
              <a:lnSpc>
                <a:spcPct val="100000"/>
              </a:lnSpc>
              <a:spcBef>
                <a:spcPts val="0"/>
              </a:spcBef>
              <a:spcAft>
                <a:spcPts val="0"/>
              </a:spcAft>
              <a:buClr>
                <a:schemeClr val="lt1"/>
              </a:buClr>
              <a:buSzPct val="25000"/>
              <a:buFont typeface="Arial"/>
              <a:buNone/>
            </a:pPr>
            <a:r>
              <a:rPr b="0" i="0" lang="af" sz="2400" u="none" cap="none" strike="noStrike">
                <a:solidFill>
                  <a:schemeClr val="lt1"/>
                </a:solidFill>
                <a:latin typeface="Arial"/>
                <a:ea typeface="Arial"/>
                <a:cs typeface="Arial"/>
                <a:sym typeface="Arial"/>
              </a:rPr>
              <a:t>SELECT emp_id,emp_name, vchr_place from tbl_employee </a:t>
            </a:r>
            <a:r>
              <a:rPr b="0" i="0" lang="af" sz="2400" u="none" cap="none" strike="noStrike">
                <a:solidFill>
                  <a:srgbClr val="FFFF00"/>
                </a:solidFill>
                <a:latin typeface="Arial"/>
                <a:ea typeface="Arial"/>
                <a:cs typeface="Arial"/>
                <a:sym typeface="Arial"/>
              </a:rPr>
              <a:t>Join</a:t>
            </a:r>
            <a:r>
              <a:rPr b="0" i="0" lang="af" sz="2400" u="none" cap="none" strike="noStrike">
                <a:solidFill>
                  <a:schemeClr val="lt1"/>
                </a:solidFill>
                <a:latin typeface="Arial"/>
                <a:ea typeface="Arial"/>
                <a:cs typeface="Arial"/>
                <a:sym typeface="Arial"/>
              </a:rPr>
              <a:t> tbl_place </a:t>
            </a:r>
            <a:r>
              <a:rPr b="0" i="0" lang="af" sz="2400" u="none" cap="none" strike="noStrike">
                <a:solidFill>
                  <a:srgbClr val="FFFF00"/>
                </a:solidFill>
                <a:latin typeface="Arial"/>
                <a:ea typeface="Arial"/>
                <a:cs typeface="Arial"/>
                <a:sym typeface="Arial"/>
              </a:rPr>
              <a:t>on</a:t>
            </a:r>
            <a:r>
              <a:rPr b="0" i="0" lang="af" sz="2400" u="none" cap="none" strike="noStrike">
                <a:solidFill>
                  <a:schemeClr val="lt1"/>
                </a:solidFill>
                <a:latin typeface="Arial"/>
                <a:ea typeface="Arial"/>
                <a:cs typeface="Arial"/>
                <a:sym typeface="Arial"/>
              </a:rPr>
              <a:t> fk_int_place_id=pk_int_id</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sp>
        <p:nvSpPr>
          <p:cNvPr id="429" name="Shape 429"/>
          <p:cNvSpPr txBox="1"/>
          <p:nvPr>
            <p:ph type="title"/>
          </p:nvPr>
        </p:nvSpPr>
        <p:spPr>
          <a:xfrm>
            <a:off x="1200120" y="25714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Left Outer Join</a:t>
            </a:r>
          </a:p>
        </p:txBody>
      </p:sp>
      <p:sp>
        <p:nvSpPr>
          <p:cNvPr id="430" name="Shape 430"/>
          <p:cNvSpPr txBox="1"/>
          <p:nvPr/>
        </p:nvSpPr>
        <p:spPr>
          <a:xfrm>
            <a:off x="457200" y="1600200"/>
            <a:ext cx="9958499" cy="4526100"/>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The LEFT JOIN keyword returns all rows from the left table (table1), with the matching rows in the right table (table2). The result is NULL in the right side when there is no match</a:t>
            </a:r>
            <a:r>
              <a:rPr b="0" i="0" lang="af" sz="2400" u="none" cap="none" strike="noStrike">
                <a:solidFill>
                  <a:srgbClr val="000000"/>
                </a:solidFill>
                <a:latin typeface="Calibri"/>
                <a:ea typeface="Calibri"/>
                <a:cs typeface="Calibri"/>
                <a:sym typeface="Calibri"/>
              </a:rPr>
              <a:t>.</a:t>
            </a:r>
          </a:p>
        </p:txBody>
      </p:sp>
      <p:pic>
        <p:nvPicPr>
          <p:cNvPr id="431" name="Shape 431"/>
          <p:cNvPicPr preferRelativeResize="0"/>
          <p:nvPr/>
        </p:nvPicPr>
        <p:blipFill rotWithShape="1">
          <a:blip r:embed="rId3">
            <a:alphaModFix/>
          </a:blip>
          <a:srcRect b="0" l="0" r="0" t="0"/>
          <a:stretch/>
        </p:blipFill>
        <p:spPr>
          <a:xfrm>
            <a:off x="3843326" y="3114667"/>
            <a:ext cx="2800499" cy="2165699"/>
          </a:xfrm>
          <a:prstGeom prst="rect">
            <a:avLst/>
          </a:prstGeom>
          <a:noFill/>
          <a:ln>
            <a:noFill/>
          </a:ln>
        </p:spPr>
      </p:pic>
      <p:sp>
        <p:nvSpPr>
          <p:cNvPr id="432" name="Shape 432"/>
          <p:cNvSpPr/>
          <p:nvPr/>
        </p:nvSpPr>
        <p:spPr>
          <a:xfrm>
            <a:off x="428595" y="5500701"/>
            <a:ext cx="8429700" cy="12002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SELECT column_name(s) FROM </a:t>
            </a:r>
            <a:r>
              <a:rPr b="0" i="0" lang="af" sz="2400" u="none" cap="none" strike="noStrike">
                <a:solidFill>
                  <a:srgbClr val="00B050"/>
                </a:solidFill>
                <a:latin typeface="Calibri"/>
                <a:ea typeface="Calibri"/>
                <a:cs typeface="Calibri"/>
                <a:sym typeface="Calibri"/>
              </a:rPr>
              <a:t>table1</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LEFT JOIN </a:t>
            </a:r>
            <a:r>
              <a:rPr b="0" i="0" lang="af" sz="2400" u="none" cap="none" strike="noStrike">
                <a:solidFill>
                  <a:srgbClr val="00B050"/>
                </a:solidFill>
                <a:latin typeface="Calibri"/>
                <a:ea typeface="Calibri"/>
                <a:cs typeface="Calibri"/>
                <a:sym typeface="Calibri"/>
              </a:rPr>
              <a:t>table2</a:t>
            </a:r>
            <a:r>
              <a:rPr b="0" i="0" lang="af" sz="2400" u="none" cap="none" strike="noStrike">
                <a:solidFill>
                  <a:schemeClr val="lt1"/>
                </a:solidFill>
                <a:latin typeface="Calibri"/>
                <a:ea typeface="Calibri"/>
                <a:cs typeface="Calibri"/>
                <a:sym typeface="Calibri"/>
              </a:rPr>
              <a:t> </a:t>
            </a:r>
            <a:r>
              <a:rPr b="0" i="0" lang="af" sz="2400" u="none" cap="none" strike="noStrike">
                <a:solidFill>
                  <a:srgbClr val="FFFF00"/>
                </a:solidFill>
                <a:latin typeface="Calibri"/>
                <a:ea typeface="Calibri"/>
                <a:cs typeface="Calibri"/>
                <a:sym typeface="Calibri"/>
              </a:rPr>
              <a:t>ON </a:t>
            </a:r>
            <a:r>
              <a:rPr b="0" i="0" lang="af" sz="2400" u="none" cap="none" strike="noStrike">
                <a:solidFill>
                  <a:srgbClr val="00B050"/>
                </a:solidFill>
                <a:latin typeface="Calibri"/>
                <a:ea typeface="Calibri"/>
                <a:cs typeface="Calibri"/>
                <a:sym typeface="Calibri"/>
              </a:rPr>
              <a:t>table1.column_name=table2.column_name;</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1200120" y="328586"/>
            <a:ext cx="8258100" cy="796799"/>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Left Outer Join</a:t>
            </a:r>
          </a:p>
        </p:txBody>
      </p:sp>
      <p:graphicFrame>
        <p:nvGraphicFramePr>
          <p:cNvPr id="438" name="Shape 438"/>
          <p:cNvGraphicFramePr/>
          <p:nvPr/>
        </p:nvGraphicFramePr>
        <p:xfrm>
          <a:off x="6581626" y="2463690"/>
          <a:ext cx="3000000" cy="3000000"/>
        </p:xfrm>
        <a:graphic>
          <a:graphicData uri="http://schemas.openxmlformats.org/drawingml/2006/table">
            <a:tbl>
              <a:tblPr bandRow="1" firstRow="1">
                <a:noFill/>
                <a:tableStyleId>{429A6FC8-2A2E-4C4A-8D4A-1067D3DEDE87}</a:tableStyleId>
              </a:tblPr>
              <a:tblGrid>
                <a:gridCol w="1222375"/>
                <a:gridCol w="1920900"/>
              </a:tblGrid>
              <a:tr h="328625">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Pk_int_id</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Vchr_place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r h="328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1</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Mumbai</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r h="328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2</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Kolkata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r h="328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3</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Bangalore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r h="328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4</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Cochin</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bl>
          </a:graphicData>
        </a:graphic>
      </p:graphicFrame>
      <p:graphicFrame>
        <p:nvGraphicFramePr>
          <p:cNvPr id="439" name="Shape 439"/>
          <p:cNvGraphicFramePr/>
          <p:nvPr/>
        </p:nvGraphicFramePr>
        <p:xfrm>
          <a:off x="252151" y="2463690"/>
          <a:ext cx="3000000" cy="3000000"/>
        </p:xfrm>
        <a:graphic>
          <a:graphicData uri="http://schemas.openxmlformats.org/drawingml/2006/table">
            <a:tbl>
              <a:tblPr bandRow="1" firstRow="1">
                <a:noFill/>
                <a:tableStyleId>{429A6FC8-2A2E-4C4A-8D4A-1067D3DEDE87}</a:tableStyleId>
              </a:tblPr>
              <a:tblGrid>
                <a:gridCol w="1040975"/>
                <a:gridCol w="1419525"/>
                <a:gridCol w="1987325"/>
              </a:tblGrid>
              <a:tr h="256675">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Emp_id</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Emp_name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1800" u="none" cap="none" strike="noStrike"/>
                        <a:t>fk_int_place_id</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r>
              <a:tr h="35560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1000</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Deepak</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1</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r>
              <a:tr h="3181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1001</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Aneesh</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4</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r>
              <a:tr h="35560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1002</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Naveen</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2</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r>
              <a:tr h="35560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1003</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Jacob</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af" sz="1800" u="none" cap="none" strike="noStrike"/>
                        <a:t>5</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r>
              <a:tr h="355600">
                <a:tc>
                  <a:txBody>
                    <a:bodyPr>
                      <a:noAutofit/>
                    </a:bodyPr>
                    <a:lstStyle/>
                    <a:p>
                      <a:pPr indent="0" lvl="0" marL="0" marR="0" rtl="0" algn="ctr">
                        <a:lnSpc>
                          <a:spcPct val="100000"/>
                        </a:lnSpc>
                        <a:spcBef>
                          <a:spcPts val="0"/>
                        </a:spcBef>
                        <a:spcAft>
                          <a:spcPts val="0"/>
                        </a:spcAft>
                        <a:buClr>
                          <a:schemeClr val="lt1"/>
                        </a:buClr>
                        <a:buSzPct val="25000"/>
                        <a:buFont typeface="Arial"/>
                        <a:buNone/>
                      </a:pPr>
                      <a:r>
                        <a:rPr lang="af" sz="1800" u="none" cap="none" strike="noStrike">
                          <a:solidFill>
                            <a:schemeClr val="lt1"/>
                          </a:solidFill>
                        </a:rPr>
                        <a:t>1004</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c>
                  <a:txBody>
                    <a:bodyPr>
                      <a:noAutofit/>
                    </a:bodyPr>
                    <a:lstStyle/>
                    <a:p>
                      <a:pPr indent="0" lvl="0" marL="0" marR="0" rtl="0" algn="ctr">
                        <a:lnSpc>
                          <a:spcPct val="100000"/>
                        </a:lnSpc>
                        <a:spcBef>
                          <a:spcPts val="0"/>
                        </a:spcBef>
                        <a:spcAft>
                          <a:spcPts val="0"/>
                        </a:spcAft>
                        <a:buClr>
                          <a:schemeClr val="lt1"/>
                        </a:buClr>
                        <a:buSzPct val="25000"/>
                        <a:buFont typeface="Arial"/>
                        <a:buNone/>
                      </a:pPr>
                      <a:r>
                        <a:rPr lang="af" sz="1800" u="none" cap="none" strike="noStrike">
                          <a:solidFill>
                            <a:schemeClr val="lt1"/>
                          </a:solidFill>
                        </a:rPr>
                        <a:t>Alex</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c>
                  <a:txBody>
                    <a:bodyPr>
                      <a:noAutofit/>
                    </a:bodyPr>
                    <a:lstStyle/>
                    <a:p>
                      <a:pPr indent="0" lvl="0" marL="0" marR="0" rtl="0" algn="ctr">
                        <a:lnSpc>
                          <a:spcPct val="100000"/>
                        </a:lnSpc>
                        <a:spcBef>
                          <a:spcPts val="0"/>
                        </a:spcBef>
                        <a:spcAft>
                          <a:spcPts val="0"/>
                        </a:spcAft>
                        <a:buClr>
                          <a:schemeClr val="lt1"/>
                        </a:buClr>
                        <a:buSzPct val="25000"/>
                        <a:buFont typeface="Arial"/>
                        <a:buNone/>
                      </a:pPr>
                      <a:r>
                        <a:rPr lang="af" sz="1800" u="none" cap="none" strike="noStrike">
                          <a:solidFill>
                            <a:schemeClr val="lt1"/>
                          </a:solidFill>
                        </a:rPr>
                        <a:t>6</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A64D79"/>
                    </a:solidFill>
                  </a:tcPr>
                </a:tc>
              </a:tr>
            </a:tbl>
          </a:graphicData>
        </a:graphic>
      </p:graphicFrame>
      <p:graphicFrame>
        <p:nvGraphicFramePr>
          <p:cNvPr id="440" name="Shape 440"/>
          <p:cNvGraphicFramePr/>
          <p:nvPr/>
        </p:nvGraphicFramePr>
        <p:xfrm>
          <a:off x="3522346" y="4974344"/>
          <a:ext cx="3000000" cy="3000000"/>
        </p:xfrm>
        <a:graphic>
          <a:graphicData uri="http://schemas.openxmlformats.org/drawingml/2006/table">
            <a:tbl>
              <a:tblPr bandRow="1" firstRow="1">
                <a:noFill/>
                <a:tableStyleId>{429A6FC8-2A2E-4C4A-8D4A-1067D3DEDE87}</a:tableStyleId>
              </a:tblPr>
              <a:tblGrid>
                <a:gridCol w="1219200"/>
                <a:gridCol w="1662550"/>
                <a:gridCol w="1995075"/>
              </a:tblGrid>
              <a:tr h="611400">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Emp_id</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CE5CD"/>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Emp_name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CE5CD"/>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Vchr_place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CE5CD"/>
                    </a:solidFill>
                  </a:tcPr>
                </a:tc>
              </a:tr>
              <a:tr h="3491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1000</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CE5CD"/>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Deepak</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CE5CD"/>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Mumbai</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CE5CD"/>
                    </a:solidFill>
                  </a:tcPr>
                </a:tc>
              </a:tr>
              <a:tr h="3491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1001</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CE5CD"/>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Aneesh</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CE5CD"/>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Cochin</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CE5CD"/>
                    </a:solidFill>
                  </a:tcPr>
                </a:tc>
              </a:tr>
              <a:tr h="3491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1002</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CE5CD"/>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Naveen</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CE5CD"/>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Kolkatta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CE5CD"/>
                    </a:solidFill>
                  </a:tcPr>
                </a:tc>
              </a:tr>
              <a:tr h="3491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1003</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CE5CD"/>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Jacob</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CE5CD"/>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NULL</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0000"/>
                    </a:solidFill>
                  </a:tcPr>
                </a:tc>
              </a:tr>
              <a:tr h="3491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1004</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CE5CD"/>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Alex</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CE5CD"/>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NULL</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0000"/>
                    </a:solidFill>
                  </a:tcPr>
                </a:tc>
              </a:tr>
            </a:tbl>
          </a:graphicData>
        </a:graphic>
      </p:graphicFrame>
      <p:sp>
        <p:nvSpPr>
          <p:cNvPr id="441" name="Shape 441"/>
          <p:cNvSpPr/>
          <p:nvPr/>
        </p:nvSpPr>
        <p:spPr>
          <a:xfrm rot="5400000">
            <a:off x="4997898" y="3864260"/>
            <a:ext cx="1285800" cy="714300"/>
          </a:xfrm>
          <a:prstGeom prst="rightArrow">
            <a:avLst>
              <a:gd fmla="val 50000" name="adj1"/>
              <a:gd fmla="val 50000" name="adj2"/>
            </a:avLst>
          </a:prstGeom>
          <a:gradFill>
            <a:gsLst>
              <a:gs pos="0">
                <a:srgbClr val="3E7FCE"/>
              </a:gs>
              <a:gs pos="100000">
                <a:srgbClr val="BFDCFF"/>
              </a:gs>
            </a:gsLst>
            <a:lin ang="16200038" scaled="0"/>
          </a:gra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af" sz="1400" u="none" cap="none" strike="noStrike">
                <a:solidFill>
                  <a:schemeClr val="lt1"/>
                </a:solidFill>
                <a:latin typeface="Arial"/>
                <a:ea typeface="Arial"/>
                <a:cs typeface="Arial"/>
                <a:sym typeface="Arial"/>
              </a:rPr>
              <a:t>Left Join</a:t>
            </a:r>
          </a:p>
        </p:txBody>
      </p:sp>
      <p:sp>
        <p:nvSpPr>
          <p:cNvPr id="442" name="Shape 442"/>
          <p:cNvSpPr/>
          <p:nvPr/>
        </p:nvSpPr>
        <p:spPr>
          <a:xfrm>
            <a:off x="5247955" y="2613555"/>
            <a:ext cx="785700" cy="642900"/>
          </a:xfrm>
          <a:prstGeom prst="mathPlus">
            <a:avLst>
              <a:gd fmla="val 23520" name="adj1"/>
            </a:avLst>
          </a:prstGeom>
          <a:gradFill>
            <a:gsLst>
              <a:gs pos="0">
                <a:srgbClr val="3E7FCE"/>
              </a:gs>
              <a:gs pos="100000">
                <a:srgbClr val="BFDCFF"/>
              </a:gs>
            </a:gsLst>
            <a:lin ang="16200038" scaled="0"/>
          </a:gra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443" name="Shape 443"/>
          <p:cNvSpPr/>
          <p:nvPr/>
        </p:nvSpPr>
        <p:spPr>
          <a:xfrm>
            <a:off x="342863" y="770826"/>
            <a:ext cx="10286999" cy="1667999"/>
          </a:xfrm>
          <a:prstGeom prst="rect">
            <a:avLst/>
          </a:prstGeom>
          <a:noFill/>
          <a:ln>
            <a:noFill/>
          </a:ln>
        </p:spPr>
        <p:txBody>
          <a:bodyPr anchorCtr="0" anchor="t" bIns="45700" lIns="91425" rIns="91425" tIns="45700">
            <a:noAutofit/>
          </a:bodyPr>
          <a:lstStyle/>
          <a:p>
            <a:pPr indent="-285750" lvl="1" marL="742950" marR="0" rtl="0" algn="l">
              <a:lnSpc>
                <a:spcPct val="100000"/>
              </a:lnSpc>
              <a:spcBef>
                <a:spcPts val="0"/>
              </a:spcBef>
              <a:spcAft>
                <a:spcPts val="0"/>
              </a:spcAft>
              <a:buClr>
                <a:srgbClr val="000000"/>
              </a:buClr>
              <a:buFont typeface="Arial"/>
              <a:buNone/>
            </a:pPr>
            <a:r>
              <a:t/>
            </a:r>
            <a:endParaRPr b="0" i="0" sz="2400" u="none" cap="none" strike="noStrike">
              <a:solidFill>
                <a:schemeClr val="lt1"/>
              </a:solidFill>
              <a:latin typeface="Arial"/>
              <a:ea typeface="Arial"/>
              <a:cs typeface="Arial"/>
              <a:sym typeface="Arial"/>
            </a:endParaRPr>
          </a:p>
          <a:p>
            <a:pPr indent="-285750" lvl="1" marL="742950" marR="0" rtl="0" algn="l">
              <a:lnSpc>
                <a:spcPct val="100000"/>
              </a:lnSpc>
              <a:spcBef>
                <a:spcPts val="640"/>
              </a:spcBef>
              <a:spcAft>
                <a:spcPts val="0"/>
              </a:spcAft>
              <a:buClr>
                <a:schemeClr val="lt1"/>
              </a:buClr>
              <a:buSzPct val="25000"/>
              <a:buFont typeface="Arial"/>
              <a:buNone/>
            </a:pPr>
            <a:r>
              <a:rPr b="0" i="0" lang="af" sz="2400" u="none" cap="none" strike="noStrike">
                <a:solidFill>
                  <a:schemeClr val="lt1"/>
                </a:solidFill>
                <a:latin typeface="Arial"/>
                <a:ea typeface="Arial"/>
                <a:cs typeface="Arial"/>
                <a:sym typeface="Arial"/>
              </a:rPr>
              <a:t>SELECT emp_id,emp_name, vchr_place from tbl_employee  </a:t>
            </a:r>
            <a:r>
              <a:rPr b="0" i="0" lang="af" sz="2400" u="none" cap="none" strike="noStrike">
                <a:solidFill>
                  <a:srgbClr val="FFFF00"/>
                </a:solidFill>
                <a:latin typeface="Arial"/>
                <a:ea typeface="Arial"/>
                <a:cs typeface="Arial"/>
                <a:sym typeface="Arial"/>
              </a:rPr>
              <a:t>Left</a:t>
            </a:r>
            <a:r>
              <a:rPr b="0" i="0" lang="af" sz="2400" u="none" cap="none" strike="noStrike">
                <a:solidFill>
                  <a:schemeClr val="lt1"/>
                </a:solidFill>
                <a:latin typeface="Arial"/>
                <a:ea typeface="Arial"/>
                <a:cs typeface="Arial"/>
                <a:sym typeface="Arial"/>
              </a:rPr>
              <a:t> </a:t>
            </a:r>
            <a:r>
              <a:rPr b="0" i="0" lang="af" sz="2400" u="none" cap="none" strike="noStrike">
                <a:solidFill>
                  <a:srgbClr val="FFFF00"/>
                </a:solidFill>
                <a:latin typeface="Arial"/>
                <a:ea typeface="Arial"/>
                <a:cs typeface="Arial"/>
                <a:sym typeface="Arial"/>
              </a:rPr>
              <a:t>Join</a:t>
            </a:r>
            <a:r>
              <a:rPr b="0" i="0" lang="af" sz="2400" u="none" cap="none" strike="noStrike">
                <a:solidFill>
                  <a:schemeClr val="lt1"/>
                </a:solidFill>
                <a:latin typeface="Arial"/>
                <a:ea typeface="Arial"/>
                <a:cs typeface="Arial"/>
                <a:sym typeface="Arial"/>
              </a:rPr>
              <a:t> tbl_place </a:t>
            </a:r>
            <a:r>
              <a:rPr b="0" i="0" lang="af" sz="2400" u="none" cap="none" strike="noStrike">
                <a:solidFill>
                  <a:srgbClr val="FFFF00"/>
                </a:solidFill>
                <a:latin typeface="Arial"/>
                <a:ea typeface="Arial"/>
                <a:cs typeface="Arial"/>
                <a:sym typeface="Arial"/>
              </a:rPr>
              <a:t>on</a:t>
            </a:r>
            <a:r>
              <a:rPr b="0" i="0" lang="af" sz="2400" u="none" cap="none" strike="noStrike">
                <a:solidFill>
                  <a:schemeClr val="lt1"/>
                </a:solidFill>
                <a:latin typeface="Arial"/>
                <a:ea typeface="Arial"/>
                <a:cs typeface="Arial"/>
                <a:sym typeface="Arial"/>
              </a:rPr>
              <a:t> fk_int_place_id=pk_int_id</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x="0" y="0"/>
          <a:ext cx="0" cy="0"/>
          <a:chOff x="0" y="0"/>
          <a:chExt cx="0" cy="0"/>
        </a:xfrm>
      </p:grpSpPr>
      <p:sp>
        <p:nvSpPr>
          <p:cNvPr id="448" name="Shape 448"/>
          <p:cNvSpPr txBox="1"/>
          <p:nvPr>
            <p:ph type="title"/>
          </p:nvPr>
        </p:nvSpPr>
        <p:spPr>
          <a:xfrm>
            <a:off x="1414433" y="25714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Right Outer Join</a:t>
            </a:r>
          </a:p>
        </p:txBody>
      </p:sp>
      <p:sp>
        <p:nvSpPr>
          <p:cNvPr id="449" name="Shape 449"/>
          <p:cNvSpPr txBox="1"/>
          <p:nvPr/>
        </p:nvSpPr>
        <p:spPr>
          <a:xfrm>
            <a:off x="457200" y="1214421"/>
            <a:ext cx="9601200" cy="4714799"/>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dk1"/>
              </a:buClr>
              <a:buSzPct val="25000"/>
              <a:buFont typeface="Calibri"/>
              <a:buNone/>
            </a:pPr>
            <a:r>
              <a:rPr b="0" i="0" lang="af" sz="2400" u="none" cap="none" strike="noStrike">
                <a:solidFill>
                  <a:schemeClr val="lt1"/>
                </a:solidFill>
                <a:latin typeface="Calibri"/>
                <a:ea typeface="Calibri"/>
                <a:cs typeface="Calibri"/>
                <a:sym typeface="Calibri"/>
              </a:rPr>
              <a:t>The RIGHT JOIN keyword returns all rows from the right table (table2), with the matching rows in the left table (table1). The result is NULL in the left side when there is no match.</a:t>
            </a:r>
          </a:p>
        </p:txBody>
      </p:sp>
      <p:pic>
        <p:nvPicPr>
          <p:cNvPr id="450" name="Shape 450"/>
          <p:cNvPicPr preferRelativeResize="0"/>
          <p:nvPr/>
        </p:nvPicPr>
        <p:blipFill rotWithShape="1">
          <a:blip r:embed="rId3">
            <a:alphaModFix/>
          </a:blip>
          <a:srcRect b="0" l="0" r="0" t="0"/>
          <a:stretch/>
        </p:blipFill>
        <p:spPr>
          <a:xfrm>
            <a:off x="3057508" y="2686040"/>
            <a:ext cx="4071900" cy="2714700"/>
          </a:xfrm>
          <a:prstGeom prst="rect">
            <a:avLst/>
          </a:prstGeom>
          <a:noFill/>
          <a:ln>
            <a:noFill/>
          </a:ln>
        </p:spPr>
      </p:pic>
      <p:sp>
        <p:nvSpPr>
          <p:cNvPr id="451" name="Shape 451"/>
          <p:cNvSpPr/>
          <p:nvPr/>
        </p:nvSpPr>
        <p:spPr>
          <a:xfrm>
            <a:off x="466350" y="5677500"/>
            <a:ext cx="10040099" cy="15695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rPr b="0" i="0" lang="af" sz="2400" u="none" cap="none" strike="noStrike">
                <a:solidFill>
                  <a:schemeClr val="lt1"/>
                </a:solidFill>
                <a:latin typeface="Arial"/>
                <a:ea typeface="Arial"/>
                <a:cs typeface="Arial"/>
                <a:sym typeface="Arial"/>
              </a:rPr>
              <a:t>SELECT column_name(s) FROM </a:t>
            </a:r>
            <a:r>
              <a:rPr b="0" i="0" lang="af" sz="2400" u="none" cap="none" strike="noStrike">
                <a:solidFill>
                  <a:srgbClr val="00B050"/>
                </a:solidFill>
                <a:latin typeface="Arial"/>
                <a:ea typeface="Arial"/>
                <a:cs typeface="Arial"/>
                <a:sym typeface="Arial"/>
              </a:rPr>
              <a:t>table1</a:t>
            </a:r>
            <a:r>
              <a:rPr b="0" i="0" lang="af" sz="2400" u="none" cap="none" strike="noStrike">
                <a:solidFill>
                  <a:schemeClr val="lt1"/>
                </a:solidFill>
                <a:latin typeface="Arial"/>
                <a:ea typeface="Arial"/>
                <a:cs typeface="Arial"/>
                <a:sym typeface="Arial"/>
              </a:rPr>
              <a:t> </a:t>
            </a:r>
            <a:r>
              <a:rPr b="0" i="0" lang="af" sz="2400" u="none" cap="none" strike="noStrike">
                <a:solidFill>
                  <a:srgbClr val="FFFF00"/>
                </a:solidFill>
                <a:latin typeface="Arial"/>
                <a:ea typeface="Arial"/>
                <a:cs typeface="Arial"/>
                <a:sym typeface="Arial"/>
              </a:rPr>
              <a:t>RIGHT JOIN </a:t>
            </a:r>
            <a:r>
              <a:rPr b="0" i="0" lang="af" sz="2400" u="none" cap="none" strike="noStrike">
                <a:solidFill>
                  <a:srgbClr val="00B050"/>
                </a:solidFill>
                <a:latin typeface="Arial"/>
                <a:ea typeface="Arial"/>
                <a:cs typeface="Arial"/>
                <a:sym typeface="Arial"/>
              </a:rPr>
              <a:t>table2</a:t>
            </a:r>
            <a:r>
              <a:rPr b="0" i="0" lang="af" sz="2400" u="none" cap="none" strike="noStrike">
                <a:solidFill>
                  <a:schemeClr val="lt1"/>
                </a:solidFill>
                <a:latin typeface="Arial"/>
                <a:ea typeface="Arial"/>
                <a:cs typeface="Arial"/>
                <a:sym typeface="Arial"/>
              </a:rPr>
              <a:t> </a:t>
            </a:r>
            <a:r>
              <a:rPr b="0" i="0" lang="af" sz="2400" u="none" cap="none" strike="noStrike">
                <a:solidFill>
                  <a:srgbClr val="FFFF00"/>
                </a:solidFill>
                <a:latin typeface="Arial"/>
                <a:ea typeface="Arial"/>
                <a:cs typeface="Arial"/>
                <a:sym typeface="Arial"/>
              </a:rPr>
              <a:t>ON </a:t>
            </a:r>
            <a:r>
              <a:rPr b="0" i="0" lang="af" sz="2400" u="none" cap="none" strike="noStrike">
                <a:solidFill>
                  <a:srgbClr val="00B050"/>
                </a:solidFill>
                <a:latin typeface="Arial"/>
                <a:ea typeface="Arial"/>
                <a:cs typeface="Arial"/>
                <a:sym typeface="Arial"/>
              </a:rPr>
              <a:t>table1.column_name=table2.column_name;</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1128682" y="257147"/>
            <a:ext cx="8258100" cy="796799"/>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Right Outer Join</a:t>
            </a:r>
          </a:p>
        </p:txBody>
      </p:sp>
      <p:graphicFrame>
        <p:nvGraphicFramePr>
          <p:cNvPr id="457" name="Shape 457"/>
          <p:cNvGraphicFramePr/>
          <p:nvPr/>
        </p:nvGraphicFramePr>
        <p:xfrm>
          <a:off x="5662164" y="2106013"/>
          <a:ext cx="3000000" cy="3000000"/>
        </p:xfrm>
        <a:graphic>
          <a:graphicData uri="http://schemas.openxmlformats.org/drawingml/2006/table">
            <a:tbl>
              <a:tblPr bandRow="1" firstRow="1">
                <a:noFill/>
                <a:tableStyleId>{429A6FC8-2A2E-4C4A-8D4A-1067D3DEDE87}</a:tableStyleId>
              </a:tblPr>
              <a:tblGrid>
                <a:gridCol w="1633550"/>
                <a:gridCol w="2567000"/>
              </a:tblGrid>
              <a:tr h="328625">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Pk_int_id</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Vchr_place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r h="3286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Mumbai</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r h="3286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2</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Kolkata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r h="3286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3</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Bangalore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r h="3286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4</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Cochin</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r h="3286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5</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Trivandrum</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r h="3286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7</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Delhi</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bl>
          </a:graphicData>
        </a:graphic>
      </p:graphicFrame>
      <p:graphicFrame>
        <p:nvGraphicFramePr>
          <p:cNvPr id="458" name="Shape 458"/>
          <p:cNvGraphicFramePr/>
          <p:nvPr/>
        </p:nvGraphicFramePr>
        <p:xfrm>
          <a:off x="342863" y="2106013"/>
          <a:ext cx="3000000" cy="3000000"/>
        </p:xfrm>
        <a:graphic>
          <a:graphicData uri="http://schemas.openxmlformats.org/drawingml/2006/table">
            <a:tbl>
              <a:tblPr bandRow="1" firstRow="1">
                <a:noFill/>
                <a:tableStyleId>{429A6FC8-2A2E-4C4A-8D4A-1067D3DEDE87}</a:tableStyleId>
              </a:tblPr>
              <a:tblGrid>
                <a:gridCol w="919575"/>
                <a:gridCol w="1253975"/>
                <a:gridCol w="1755550"/>
              </a:tblGrid>
              <a:tr h="361950">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Emp_id</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Emp_name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fk_int_place_id</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r h="42227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1000</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Deepak</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r h="37782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1001</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Aneesh</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4</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r h="42227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1002</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Naveen</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2</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r h="42227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1003</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Jacob</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5</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r h="42227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1004</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Alex</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6</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27BA0"/>
                    </a:solidFill>
                  </a:tcPr>
                </a:tc>
              </a:tr>
            </a:tbl>
          </a:graphicData>
        </a:graphic>
      </p:graphicFrame>
      <p:graphicFrame>
        <p:nvGraphicFramePr>
          <p:cNvPr id="459" name="Shape 459"/>
          <p:cNvGraphicFramePr/>
          <p:nvPr/>
        </p:nvGraphicFramePr>
        <p:xfrm>
          <a:off x="3035918" y="4935819"/>
          <a:ext cx="3000000" cy="3000000"/>
        </p:xfrm>
        <a:graphic>
          <a:graphicData uri="http://schemas.openxmlformats.org/drawingml/2006/table">
            <a:tbl>
              <a:tblPr bandRow="1" firstRow="1">
                <a:noFill/>
                <a:tableStyleId>{429A6FC8-2A2E-4C4A-8D4A-1067D3DEDE87}</a:tableStyleId>
              </a:tblPr>
              <a:tblGrid>
                <a:gridCol w="1053700"/>
                <a:gridCol w="1436875"/>
                <a:gridCol w="1724250"/>
              </a:tblGrid>
              <a:tr h="256675">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Emp_id</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2CC"/>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Emp_name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2CC"/>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Vchr_place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2CC"/>
                    </a:solidFill>
                  </a:tcPr>
                </a:tc>
              </a:tr>
              <a:tr h="355600">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1000</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2CC"/>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Deepak</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2CC"/>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Mumbai</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2CC"/>
                    </a:solidFill>
                  </a:tcPr>
                </a:tc>
              </a:tr>
              <a:tr h="31817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1001</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2CC"/>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Aneesh</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2CC"/>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Cochin</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2CC"/>
                    </a:solidFill>
                  </a:tcPr>
                </a:tc>
              </a:tr>
              <a:tr h="35307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1002</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2CC"/>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Naveen</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2CC"/>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Kolkatta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2CC"/>
                    </a:solidFill>
                  </a:tcPr>
                </a:tc>
              </a:tr>
              <a:tr h="353075">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1003</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2CC"/>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Jacob</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2CC"/>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Trivandrum</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2CC"/>
                    </a:solidFill>
                  </a:tcPr>
                </a:tc>
              </a:tr>
              <a:tr h="355600">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NULL</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000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NULL</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0000"/>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Banglore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2CC"/>
                    </a:solidFill>
                  </a:tcPr>
                </a:tc>
              </a:tr>
              <a:tr h="355600">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NULL</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0000"/>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lang="af" sz="1800" u="none" cap="none" strike="noStrike">
                          <a:solidFill>
                            <a:schemeClr val="dk1"/>
                          </a:solidFill>
                        </a:rPr>
                        <a:t>NULL</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0000"/>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af" sz="1800" u="none" cap="none" strike="noStrike">
                          <a:solidFill>
                            <a:schemeClr val="dk1"/>
                          </a:solidFill>
                        </a:rPr>
                        <a:t>Delhi</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2CC"/>
                    </a:solidFill>
                  </a:tcPr>
                </a:tc>
              </a:tr>
            </a:tbl>
          </a:graphicData>
        </a:graphic>
      </p:graphicFrame>
      <p:sp>
        <p:nvSpPr>
          <p:cNvPr id="460" name="Shape 460"/>
          <p:cNvSpPr/>
          <p:nvPr/>
        </p:nvSpPr>
        <p:spPr>
          <a:xfrm rot="5400000">
            <a:off x="4250592" y="3679012"/>
            <a:ext cx="1285800" cy="642900"/>
          </a:xfrm>
          <a:prstGeom prst="rightArrow">
            <a:avLst>
              <a:gd fmla="val 50000" name="adj1"/>
              <a:gd fmla="val 50000" name="adj2"/>
            </a:avLst>
          </a:prstGeom>
          <a:gradFill>
            <a:gsLst>
              <a:gs pos="0">
                <a:srgbClr val="3E7FCE"/>
              </a:gs>
              <a:gs pos="100000">
                <a:srgbClr val="BFDCFF"/>
              </a:gs>
            </a:gsLst>
            <a:lin ang="16200038" scaled="0"/>
          </a:gra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af" sz="1400" u="none" cap="none" strike="noStrike">
                <a:solidFill>
                  <a:schemeClr val="dk1"/>
                </a:solidFill>
                <a:latin typeface="Arial"/>
                <a:ea typeface="Arial"/>
                <a:cs typeface="Arial"/>
                <a:sym typeface="Arial"/>
              </a:rPr>
              <a:t>Right Join</a:t>
            </a:r>
          </a:p>
        </p:txBody>
      </p:sp>
      <p:sp>
        <p:nvSpPr>
          <p:cNvPr id="461" name="Shape 461"/>
          <p:cNvSpPr/>
          <p:nvPr/>
        </p:nvSpPr>
        <p:spPr>
          <a:xfrm>
            <a:off x="4486267" y="2614601"/>
            <a:ext cx="785700" cy="642900"/>
          </a:xfrm>
          <a:prstGeom prst="mathPlus">
            <a:avLst>
              <a:gd fmla="val 23520" name="adj1"/>
            </a:avLst>
          </a:prstGeom>
          <a:gradFill>
            <a:gsLst>
              <a:gs pos="0">
                <a:srgbClr val="3E7FCE"/>
              </a:gs>
              <a:gs pos="100000">
                <a:srgbClr val="BFDCFF"/>
              </a:gs>
            </a:gsLst>
            <a:lin ang="16200038" scaled="0"/>
          </a:gra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462" name="Shape 462"/>
          <p:cNvSpPr/>
          <p:nvPr/>
        </p:nvSpPr>
        <p:spPr>
          <a:xfrm>
            <a:off x="214282" y="831819"/>
            <a:ext cx="10415699" cy="1274099"/>
          </a:xfrm>
          <a:prstGeom prst="rect">
            <a:avLst/>
          </a:prstGeom>
          <a:noFill/>
          <a:ln>
            <a:noFill/>
          </a:ln>
        </p:spPr>
        <p:txBody>
          <a:bodyPr anchorCtr="0" anchor="t" bIns="45700" lIns="91425" rIns="91425" tIns="45700">
            <a:noAutofit/>
          </a:bodyPr>
          <a:lstStyle/>
          <a:p>
            <a:pPr indent="-285750" lvl="1" marL="742950" marR="0" rtl="0" algn="l">
              <a:lnSpc>
                <a:spcPct val="100000"/>
              </a:lnSpc>
              <a:spcBef>
                <a:spcPts val="0"/>
              </a:spcBef>
              <a:spcAft>
                <a:spcPts val="0"/>
              </a:spcAft>
              <a:buClr>
                <a:srgbClr val="000000"/>
              </a:buClr>
              <a:buFont typeface="Arial"/>
              <a:buNone/>
            </a:pPr>
            <a:r>
              <a:t/>
            </a:r>
            <a:endParaRPr b="0" i="0" sz="2400" u="none" cap="none" strike="noStrike">
              <a:solidFill>
                <a:schemeClr val="lt1"/>
              </a:solidFill>
              <a:latin typeface="Calibri"/>
              <a:ea typeface="Calibri"/>
              <a:cs typeface="Calibri"/>
              <a:sym typeface="Calibri"/>
            </a:endParaRPr>
          </a:p>
          <a:p>
            <a:pPr indent="-285750" lvl="1" marL="742950" marR="0" rtl="0" algn="l">
              <a:lnSpc>
                <a:spcPct val="100000"/>
              </a:lnSpc>
              <a:spcBef>
                <a:spcPts val="480"/>
              </a:spcBef>
              <a:spcAft>
                <a:spcPts val="0"/>
              </a:spcAft>
              <a:buClr>
                <a:schemeClr val="lt1"/>
              </a:buClr>
              <a:buSzPct val="25000"/>
              <a:buFont typeface="Calibri"/>
              <a:buNone/>
            </a:pPr>
            <a:r>
              <a:rPr b="0" i="0" lang="af" sz="2400" u="none" cap="none" strike="noStrike">
                <a:solidFill>
                  <a:schemeClr val="lt1"/>
                </a:solidFill>
                <a:latin typeface="Calibri"/>
                <a:ea typeface="Calibri"/>
                <a:cs typeface="Calibri"/>
                <a:sym typeface="Calibri"/>
              </a:rPr>
              <a:t>SELECT emp_id,emp_name, vchr_place from tbl_employee   </a:t>
            </a:r>
            <a:r>
              <a:rPr b="0" i="0" lang="af" sz="2400" u="none" cap="none" strike="noStrike">
                <a:solidFill>
                  <a:srgbClr val="FFFF00"/>
                </a:solidFill>
                <a:latin typeface="Calibri"/>
                <a:ea typeface="Calibri"/>
                <a:cs typeface="Calibri"/>
                <a:sym typeface="Calibri"/>
              </a:rPr>
              <a:t>Right Join</a:t>
            </a:r>
            <a:r>
              <a:rPr b="0" i="0" lang="af" sz="2400" u="none" cap="none" strike="noStrike">
                <a:solidFill>
                  <a:schemeClr val="lt1"/>
                </a:solidFill>
                <a:latin typeface="Calibri"/>
                <a:ea typeface="Calibri"/>
                <a:cs typeface="Calibri"/>
                <a:sym typeface="Calibri"/>
              </a:rPr>
              <a:t> tbl_place </a:t>
            </a:r>
            <a:r>
              <a:rPr b="0" i="0" lang="af" sz="2400" u="none" cap="none" strike="noStrike">
                <a:solidFill>
                  <a:srgbClr val="FFFF00"/>
                </a:solidFill>
                <a:latin typeface="Calibri"/>
                <a:ea typeface="Calibri"/>
                <a:cs typeface="Calibri"/>
                <a:sym typeface="Calibri"/>
              </a:rPr>
              <a:t>on</a:t>
            </a:r>
            <a:r>
              <a:rPr b="0" i="0" lang="af" sz="2400" u="none" cap="none" strike="noStrike">
                <a:solidFill>
                  <a:schemeClr val="lt1"/>
                </a:solidFill>
                <a:latin typeface="Calibri"/>
                <a:ea typeface="Calibri"/>
                <a:cs typeface="Calibri"/>
                <a:sym typeface="Calibri"/>
              </a:rPr>
              <a:t> fk_int_place_id=pk_int_id</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pic>
        <p:nvPicPr>
          <p:cNvPr id="467" name="Shape 467"/>
          <p:cNvPicPr preferRelativeResize="0"/>
          <p:nvPr/>
        </p:nvPicPr>
        <p:blipFill rotWithShape="1">
          <a:blip r:embed="rId3">
            <a:alphaModFix/>
          </a:blip>
          <a:srcRect b="0" l="0" r="0" t="0"/>
          <a:stretch/>
        </p:blipFill>
        <p:spPr>
          <a:xfrm>
            <a:off x="449575" y="3927100"/>
            <a:ext cx="3548699" cy="2958599"/>
          </a:xfrm>
          <a:prstGeom prst="rect">
            <a:avLst/>
          </a:prstGeom>
          <a:noFill/>
          <a:ln>
            <a:noFill/>
          </a:ln>
        </p:spPr>
      </p:pic>
      <p:sp>
        <p:nvSpPr>
          <p:cNvPr id="468" name="Shape 468"/>
          <p:cNvSpPr txBox="1"/>
          <p:nvPr/>
        </p:nvSpPr>
        <p:spPr>
          <a:xfrm>
            <a:off x="1112750" y="1541375"/>
            <a:ext cx="8743799" cy="22973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FFFFF"/>
              </a:buClr>
              <a:buSzPct val="25000"/>
              <a:buFont typeface="Calibri"/>
              <a:buNone/>
            </a:pPr>
            <a:r>
              <a:rPr b="0" i="0" lang="af" sz="3000" u="none" cap="none" strike="noStrike">
                <a:solidFill>
                  <a:srgbClr val="FFFFFF"/>
                </a:solidFill>
                <a:latin typeface="Calibri"/>
                <a:ea typeface="Calibri"/>
                <a:cs typeface="Calibri"/>
                <a:sym typeface="Calibri"/>
              </a:rPr>
              <a:t>Woooh….!!! That really works…</a:t>
            </a:r>
          </a:p>
          <a:p>
            <a:pPr indent="0" lvl="0" marL="0" marR="0" rtl="0" algn="ctr">
              <a:lnSpc>
                <a:spcPct val="100000"/>
              </a:lnSpc>
              <a:spcBef>
                <a:spcPts val="0"/>
              </a:spcBef>
              <a:spcAft>
                <a:spcPts val="0"/>
              </a:spcAft>
              <a:buClr>
                <a:srgbClr val="FFFFFF"/>
              </a:buClr>
              <a:buSzPct val="25000"/>
              <a:buFont typeface="Calibri"/>
              <a:buNone/>
            </a:pPr>
            <a:r>
              <a:rPr b="0" i="0" lang="af" sz="3000" u="none" cap="none" strike="noStrike">
                <a:solidFill>
                  <a:srgbClr val="FFFFFF"/>
                </a:solidFill>
                <a:latin typeface="Calibri"/>
                <a:ea typeface="Calibri"/>
                <a:cs typeface="Calibri"/>
                <a:sym typeface="Calibri"/>
              </a:rPr>
              <a:t>So we are done with our TASK of the day.</a:t>
            </a:r>
          </a:p>
          <a:p>
            <a:pPr indent="0" lvl="0" marL="0" marR="0" rtl="0" algn="ctr">
              <a:lnSpc>
                <a:spcPct val="100000"/>
              </a:lnSpc>
              <a:spcBef>
                <a:spcPts val="0"/>
              </a:spcBef>
              <a:spcAft>
                <a:spcPts val="0"/>
              </a:spcAft>
              <a:buClr>
                <a:srgbClr val="FFFFFF"/>
              </a:buClr>
              <a:buSzPct val="25000"/>
              <a:buFont typeface="Calibri"/>
              <a:buNone/>
            </a:pPr>
            <a:r>
              <a:rPr b="0" i="0" lang="af" sz="3000" u="none" cap="none" strike="noStrike">
                <a:solidFill>
                  <a:srgbClr val="FFFFFF"/>
                </a:solidFill>
                <a:latin typeface="Calibri"/>
                <a:ea typeface="Calibri"/>
                <a:cs typeface="Calibri"/>
                <a:sym typeface="Calibri"/>
              </a:rPr>
              <a:t>That was great…!!!</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x="0" y="0"/>
          <a:ext cx="0" cy="0"/>
          <a:chOff x="0" y="0"/>
          <a:chExt cx="0" cy="0"/>
        </a:xfrm>
      </p:grpSpPr>
      <p:sp>
        <p:nvSpPr>
          <p:cNvPr id="473" name="Shape 473"/>
          <p:cNvSpPr txBox="1"/>
          <p:nvPr/>
        </p:nvSpPr>
        <p:spPr>
          <a:xfrm>
            <a:off x="184050" y="2732625"/>
            <a:ext cx="10306499"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Arial"/>
              <a:buNone/>
            </a:pPr>
            <a:r>
              <a:rPr b="0" i="0" lang="af" sz="4400" u="none" cap="none" strike="noStrike">
                <a:solidFill>
                  <a:srgbClr val="FFFFFF"/>
                </a:solidFill>
                <a:latin typeface="Arial"/>
                <a:ea typeface="Arial"/>
                <a:cs typeface="Arial"/>
                <a:sym typeface="Arial"/>
              </a:rPr>
              <a:t>END OF THE SESSION</a:t>
            </a:r>
          </a:p>
        </p:txBody>
      </p:sp>
      <p:pic>
        <p:nvPicPr>
          <p:cNvPr id="474" name="Shape 474"/>
          <p:cNvPicPr preferRelativeResize="0"/>
          <p:nvPr/>
        </p:nvPicPr>
        <p:blipFill rotWithShape="1">
          <a:blip r:embed="rId3">
            <a:alphaModFix/>
          </a:blip>
          <a:srcRect b="0" l="0" r="0" t="0"/>
          <a:stretch/>
        </p:blipFill>
        <p:spPr>
          <a:xfrm>
            <a:off x="6267675" y="3875625"/>
            <a:ext cx="2762399" cy="27813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nvSpPr>
        <p:spPr>
          <a:xfrm>
            <a:off x="500033" y="1685908"/>
            <a:ext cx="9344083" cy="6357981"/>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DBMS is a </a:t>
            </a:r>
            <a:r>
              <a:rPr b="0" i="0" lang="af" sz="2400" u="none" cap="none" strike="noStrike">
                <a:solidFill>
                  <a:srgbClr val="FFFF00"/>
                </a:solidFill>
                <a:latin typeface="Calibri"/>
                <a:ea typeface="Calibri"/>
                <a:cs typeface="Calibri"/>
                <a:sym typeface="Calibri"/>
              </a:rPr>
              <a:t>computer software </a:t>
            </a:r>
            <a:r>
              <a:rPr b="0" i="0" lang="af" sz="2400" u="none" cap="none" strike="noStrike">
                <a:solidFill>
                  <a:schemeClr val="lt1"/>
                </a:solidFill>
                <a:latin typeface="Calibri"/>
                <a:ea typeface="Calibri"/>
                <a:cs typeface="Calibri"/>
                <a:sym typeface="Calibri"/>
              </a:rPr>
              <a:t>providing the interface </a:t>
            </a:r>
            <a:r>
              <a:rPr b="0" i="0" lang="af" sz="2400" u="none" cap="none" strike="noStrike">
                <a:solidFill>
                  <a:srgbClr val="FFFF00"/>
                </a:solidFill>
                <a:latin typeface="Calibri"/>
                <a:ea typeface="Calibri"/>
                <a:cs typeface="Calibri"/>
                <a:sym typeface="Calibri"/>
              </a:rPr>
              <a:t>between users and a database (or databases)</a:t>
            </a: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It is a </a:t>
            </a:r>
            <a:r>
              <a:rPr b="0" i="0" lang="af" sz="2400" u="none" cap="none" strike="noStrike">
                <a:solidFill>
                  <a:srgbClr val="FFFF00"/>
                </a:solidFill>
                <a:latin typeface="Calibri"/>
                <a:ea typeface="Calibri"/>
                <a:cs typeface="Calibri"/>
                <a:sym typeface="Calibri"/>
              </a:rPr>
              <a:t>software system </a:t>
            </a:r>
            <a:r>
              <a:rPr b="0" i="0" lang="af" sz="2400" u="none" cap="none" strike="noStrike">
                <a:solidFill>
                  <a:schemeClr val="lt1"/>
                </a:solidFill>
                <a:latin typeface="Calibri"/>
                <a:ea typeface="Calibri"/>
                <a:cs typeface="Calibri"/>
                <a:sym typeface="Calibri"/>
              </a:rPr>
              <a:t>designed to allow the </a:t>
            </a:r>
            <a:r>
              <a:rPr b="0" i="0" lang="af" sz="2400" u="none" cap="none" strike="noStrike">
                <a:solidFill>
                  <a:srgbClr val="FFFF00"/>
                </a:solidFill>
                <a:latin typeface="Calibri"/>
                <a:ea typeface="Calibri"/>
                <a:cs typeface="Calibri"/>
                <a:sym typeface="Calibri"/>
              </a:rPr>
              <a:t>definition, creation, querying, update, and administration of databases</a:t>
            </a: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Different types of DBMS are </a:t>
            </a:r>
            <a:r>
              <a:rPr b="0" i="0" lang="af" sz="2400" u="none" cap="none" strike="noStrike">
                <a:solidFill>
                  <a:srgbClr val="00B050"/>
                </a:solidFill>
                <a:latin typeface="Calibri"/>
                <a:ea typeface="Calibri"/>
                <a:cs typeface="Calibri"/>
                <a:sym typeface="Calibri"/>
              </a:rPr>
              <a:t>RDBMS</a:t>
            </a:r>
            <a:r>
              <a:rPr b="0" i="0" lang="af" sz="2400" u="none" cap="none" strike="noStrike">
                <a:solidFill>
                  <a:srgbClr val="E36C09"/>
                </a:solidFill>
                <a:latin typeface="Calibri"/>
                <a:ea typeface="Calibri"/>
                <a:cs typeface="Calibri"/>
                <a:sym typeface="Calibri"/>
              </a:rPr>
              <a:t>, Object Oriented DBMS, Network DBMS, Hierarchical DBMS</a:t>
            </a: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19050" lvl="1" marL="742950" marR="0" rtl="0" algn="l">
              <a:lnSpc>
                <a:spcPct val="100000"/>
              </a:lnSpc>
              <a:spcBef>
                <a:spcPts val="56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Examples :</a:t>
            </a:r>
            <a:r>
              <a:rPr b="0" i="0" lang="af" sz="2400" u="none" cap="none" strike="noStrike">
                <a:solidFill>
                  <a:srgbClr val="FFFF00"/>
                </a:solidFill>
                <a:latin typeface="Calibri"/>
                <a:ea typeface="Calibri"/>
                <a:cs typeface="Calibri"/>
                <a:sym typeface="Calibri"/>
              </a:rPr>
              <a:t>Oracle, Mysql, PostgreSQl, SQL server, Firebird etc</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Font typeface="Arial"/>
              <a:buNone/>
            </a:pPr>
            <a:r>
              <a:t/>
            </a:r>
            <a:endParaRPr b="0" i="0" sz="6000" u="none" cap="none" strike="noStrike">
              <a:solidFill>
                <a:schemeClr val="lt1"/>
              </a:solidFill>
              <a:latin typeface="Calibri"/>
              <a:ea typeface="Calibri"/>
              <a:cs typeface="Calibri"/>
              <a:sym typeface="Calibri"/>
            </a:endParaRPr>
          </a:p>
        </p:txBody>
      </p:sp>
      <p:sp>
        <p:nvSpPr>
          <p:cNvPr id="116" name="Shape 116"/>
          <p:cNvSpPr txBox="1"/>
          <p:nvPr>
            <p:ph type="title"/>
          </p:nvPr>
        </p:nvSpPr>
        <p:spPr>
          <a:xfrm>
            <a:off x="342863" y="400023"/>
            <a:ext cx="10222515" cy="1799301"/>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Calibri"/>
                <a:ea typeface="Calibri"/>
                <a:cs typeface="Calibri"/>
                <a:sym typeface="Calibri"/>
              </a:rPr>
              <a:t>Database management system (DBMS)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 calcmode="lin" valueType="num">
                                      <p:cBhvr additive="base">
                                        <p:cTn dur="500"/>
                                        <p:tgtEl>
                                          <p:spTgt spid="11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 calcmode="lin" valueType="num">
                                      <p:cBhvr additive="base">
                                        <p:cTn dur="500"/>
                                        <p:tgtEl>
                                          <p:spTgt spid="11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 calcmode="lin" valueType="num">
                                      <p:cBhvr additive="base">
                                        <p:cTn dur="500"/>
                                        <p:tgtEl>
                                          <p:spTgt spid="11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 calcmode="lin" valueType="num">
                                      <p:cBhvr additive="base">
                                        <p:cTn dur="500"/>
                                        <p:tgtEl>
                                          <p:spTgt spid="11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 calcmode="lin" valueType="num">
                                      <p:cBhvr additive="base">
                                        <p:cTn dur="500"/>
                                        <p:tgtEl>
                                          <p:spTgt spid="11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 calcmode="lin" valueType="num">
                                      <p:cBhvr additive="base">
                                        <p:cTn dur="500"/>
                                        <p:tgtEl>
                                          <p:spTgt spid="11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6" st="6"/>
                                            </p:txEl>
                                          </p:spTgt>
                                        </p:tgtEl>
                                        <p:attrNameLst>
                                          <p:attrName>style.visibility</p:attrName>
                                        </p:attrNameLst>
                                      </p:cBhvr>
                                      <p:to>
                                        <p:strVal val="visible"/>
                                      </p:to>
                                    </p:set>
                                    <p:anim calcmode="lin" valueType="num">
                                      <p:cBhvr additive="base">
                                        <p:cTn dur="500"/>
                                        <p:tgtEl>
                                          <p:spTgt spid="11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7" st="7"/>
                                            </p:txEl>
                                          </p:spTgt>
                                        </p:tgtEl>
                                        <p:attrNameLst>
                                          <p:attrName>style.visibility</p:attrName>
                                        </p:attrNameLst>
                                      </p:cBhvr>
                                      <p:to>
                                        <p:strVal val="visible"/>
                                      </p:to>
                                    </p:set>
                                    <p:anim calcmode="lin" valueType="num">
                                      <p:cBhvr additive="base">
                                        <p:cTn dur="500"/>
                                        <p:tgtEl>
                                          <p:spTgt spid="11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8" st="8"/>
                                            </p:txEl>
                                          </p:spTgt>
                                        </p:tgtEl>
                                        <p:attrNameLst>
                                          <p:attrName>style.visibility</p:attrName>
                                        </p:attrNameLst>
                                      </p:cBhvr>
                                      <p:to>
                                        <p:strVal val="visible"/>
                                      </p:to>
                                    </p:set>
                                    <p:anim calcmode="lin" valueType="num">
                                      <p:cBhvr additive="base">
                                        <p:cTn dur="500"/>
                                        <p:tgtEl>
                                          <p:spTgt spid="11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9" st="9"/>
                                            </p:txEl>
                                          </p:spTgt>
                                        </p:tgtEl>
                                        <p:attrNameLst>
                                          <p:attrName>style.visibility</p:attrName>
                                        </p:attrNameLst>
                                      </p:cBhvr>
                                      <p:to>
                                        <p:strVal val="visible"/>
                                      </p:to>
                                    </p:set>
                                    <p:anim calcmode="lin" valueType="num">
                                      <p:cBhvr additive="base">
                                        <p:cTn dur="500"/>
                                        <p:tgtEl>
                                          <p:spTgt spid="115">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10" st="10"/>
                                            </p:txEl>
                                          </p:spTgt>
                                        </p:tgtEl>
                                        <p:attrNameLst>
                                          <p:attrName>style.visibility</p:attrName>
                                        </p:attrNameLst>
                                      </p:cBhvr>
                                      <p:to>
                                        <p:strVal val="visible"/>
                                      </p:to>
                                    </p:set>
                                    <p:anim calcmode="lin" valueType="num">
                                      <p:cBhvr additive="base">
                                        <p:cTn dur="500"/>
                                        <p:tgtEl>
                                          <p:spTgt spid="115">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nvSpPr>
        <p:spPr>
          <a:xfrm>
            <a:off x="271426" y="2686040"/>
            <a:ext cx="10429947" cy="3186129"/>
          </a:xfrm>
          <a:prstGeom prst="rect">
            <a:avLst/>
          </a:prstGeom>
          <a:noFill/>
          <a:ln>
            <a:noFill/>
          </a:ln>
        </p:spPr>
        <p:txBody>
          <a:bodyPr anchorCtr="0" anchor="t" bIns="91425" lIns="91425" rIns="91425" tIns="91425">
            <a:noAutofit/>
          </a:bodyPr>
          <a:lstStyle/>
          <a:p>
            <a:pPr indent="-50800" lvl="0" marL="342900" marR="0" rtl="0" algn="ctr">
              <a:lnSpc>
                <a:spcPct val="100000"/>
              </a:lnSpc>
              <a:spcBef>
                <a:spcPts val="0"/>
              </a:spcBef>
              <a:spcAft>
                <a:spcPts val="0"/>
              </a:spcAft>
              <a:buClr>
                <a:schemeClr val="dk1"/>
              </a:buClr>
              <a:buSzPct val="25000"/>
              <a:buFont typeface="Arial"/>
              <a:buNone/>
            </a:pPr>
            <a:r>
              <a:rPr b="0" i="0" lang="af" sz="4300" u="none" cap="none" strike="noStrike">
                <a:solidFill>
                  <a:srgbClr val="FABF8E"/>
                </a:solidFill>
                <a:latin typeface="Arial"/>
                <a:ea typeface="Arial"/>
                <a:cs typeface="Arial"/>
                <a:sym typeface="Arial"/>
              </a:rPr>
              <a:t>“ The RDBMS follows </a:t>
            </a:r>
          </a:p>
          <a:p>
            <a:pPr indent="-50800" lvl="0" marL="342900" marR="0" rtl="0" algn="ctr">
              <a:lnSpc>
                <a:spcPct val="100000"/>
              </a:lnSpc>
              <a:spcBef>
                <a:spcPts val="640"/>
              </a:spcBef>
              <a:spcAft>
                <a:spcPts val="0"/>
              </a:spcAft>
              <a:buClr>
                <a:schemeClr val="dk1"/>
              </a:buClr>
              <a:buSzPct val="25000"/>
              <a:buFont typeface="Arial"/>
              <a:buNone/>
            </a:pPr>
            <a:r>
              <a:rPr b="0" i="0" lang="af" sz="4300" u="none" cap="none" strike="noStrike">
                <a:solidFill>
                  <a:srgbClr val="FABF8E"/>
                </a:solidFill>
                <a:latin typeface="Arial"/>
                <a:ea typeface="Arial"/>
                <a:cs typeface="Arial"/>
                <a:sym typeface="Arial"/>
              </a:rPr>
              <a:t>Entity- Relationship mod</a:t>
            </a:r>
            <a:r>
              <a:rPr lang="af" sz="4300">
                <a:solidFill>
                  <a:srgbClr val="FABF8E"/>
                </a:solidFill>
              </a:rPr>
              <a:t>e</a:t>
            </a:r>
            <a:r>
              <a:rPr b="0" i="0" lang="af" sz="4300" u="none" cap="none" strike="noStrike">
                <a:solidFill>
                  <a:srgbClr val="FABF8E"/>
                </a:solidFill>
                <a:latin typeface="Arial"/>
                <a:ea typeface="Arial"/>
                <a:cs typeface="Arial"/>
                <a:sym typeface="Arial"/>
              </a:rPr>
              <a:t>l”</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14302" y="471462"/>
            <a:ext cx="9601231"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What is Entity – Relationship (ER) Data Model ?</a:t>
            </a:r>
          </a:p>
        </p:txBody>
      </p:sp>
      <p:sp>
        <p:nvSpPr>
          <p:cNvPr id="127" name="Shape 127"/>
          <p:cNvSpPr txBox="1"/>
          <p:nvPr/>
        </p:nvSpPr>
        <p:spPr>
          <a:xfrm>
            <a:off x="485739" y="2043098"/>
            <a:ext cx="10029860" cy="5429288"/>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25000"/>
              <a:buFont typeface="Arial"/>
              <a:buNone/>
            </a:pPr>
            <a:r>
              <a:rPr b="0" i="0" lang="af" sz="2400" u="none" cap="none" strike="noStrike">
                <a:solidFill>
                  <a:schemeClr val="lt1"/>
                </a:solidFill>
                <a:latin typeface="Calibri"/>
                <a:ea typeface="Calibri"/>
                <a:cs typeface="Calibri"/>
                <a:sym typeface="Calibri"/>
              </a:rPr>
              <a:t>In ER mod</a:t>
            </a:r>
            <a:r>
              <a:rPr lang="af" sz="2400">
                <a:solidFill>
                  <a:schemeClr val="lt1"/>
                </a:solidFill>
                <a:latin typeface="Calibri"/>
                <a:ea typeface="Calibri"/>
                <a:cs typeface="Calibri"/>
                <a:sym typeface="Calibri"/>
              </a:rPr>
              <a:t>e</a:t>
            </a:r>
            <a:r>
              <a:rPr b="0" i="0" lang="af" sz="2400" u="none" cap="none" strike="noStrike">
                <a:solidFill>
                  <a:schemeClr val="lt1"/>
                </a:solidFill>
                <a:latin typeface="Calibri"/>
                <a:ea typeface="Calibri"/>
                <a:cs typeface="Calibri"/>
                <a:sym typeface="Calibri"/>
              </a:rPr>
              <a:t>l all the data will be viewed as Entities, Attributes and different relations that can be defined between entities</a:t>
            </a:r>
          </a:p>
          <a:p>
            <a:pPr indent="-50800" lvl="0" marL="342900" marR="0" rtl="0" algn="l">
              <a:lnSpc>
                <a:spcPct val="100000"/>
              </a:lnSpc>
              <a:spcBef>
                <a:spcPts val="640"/>
              </a:spcBef>
              <a:spcAft>
                <a:spcPts val="0"/>
              </a:spcAft>
              <a:buClr>
                <a:schemeClr val="lt1"/>
              </a:buClr>
              <a:buSzPct val="100000"/>
              <a:buFont typeface="Calibri"/>
              <a:buChar char="•"/>
            </a:pPr>
            <a:r>
              <a:rPr b="0" i="0" lang="af" sz="2400" u="none" cap="none" strike="noStrike">
                <a:solidFill>
                  <a:srgbClr val="E36C09"/>
                </a:solidFill>
                <a:latin typeface="Calibri"/>
                <a:ea typeface="Calibri"/>
                <a:cs typeface="Calibri"/>
                <a:sym typeface="Calibri"/>
              </a:rPr>
              <a:t>Entities</a:t>
            </a:r>
          </a:p>
          <a:p>
            <a:pPr indent="-19050" lvl="1" marL="742950" marR="0" rtl="0" algn="l">
              <a:lnSpc>
                <a:spcPct val="100000"/>
              </a:lnSpc>
              <a:spcBef>
                <a:spcPts val="560"/>
              </a:spcBef>
              <a:spcAft>
                <a:spcPts val="0"/>
              </a:spcAft>
              <a:buClr>
                <a:schemeClr val="lt1"/>
              </a:buClr>
              <a:buSzPct val="100000"/>
              <a:buFont typeface="Calibri"/>
              <a:buChar char="–"/>
            </a:pPr>
            <a:r>
              <a:rPr b="0" i="0" lang="af" sz="2400" u="none" cap="none" strike="noStrike">
                <a:solidFill>
                  <a:schemeClr val="lt1"/>
                </a:solidFill>
                <a:latin typeface="Calibri"/>
                <a:ea typeface="Calibri"/>
                <a:cs typeface="Calibri"/>
                <a:sym typeface="Calibri"/>
              </a:rPr>
              <a:t>Is an </a:t>
            </a:r>
            <a:r>
              <a:rPr b="0" i="0" lang="af" sz="2400" u="none" cap="none" strike="noStrike">
                <a:solidFill>
                  <a:srgbClr val="FFFF00"/>
                </a:solidFill>
                <a:latin typeface="Calibri"/>
                <a:ea typeface="Calibri"/>
                <a:cs typeface="Calibri"/>
                <a:sym typeface="Calibri"/>
              </a:rPr>
              <a:t>object in the real world </a:t>
            </a:r>
            <a:r>
              <a:rPr b="0" i="0" lang="af" sz="2400" u="none" cap="none" strike="noStrike">
                <a:solidFill>
                  <a:schemeClr val="lt1"/>
                </a:solidFill>
                <a:latin typeface="Calibri"/>
                <a:ea typeface="Calibri"/>
                <a:cs typeface="Calibri"/>
                <a:sym typeface="Calibri"/>
              </a:rPr>
              <a:t>that is </a:t>
            </a:r>
            <a:r>
              <a:rPr b="0" i="0" lang="af" sz="2400" u="none" cap="none" strike="noStrike">
                <a:solidFill>
                  <a:srgbClr val="FFFF00"/>
                </a:solidFill>
                <a:latin typeface="Calibri"/>
                <a:ea typeface="Calibri"/>
                <a:cs typeface="Calibri"/>
                <a:sym typeface="Calibri"/>
              </a:rPr>
              <a:t>distinguishable</a:t>
            </a:r>
            <a:r>
              <a:rPr b="0" i="0" lang="af" sz="2400" u="none" cap="none" strike="noStrike">
                <a:solidFill>
                  <a:schemeClr val="lt1"/>
                </a:solidFill>
                <a:latin typeface="Calibri"/>
                <a:ea typeface="Calibri"/>
                <a:cs typeface="Calibri"/>
                <a:sym typeface="Calibri"/>
              </a:rPr>
              <a:t> from other objects</a:t>
            </a:r>
          </a:p>
          <a:p>
            <a:pPr indent="-19050" lvl="1" marL="742950" marR="0" rtl="0" algn="l">
              <a:lnSpc>
                <a:spcPct val="100000"/>
              </a:lnSpc>
              <a:spcBef>
                <a:spcPts val="560"/>
              </a:spcBef>
              <a:spcAft>
                <a:spcPts val="0"/>
              </a:spcAft>
              <a:buClr>
                <a:schemeClr val="lt1"/>
              </a:buClr>
              <a:buSzPct val="100000"/>
              <a:buFont typeface="Calibri"/>
              <a:buChar char="–"/>
            </a:pPr>
            <a:r>
              <a:rPr b="0" i="0" lang="af" sz="2400" u="none" cap="none" strike="noStrike">
                <a:solidFill>
                  <a:schemeClr val="lt1"/>
                </a:solidFill>
                <a:latin typeface="Calibri"/>
                <a:ea typeface="Calibri"/>
                <a:cs typeface="Calibri"/>
                <a:sym typeface="Calibri"/>
              </a:rPr>
              <a:t>Ex. Employees, Places </a:t>
            </a: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Calibri"/>
              <a:buChar char="•"/>
            </a:pPr>
            <a:r>
              <a:rPr b="0" i="0" lang="af" sz="2400" u="none" cap="none" strike="noStrike">
                <a:solidFill>
                  <a:srgbClr val="E36C09"/>
                </a:solidFill>
                <a:latin typeface="Calibri"/>
                <a:ea typeface="Calibri"/>
                <a:cs typeface="Calibri"/>
                <a:sym typeface="Calibri"/>
              </a:rPr>
              <a:t>Attributes</a:t>
            </a:r>
          </a:p>
          <a:p>
            <a:pPr indent="-19050" lvl="1" marL="742950" marR="0" rtl="0" algn="l">
              <a:lnSpc>
                <a:spcPct val="100000"/>
              </a:lnSpc>
              <a:spcBef>
                <a:spcPts val="560"/>
              </a:spcBef>
              <a:spcAft>
                <a:spcPts val="0"/>
              </a:spcAft>
              <a:buClr>
                <a:schemeClr val="lt1"/>
              </a:buClr>
              <a:buSzPct val="100000"/>
              <a:buFont typeface="Calibri"/>
              <a:buChar char="–"/>
            </a:pPr>
            <a:r>
              <a:rPr b="0" i="0" lang="af" sz="2400" u="none" cap="none" strike="noStrike">
                <a:solidFill>
                  <a:schemeClr val="lt1"/>
                </a:solidFill>
                <a:latin typeface="Calibri"/>
                <a:ea typeface="Calibri"/>
                <a:cs typeface="Calibri"/>
                <a:sym typeface="Calibri"/>
              </a:rPr>
              <a:t>An </a:t>
            </a:r>
            <a:r>
              <a:rPr b="0" i="0" lang="af" sz="2400" u="none" cap="none" strike="noStrike">
                <a:solidFill>
                  <a:srgbClr val="FFFF00"/>
                </a:solidFill>
                <a:latin typeface="Calibri"/>
                <a:ea typeface="Calibri"/>
                <a:cs typeface="Calibri"/>
                <a:sym typeface="Calibri"/>
              </a:rPr>
              <a:t>entity is described</a:t>
            </a:r>
            <a:r>
              <a:rPr b="0" i="0" lang="af" sz="2400" u="none" cap="none" strike="noStrike">
                <a:solidFill>
                  <a:schemeClr val="lt1"/>
                </a:solidFill>
                <a:latin typeface="Calibri"/>
                <a:ea typeface="Calibri"/>
                <a:cs typeface="Calibri"/>
                <a:sym typeface="Calibri"/>
              </a:rPr>
              <a:t> in the database using a set of </a:t>
            </a:r>
            <a:r>
              <a:rPr b="0" i="0" lang="af" sz="2400" u="none" cap="none" strike="noStrike">
                <a:solidFill>
                  <a:srgbClr val="FFFF00"/>
                </a:solidFill>
                <a:latin typeface="Calibri"/>
                <a:ea typeface="Calibri"/>
                <a:cs typeface="Calibri"/>
                <a:sym typeface="Calibri"/>
              </a:rPr>
              <a:t>attributes</a:t>
            </a:r>
          </a:p>
          <a:p>
            <a:pPr indent="-19050" lvl="1" marL="742950" marR="0" rtl="0" algn="l">
              <a:lnSpc>
                <a:spcPct val="100000"/>
              </a:lnSpc>
              <a:spcBef>
                <a:spcPts val="560"/>
              </a:spcBef>
              <a:spcAft>
                <a:spcPts val="0"/>
              </a:spcAft>
              <a:buClr>
                <a:schemeClr val="lt1"/>
              </a:buClr>
              <a:buSzPct val="100000"/>
              <a:buFont typeface="Calibri"/>
              <a:buChar char="–"/>
            </a:pPr>
            <a:r>
              <a:rPr b="0" i="0" lang="af" sz="2400" u="none" cap="none" strike="noStrike">
                <a:solidFill>
                  <a:schemeClr val="lt1"/>
                </a:solidFill>
                <a:latin typeface="Calibri"/>
                <a:ea typeface="Calibri"/>
                <a:cs typeface="Calibri"/>
                <a:sym typeface="Calibri"/>
              </a:rPr>
              <a:t>Ex. Employee_Name, Employee_Age, Gender</a:t>
            </a: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Calibri"/>
              <a:buChar char="•"/>
            </a:pPr>
            <a:r>
              <a:rPr b="0" i="0" lang="af" sz="2400" u="none" cap="none" strike="noStrike">
                <a:solidFill>
                  <a:srgbClr val="E36C09"/>
                </a:solidFill>
                <a:latin typeface="Calibri"/>
                <a:ea typeface="Calibri"/>
                <a:cs typeface="Calibri"/>
                <a:sym typeface="Calibri"/>
              </a:rPr>
              <a:t>Relationships</a:t>
            </a:r>
          </a:p>
          <a:p>
            <a:pPr indent="-19050" lvl="1" marL="742950" marR="0" rtl="0" algn="l">
              <a:lnSpc>
                <a:spcPct val="100000"/>
              </a:lnSpc>
              <a:spcBef>
                <a:spcPts val="560"/>
              </a:spcBef>
              <a:spcAft>
                <a:spcPts val="0"/>
              </a:spcAft>
              <a:buClr>
                <a:schemeClr val="lt1"/>
              </a:buClr>
              <a:buSzPct val="100000"/>
              <a:buFont typeface="Calibri"/>
              <a:buChar char="–"/>
            </a:pPr>
            <a:r>
              <a:rPr b="0" i="0" lang="af" sz="2400" u="none" cap="none" strike="noStrike">
                <a:solidFill>
                  <a:schemeClr val="lt1"/>
                </a:solidFill>
                <a:latin typeface="Calibri"/>
                <a:ea typeface="Calibri"/>
                <a:cs typeface="Calibri"/>
                <a:sym typeface="Calibri"/>
              </a:rPr>
              <a:t>A relationship is an association among two or more entities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10101297" cy="1501019"/>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Entity – Relationship (ER) Data Model ?</a:t>
            </a:r>
          </a:p>
        </p:txBody>
      </p:sp>
      <p:sp>
        <p:nvSpPr>
          <p:cNvPr id="133" name="Shape 133"/>
          <p:cNvSpPr txBox="1"/>
          <p:nvPr/>
        </p:nvSpPr>
        <p:spPr>
          <a:xfrm>
            <a:off x="457200" y="2328850"/>
            <a:ext cx="10101297" cy="5214973"/>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So a </a:t>
            </a:r>
            <a:r>
              <a:rPr b="0" i="0" lang="af" sz="2400" u="none" cap="none" strike="noStrike">
                <a:solidFill>
                  <a:srgbClr val="FFFF00"/>
                </a:solidFill>
                <a:latin typeface="Calibri"/>
                <a:ea typeface="Calibri"/>
                <a:cs typeface="Calibri"/>
                <a:sym typeface="Calibri"/>
              </a:rPr>
              <a:t>relation</a:t>
            </a:r>
            <a:r>
              <a:rPr b="0" i="0" lang="af" sz="2400" u="none" cap="none" strike="noStrike">
                <a:solidFill>
                  <a:schemeClr val="lt1"/>
                </a:solidFill>
                <a:latin typeface="Calibri"/>
                <a:ea typeface="Calibri"/>
                <a:cs typeface="Calibri"/>
                <a:sym typeface="Calibri"/>
              </a:rPr>
              <a:t> means </a:t>
            </a:r>
            <a:r>
              <a:rPr b="0" i="0" lang="af" sz="2400" u="none" cap="none" strike="noStrike">
                <a:solidFill>
                  <a:srgbClr val="FFFF00"/>
                </a:solidFill>
                <a:latin typeface="Calibri"/>
                <a:ea typeface="Calibri"/>
                <a:cs typeface="Calibri"/>
                <a:sym typeface="Calibri"/>
              </a:rPr>
              <a:t>simply a two dimensional table</a:t>
            </a: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rgbClr val="FFFF00"/>
                </a:solidFill>
                <a:latin typeface="Calibri"/>
                <a:ea typeface="Calibri"/>
                <a:cs typeface="Calibri"/>
                <a:sym typeface="Calibri"/>
              </a:rPr>
              <a:t>Entities</a:t>
            </a:r>
            <a:r>
              <a:rPr b="0" i="0" lang="af" sz="2400" u="none" cap="none" strike="noStrike">
                <a:solidFill>
                  <a:schemeClr val="lt1"/>
                </a:solidFill>
                <a:latin typeface="Calibri"/>
                <a:ea typeface="Calibri"/>
                <a:cs typeface="Calibri"/>
                <a:sym typeface="Calibri"/>
              </a:rPr>
              <a:t> will be data with in a table</a:t>
            </a: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And </a:t>
            </a:r>
            <a:r>
              <a:rPr b="0" i="0" lang="af" sz="2400" u="none" cap="none" strike="noStrike">
                <a:solidFill>
                  <a:srgbClr val="FFFF00"/>
                </a:solidFill>
                <a:latin typeface="Calibri"/>
                <a:ea typeface="Calibri"/>
                <a:cs typeface="Calibri"/>
                <a:sym typeface="Calibri"/>
              </a:rPr>
              <a:t>attributes</a:t>
            </a:r>
            <a:r>
              <a:rPr b="0" i="0" lang="af" sz="2400" u="none" cap="none" strike="noStrike">
                <a:solidFill>
                  <a:schemeClr val="lt1"/>
                </a:solidFill>
                <a:latin typeface="Calibri"/>
                <a:ea typeface="Calibri"/>
                <a:cs typeface="Calibri"/>
                <a:sym typeface="Calibri"/>
              </a:rPr>
              <a:t> will be the </a:t>
            </a:r>
            <a:r>
              <a:rPr b="0" i="0" lang="af" sz="2400" u="none" cap="none" strike="noStrike">
                <a:solidFill>
                  <a:srgbClr val="FFFF00"/>
                </a:solidFill>
                <a:latin typeface="Calibri"/>
                <a:ea typeface="Calibri"/>
                <a:cs typeface="Calibri"/>
                <a:sym typeface="Calibri"/>
              </a:rPr>
              <a:t>columns</a:t>
            </a:r>
            <a:r>
              <a:rPr b="0" i="0" lang="af" sz="2400" u="none" cap="none" strike="noStrike">
                <a:solidFill>
                  <a:schemeClr val="lt1"/>
                </a:solidFill>
                <a:latin typeface="Calibri"/>
                <a:ea typeface="Calibri"/>
                <a:cs typeface="Calibri"/>
                <a:sym typeface="Calibri"/>
              </a:rPr>
              <a:t> of that table</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28604" y="0"/>
            <a:ext cx="10972799" cy="1383469"/>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af" sz="4300" u="none" cap="none" strike="noStrike">
                <a:solidFill>
                  <a:schemeClr val="lt1"/>
                </a:solidFill>
                <a:latin typeface="Arial"/>
                <a:ea typeface="Arial"/>
                <a:cs typeface="Arial"/>
                <a:sym typeface="Arial"/>
              </a:rPr>
              <a:t>Relational model basics</a:t>
            </a:r>
          </a:p>
        </p:txBody>
      </p:sp>
      <p:sp>
        <p:nvSpPr>
          <p:cNvPr id="139" name="Shape 139"/>
          <p:cNvSpPr txBox="1"/>
          <p:nvPr/>
        </p:nvSpPr>
        <p:spPr>
          <a:xfrm>
            <a:off x="0" y="1285859"/>
            <a:ext cx="10972799" cy="7115220"/>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Data is viewed as existing in two dimensional tables known as relations.</a:t>
            </a:r>
          </a:p>
          <a:p>
            <a:pPr indent="-50800" lvl="0" marL="342900" marR="0" rtl="0" algn="l">
              <a:lnSpc>
                <a:spcPct val="100000"/>
              </a:lnSpc>
              <a:spcBef>
                <a:spcPts val="64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A relation (table) consists of unique attributes (columns) and tuples (rows)</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lvl="0" marR="0" rtl="0" algn="l">
              <a:lnSpc>
                <a:spcPct val="100000"/>
              </a:lnSpc>
              <a:spcBef>
                <a:spcPts val="640"/>
              </a:spcBef>
              <a:spcAft>
                <a:spcPts val="0"/>
              </a:spcAft>
              <a:buNone/>
            </a:pPr>
            <a:r>
              <a:t/>
            </a:r>
            <a:endParaRPr sz="2400">
              <a:solidFill>
                <a:srgbClr val="FFFF00"/>
              </a:solidFill>
              <a:latin typeface="Calibri"/>
              <a:ea typeface="Calibri"/>
              <a:cs typeface="Calibri"/>
              <a:sym typeface="Calibri"/>
            </a:endParaRPr>
          </a:p>
          <a:p>
            <a:pPr lvl="0" marR="0" rtl="0" algn="l">
              <a:lnSpc>
                <a:spcPct val="100000"/>
              </a:lnSpc>
              <a:spcBef>
                <a:spcPts val="640"/>
              </a:spcBef>
              <a:spcAft>
                <a:spcPts val="0"/>
              </a:spcAft>
              <a:buNone/>
            </a:pPr>
            <a:r>
              <a:t/>
            </a:r>
            <a:endParaRPr sz="2400">
              <a:solidFill>
                <a:srgbClr val="FFFF00"/>
              </a:solidFill>
              <a:latin typeface="Calibri"/>
              <a:ea typeface="Calibri"/>
              <a:cs typeface="Calibri"/>
              <a:sym typeface="Calibri"/>
            </a:endParaRPr>
          </a:p>
          <a:p>
            <a:pPr lvl="0" marR="0" rtl="0" algn="l">
              <a:lnSpc>
                <a:spcPct val="100000"/>
              </a:lnSpc>
              <a:spcBef>
                <a:spcPts val="640"/>
              </a:spcBef>
              <a:spcAft>
                <a:spcPts val="0"/>
              </a:spcAft>
              <a:buNone/>
            </a:pPr>
            <a:r>
              <a:t/>
            </a:r>
            <a:endParaRPr sz="2400">
              <a:solidFill>
                <a:srgbClr val="FFFF00"/>
              </a:solidFill>
              <a:latin typeface="Calibri"/>
              <a:ea typeface="Calibri"/>
              <a:cs typeface="Calibri"/>
              <a:sym typeface="Calibri"/>
            </a:endParaRPr>
          </a:p>
          <a:p>
            <a:pPr lvl="0" marR="0" rtl="0" algn="l">
              <a:lnSpc>
                <a:spcPct val="100000"/>
              </a:lnSpc>
              <a:spcBef>
                <a:spcPts val="640"/>
              </a:spcBef>
              <a:spcAft>
                <a:spcPts val="0"/>
              </a:spcAft>
              <a:buNone/>
            </a:pPr>
            <a:r>
              <a:rPr b="0" i="0" lang="af" sz="2400" u="none" cap="none" strike="noStrike">
                <a:solidFill>
                  <a:srgbClr val="FFFF00"/>
                </a:solidFill>
                <a:latin typeface="Calibri"/>
                <a:ea typeface="Calibri"/>
                <a:cs typeface="Calibri"/>
                <a:sym typeface="Calibri"/>
              </a:rPr>
              <a:t>RDBMS</a:t>
            </a:r>
            <a:r>
              <a:rPr b="0" i="0" lang="af" sz="2400" u="none" cap="none" strike="noStrike">
                <a:solidFill>
                  <a:schemeClr val="lt1"/>
                </a:solidFill>
                <a:latin typeface="Calibri"/>
                <a:ea typeface="Calibri"/>
                <a:cs typeface="Calibri"/>
                <a:sym typeface="Calibri"/>
              </a:rPr>
              <a:t>: A DBMS that manages the relational database.</a:t>
            </a:r>
          </a:p>
          <a:p>
            <a:pPr indent="-12700" lvl="4" marL="2057400" marR="0" rtl="0" algn="l">
              <a:lnSpc>
                <a:spcPct val="100000"/>
              </a:lnSpc>
              <a:spcBef>
                <a:spcPts val="400"/>
              </a:spcBef>
              <a:spcAft>
                <a:spcPts val="0"/>
              </a:spcAft>
              <a:buClr>
                <a:schemeClr val="lt1"/>
              </a:buClr>
              <a:buSzPct val="100000"/>
              <a:buFont typeface="Arial"/>
              <a:buChar char="»"/>
            </a:pPr>
            <a:r>
              <a:rPr b="0" i="0" lang="af" sz="2400" u="none" cap="none" strike="noStrike">
                <a:solidFill>
                  <a:schemeClr val="lt1"/>
                </a:solidFill>
                <a:latin typeface="Calibri"/>
                <a:ea typeface="Calibri"/>
                <a:cs typeface="Calibri"/>
                <a:sym typeface="Calibri"/>
              </a:rPr>
              <a:t>Ex: MySQL , Oracle, DB2</a:t>
            </a:r>
          </a:p>
        </p:txBody>
      </p:sp>
      <p:grpSp>
        <p:nvGrpSpPr>
          <p:cNvPr id="140" name="Shape 140"/>
          <p:cNvGrpSpPr/>
          <p:nvPr/>
        </p:nvGrpSpPr>
        <p:grpSpPr>
          <a:xfrm>
            <a:off x="1281881" y="2400289"/>
            <a:ext cx="5238786" cy="895251"/>
            <a:chOff x="2143108" y="1924574"/>
            <a:chExt cx="3929090" cy="647170"/>
          </a:xfrm>
        </p:grpSpPr>
        <p:sp>
          <p:nvSpPr>
            <p:cNvPr id="141" name="Shape 141"/>
            <p:cNvSpPr txBox="1"/>
            <p:nvPr/>
          </p:nvSpPr>
          <p:spPr>
            <a:xfrm>
              <a:off x="2885464" y="1924574"/>
              <a:ext cx="2411031" cy="28923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00"/>
                </a:buClr>
                <a:buSzPct val="25000"/>
                <a:buFont typeface="Arial"/>
                <a:buNone/>
              </a:pPr>
              <a:r>
                <a:rPr b="0" i="0" lang="af" sz="2000" u="none" cap="none" strike="noStrike">
                  <a:solidFill>
                    <a:srgbClr val="FFFF00"/>
                  </a:solidFill>
                  <a:latin typeface="Arial"/>
                  <a:ea typeface="Arial"/>
                  <a:cs typeface="Arial"/>
                  <a:sym typeface="Arial"/>
                </a:rPr>
                <a:t>Attributes/Fields/Columns</a:t>
              </a:r>
            </a:p>
          </p:txBody>
        </p:sp>
        <p:grpSp>
          <p:nvGrpSpPr>
            <p:cNvPr id="142" name="Shape 142"/>
            <p:cNvGrpSpPr/>
            <p:nvPr/>
          </p:nvGrpSpPr>
          <p:grpSpPr>
            <a:xfrm>
              <a:off x="2143108" y="2285992"/>
              <a:ext cx="3929090" cy="285752"/>
              <a:chOff x="2143108" y="2143115"/>
              <a:chExt cx="3929090" cy="428628"/>
            </a:xfrm>
          </p:grpSpPr>
          <p:cxnSp>
            <p:nvCxnSpPr>
              <p:cNvPr id="143" name="Shape 143"/>
              <p:cNvCxnSpPr/>
              <p:nvPr/>
            </p:nvCxnSpPr>
            <p:spPr>
              <a:xfrm flipH="1" rot="10800000">
                <a:off x="2143108" y="2143115"/>
                <a:ext cx="1000131" cy="428627"/>
              </a:xfrm>
              <a:prstGeom prst="straightConnector1">
                <a:avLst/>
              </a:prstGeom>
              <a:noFill/>
              <a:ln cap="flat" cmpd="sng" w="12700">
                <a:solidFill>
                  <a:schemeClr val="lt1"/>
                </a:solidFill>
                <a:prstDash val="solid"/>
                <a:round/>
                <a:headEnd len="med" w="med" type="none"/>
                <a:tailEnd len="med" w="med" type="none"/>
              </a:ln>
            </p:spPr>
          </p:cxnSp>
          <p:cxnSp>
            <p:nvCxnSpPr>
              <p:cNvPr id="144" name="Shape 144"/>
              <p:cNvCxnSpPr/>
              <p:nvPr/>
            </p:nvCxnSpPr>
            <p:spPr>
              <a:xfrm flipH="1" rot="10800000">
                <a:off x="3071801" y="2143115"/>
                <a:ext cx="714379" cy="428627"/>
              </a:xfrm>
              <a:prstGeom prst="straightConnector1">
                <a:avLst/>
              </a:prstGeom>
              <a:noFill/>
              <a:ln cap="flat" cmpd="sng" w="12700">
                <a:solidFill>
                  <a:schemeClr val="lt1"/>
                </a:solidFill>
                <a:prstDash val="solid"/>
                <a:round/>
                <a:headEnd len="med" w="med" type="none"/>
                <a:tailEnd len="med" w="med" type="none"/>
              </a:ln>
            </p:spPr>
          </p:cxnSp>
          <p:cxnSp>
            <p:nvCxnSpPr>
              <p:cNvPr id="145" name="Shape 145"/>
              <p:cNvCxnSpPr/>
              <p:nvPr/>
            </p:nvCxnSpPr>
            <p:spPr>
              <a:xfrm rot="10800000">
                <a:off x="4143372" y="2143115"/>
                <a:ext cx="571503" cy="428627"/>
              </a:xfrm>
              <a:prstGeom prst="straightConnector1">
                <a:avLst/>
              </a:prstGeom>
              <a:noFill/>
              <a:ln cap="flat" cmpd="sng" w="12700">
                <a:solidFill>
                  <a:schemeClr val="lt1"/>
                </a:solidFill>
                <a:prstDash val="solid"/>
                <a:round/>
                <a:headEnd len="med" w="med" type="none"/>
                <a:tailEnd len="med" w="med" type="none"/>
              </a:ln>
            </p:spPr>
          </p:cxnSp>
          <p:cxnSp>
            <p:nvCxnSpPr>
              <p:cNvPr id="146" name="Shape 146"/>
              <p:cNvCxnSpPr/>
              <p:nvPr/>
            </p:nvCxnSpPr>
            <p:spPr>
              <a:xfrm rot="10800000">
                <a:off x="4857752" y="2143115"/>
                <a:ext cx="1214446" cy="428627"/>
              </a:xfrm>
              <a:prstGeom prst="straightConnector1">
                <a:avLst/>
              </a:prstGeom>
              <a:noFill/>
              <a:ln cap="flat" cmpd="sng" w="12700">
                <a:solidFill>
                  <a:schemeClr val="lt1"/>
                </a:solidFill>
                <a:prstDash val="solid"/>
                <a:round/>
                <a:headEnd len="med" w="med" type="none"/>
                <a:tailEnd len="med" w="med" type="none"/>
              </a:ln>
            </p:spPr>
          </p:cxnSp>
          <p:cxnSp>
            <p:nvCxnSpPr>
              <p:cNvPr id="147" name="Shape 147"/>
              <p:cNvCxnSpPr/>
              <p:nvPr/>
            </p:nvCxnSpPr>
            <p:spPr>
              <a:xfrm rot="10800000">
                <a:off x="2428860" y="2143115"/>
                <a:ext cx="3071833" cy="1587"/>
              </a:xfrm>
              <a:prstGeom prst="straightConnector1">
                <a:avLst/>
              </a:prstGeom>
              <a:noFill/>
              <a:ln cap="flat" cmpd="sng" w="12700">
                <a:solidFill>
                  <a:schemeClr val="lt1"/>
                </a:solidFill>
                <a:prstDash val="solid"/>
                <a:round/>
                <a:headEnd len="med" w="med" type="none"/>
                <a:tailEnd len="med" w="med" type="none"/>
              </a:ln>
            </p:spPr>
          </p:cxnSp>
        </p:grpSp>
      </p:grpSp>
      <p:grpSp>
        <p:nvGrpSpPr>
          <p:cNvPr id="148" name="Shape 148"/>
          <p:cNvGrpSpPr/>
          <p:nvPr/>
        </p:nvGrpSpPr>
        <p:grpSpPr>
          <a:xfrm>
            <a:off x="8343924" y="4400552"/>
            <a:ext cx="2628877" cy="2272917"/>
            <a:chOff x="8273075" y="3663107"/>
            <a:chExt cx="1971656" cy="1643074"/>
          </a:xfrm>
        </p:grpSpPr>
        <p:sp>
          <p:nvSpPr>
            <p:cNvPr id="149" name="Shape 149"/>
            <p:cNvSpPr txBox="1"/>
            <p:nvPr/>
          </p:nvSpPr>
          <p:spPr>
            <a:xfrm>
              <a:off x="9291063" y="4179528"/>
              <a:ext cx="953667" cy="66746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FF00"/>
                </a:buClr>
                <a:buSzPct val="25000"/>
                <a:buFont typeface="Arial"/>
                <a:buNone/>
              </a:pPr>
              <a:r>
                <a:rPr b="0" i="0" lang="af" sz="1800" u="none" cap="none" strike="noStrike">
                  <a:solidFill>
                    <a:srgbClr val="FFFF00"/>
                  </a:solidFill>
                  <a:latin typeface="Arial"/>
                  <a:ea typeface="Arial"/>
                  <a:cs typeface="Arial"/>
                  <a:sym typeface="Arial"/>
                </a:rPr>
                <a:t>Rows</a:t>
              </a:r>
              <a:r>
                <a:rPr b="0" i="0" lang="af" sz="1400" u="none" cap="none" strike="noStrike">
                  <a:solidFill>
                    <a:srgbClr val="FFFF00"/>
                  </a:solidFill>
                  <a:latin typeface="Arial"/>
                  <a:ea typeface="Arial"/>
                  <a:cs typeface="Arial"/>
                  <a:sym typeface="Arial"/>
                </a:rPr>
                <a:t>/ </a:t>
              </a:r>
              <a:r>
                <a:rPr b="0" i="0" lang="af" sz="1800" u="none" cap="none" strike="noStrike">
                  <a:solidFill>
                    <a:srgbClr val="FFFF00"/>
                  </a:solidFill>
                  <a:latin typeface="Arial"/>
                  <a:ea typeface="Arial"/>
                  <a:cs typeface="Arial"/>
                  <a:sym typeface="Arial"/>
                </a:rPr>
                <a:t>Records</a:t>
              </a:r>
              <a:r>
                <a:rPr b="0" i="0" lang="af" sz="1400" u="none" cap="none" strike="noStrike">
                  <a:solidFill>
                    <a:srgbClr val="FFFF00"/>
                  </a:solidFill>
                  <a:latin typeface="Arial"/>
                  <a:ea typeface="Arial"/>
                  <a:cs typeface="Arial"/>
                  <a:sym typeface="Arial"/>
                </a:rPr>
                <a:t>/ </a:t>
              </a:r>
              <a:r>
                <a:rPr b="0" i="0" lang="af" sz="1800" u="none" cap="none" strike="noStrike">
                  <a:solidFill>
                    <a:srgbClr val="FFFF00"/>
                  </a:solidFill>
                  <a:latin typeface="Arial"/>
                  <a:ea typeface="Arial"/>
                  <a:cs typeface="Arial"/>
                  <a:sym typeface="Arial"/>
                </a:rPr>
                <a:t>Tuples</a:t>
              </a:r>
            </a:p>
          </p:txBody>
        </p:sp>
        <p:cxnSp>
          <p:nvCxnSpPr>
            <p:cNvPr id="150" name="Shape 150"/>
            <p:cNvCxnSpPr/>
            <p:nvPr/>
          </p:nvCxnSpPr>
          <p:spPr>
            <a:xfrm rot="10800000">
              <a:off x="8273075" y="3862792"/>
              <a:ext cx="1000131" cy="1587"/>
            </a:xfrm>
            <a:prstGeom prst="straightConnector1">
              <a:avLst/>
            </a:prstGeom>
            <a:noFill/>
            <a:ln cap="flat" cmpd="sng" w="12700">
              <a:solidFill>
                <a:schemeClr val="lt1"/>
              </a:solidFill>
              <a:prstDash val="solid"/>
              <a:round/>
              <a:headEnd len="med" w="med" type="none"/>
              <a:tailEnd len="med" w="med" type="none"/>
            </a:ln>
          </p:spPr>
        </p:cxnSp>
        <p:cxnSp>
          <p:nvCxnSpPr>
            <p:cNvPr id="151" name="Shape 151"/>
            <p:cNvCxnSpPr/>
            <p:nvPr/>
          </p:nvCxnSpPr>
          <p:spPr>
            <a:xfrm rot="10800000">
              <a:off x="8273075" y="4648610"/>
              <a:ext cx="1000131" cy="1587"/>
            </a:xfrm>
            <a:prstGeom prst="straightConnector1">
              <a:avLst/>
            </a:prstGeom>
            <a:noFill/>
            <a:ln cap="flat" cmpd="sng" w="12700">
              <a:solidFill>
                <a:schemeClr val="lt1"/>
              </a:solidFill>
              <a:prstDash val="solid"/>
              <a:round/>
              <a:headEnd len="med" w="med" type="none"/>
              <a:tailEnd len="med" w="med" type="none"/>
            </a:ln>
          </p:spPr>
        </p:cxnSp>
        <p:cxnSp>
          <p:nvCxnSpPr>
            <p:cNvPr id="152" name="Shape 152"/>
            <p:cNvCxnSpPr/>
            <p:nvPr/>
          </p:nvCxnSpPr>
          <p:spPr>
            <a:xfrm rot="-5400000">
              <a:off x="8470324" y="4483851"/>
              <a:ext cx="1643074" cy="1587"/>
            </a:xfrm>
            <a:prstGeom prst="straightConnector1">
              <a:avLst/>
            </a:prstGeom>
            <a:noFill/>
            <a:ln cap="flat" cmpd="sng" w="12700">
              <a:solidFill>
                <a:schemeClr val="lt1"/>
              </a:solidFill>
              <a:prstDash val="solid"/>
              <a:round/>
              <a:headEnd len="med" w="med" type="none"/>
              <a:tailEnd len="med" w="med" type="none"/>
            </a:ln>
          </p:spPr>
        </p:cxnSp>
        <p:cxnSp>
          <p:nvCxnSpPr>
            <p:cNvPr id="153" name="Shape 153"/>
            <p:cNvCxnSpPr/>
            <p:nvPr/>
          </p:nvCxnSpPr>
          <p:spPr>
            <a:xfrm rot="10800000">
              <a:off x="8273075" y="4219981"/>
              <a:ext cx="1000131" cy="1587"/>
            </a:xfrm>
            <a:prstGeom prst="straightConnector1">
              <a:avLst/>
            </a:prstGeom>
            <a:noFill/>
            <a:ln cap="flat" cmpd="sng" w="12700">
              <a:solidFill>
                <a:schemeClr val="lt1"/>
              </a:solidFill>
              <a:prstDash val="solid"/>
              <a:round/>
              <a:headEnd len="med" w="med" type="none"/>
              <a:tailEnd len="med" w="med" type="none"/>
            </a:ln>
          </p:spPr>
        </p:cxnSp>
        <p:cxnSp>
          <p:nvCxnSpPr>
            <p:cNvPr id="154" name="Shape 154"/>
            <p:cNvCxnSpPr/>
            <p:nvPr/>
          </p:nvCxnSpPr>
          <p:spPr>
            <a:xfrm rot="10800000">
              <a:off x="8273075" y="5005799"/>
              <a:ext cx="1000131" cy="1587"/>
            </a:xfrm>
            <a:prstGeom prst="straightConnector1">
              <a:avLst/>
            </a:prstGeom>
            <a:noFill/>
            <a:ln cap="flat" cmpd="sng" w="12700">
              <a:solidFill>
                <a:schemeClr val="lt1"/>
              </a:solidFill>
              <a:prstDash val="solid"/>
              <a:round/>
              <a:headEnd len="med" w="med" type="none"/>
              <a:tailEnd len="med" w="med" type="none"/>
            </a:ln>
          </p:spPr>
        </p:cxnSp>
      </p:grpSp>
      <p:graphicFrame>
        <p:nvGraphicFramePr>
          <p:cNvPr id="155" name="Shape 155"/>
          <p:cNvGraphicFramePr/>
          <p:nvPr/>
        </p:nvGraphicFramePr>
        <p:xfrm>
          <a:off x="272012" y="3295582"/>
          <a:ext cx="3000000" cy="3000000"/>
        </p:xfrm>
        <a:graphic>
          <a:graphicData uri="http://schemas.openxmlformats.org/drawingml/2006/table">
            <a:tbl>
              <a:tblPr bandRow="1" firstRow="1">
                <a:noFill/>
                <a:tableStyleId>{429A6FC8-2A2E-4C4A-8D4A-1067D3DEDE87}</a:tableStyleId>
              </a:tblPr>
              <a:tblGrid>
                <a:gridCol w="2107425"/>
                <a:gridCol w="2107425"/>
                <a:gridCol w="2107425"/>
                <a:gridCol w="2107425"/>
              </a:tblGrid>
              <a:tr h="5130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2000" u="none" cap="none" strike="noStrike"/>
                        <a:t>Pk_int_Emp_id</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2000" u="none" cap="none" strike="noStrike"/>
                        <a:t>Vchr_Emp_name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2000" u="none" cap="none" strike="noStrike"/>
                        <a:t>Emp_age</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af" sz="2000" u="none" cap="none" strike="noStrike"/>
                        <a:t>Emp_email</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4BD97"/>
                    </a:solidFill>
                  </a:tcPr>
                </a:tc>
              </a:tr>
              <a:tr h="801125">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1000</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Deepak</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24</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F2F2F2"/>
                        </a:buClr>
                        <a:buSzPct val="25000"/>
                        <a:buFont typeface="Arial"/>
                        <a:buNone/>
                      </a:pPr>
                      <a:r>
                        <a:rPr lang="af" sz="2000" u="none" cap="none" strike="noStrike">
                          <a:solidFill>
                            <a:srgbClr val="F2F2F2"/>
                          </a:solidFill>
                        </a:rPr>
                        <a:t>dk@gmail.com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513000">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1001</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Aneesh</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23</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F2F2F2"/>
                        </a:buClr>
                        <a:buSzPct val="25000"/>
                        <a:buFont typeface="Arial"/>
                        <a:buNone/>
                      </a:pPr>
                      <a:r>
                        <a:rPr lang="af" sz="2000" u="none" cap="none" strike="noStrike">
                          <a:solidFill>
                            <a:srgbClr val="F2F2F2"/>
                          </a:solidFill>
                        </a:rPr>
                        <a:t>an@gmail.com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801125">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1002</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Naveen</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25</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F2F2F2"/>
                        </a:buClr>
                        <a:buSzPct val="25000"/>
                        <a:buFont typeface="Arial"/>
                        <a:buNone/>
                      </a:pPr>
                      <a:r>
                        <a:rPr lang="af" sz="2000" u="none" cap="none" strike="noStrike">
                          <a:solidFill>
                            <a:srgbClr val="F2F2F2"/>
                          </a:solidFill>
                        </a:rPr>
                        <a:t>nn@gmail.com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r h="513000">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1003</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Jacob</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F2F2F2"/>
                        </a:buClr>
                        <a:buSzPct val="25000"/>
                        <a:buFont typeface="Arial"/>
                        <a:buNone/>
                      </a:pPr>
                      <a:r>
                        <a:rPr lang="af" sz="2000" u="none" cap="none" strike="noStrike">
                          <a:solidFill>
                            <a:srgbClr val="F2F2F2"/>
                          </a:solidFill>
                        </a:rPr>
                        <a:t>25</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F2F2F2"/>
                        </a:buClr>
                        <a:buSzPct val="25000"/>
                        <a:buFont typeface="Arial"/>
                        <a:buNone/>
                      </a:pPr>
                      <a:r>
                        <a:rPr lang="af" sz="2000" u="none" cap="none" strike="noStrike">
                          <a:solidFill>
                            <a:srgbClr val="F2F2F2"/>
                          </a:solidFill>
                        </a:rPr>
                        <a:t>jb@gmail.com</a:t>
                      </a:r>
                    </a:p>
                  </a:txBody>
                  <a:tcPr marT="45725" marB="45725" marR="91450" marL="9145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tcPr>
                </a:tc>
              </a:tr>
            </a:tbl>
          </a:graphicData>
        </a:graphic>
      </p:graphicFrame>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