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8229600" cx="10972800"/>
  <p:notesSz cx="6858000" cy="9144000"/>
  <p:embeddedFontLst>
    <p:embeddedFont>
      <p:font typeface="Syncopate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01F52495-50FE-4938-B37A-809D751CA832}">
  <a:tblStyle styleId="{01F52495-50FE-4938-B37A-809D751CA832}" styleName="Table_0"/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yncopate-bold.fntdata"/><Relationship Id="rId30" Type="http://schemas.openxmlformats.org/officeDocument/2006/relationships/font" Target="fonts/Syncopat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Shape 1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Shape 2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Shape 2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Shape 2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Shape 2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Shape 2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Shape 2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Shape 2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Shape 2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Shape 27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Shape 28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822958" y="2556508"/>
            <a:ext cx="9326879" cy="1764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645917" y="4663439"/>
            <a:ext cx="7680958" cy="2103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indent="0" lvl="1" marL="4572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indent="0" lvl="2" marL="9144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indent="0" lvl="3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indent="0" lvl="4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indent="0" lvl="5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6pPr>
            <a:lvl7pPr indent="0" lvl="6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7pPr>
            <a:lvl8pPr indent="0" lvl="7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8pPr>
            <a:lvl9pPr indent="0" lvl="8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548639" y="7627621"/>
            <a:ext cx="25603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749039" y="7627621"/>
            <a:ext cx="34747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7863839" y="7627621"/>
            <a:ext cx="25603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548639" y="329563"/>
            <a:ext cx="9875520" cy="1371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770822" y="-301942"/>
            <a:ext cx="5431156" cy="9875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8100" lvl="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69850" lvl="1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101600" lvl="2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76200" lvl="3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76200" lvl="4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762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762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762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762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548639" y="7627621"/>
            <a:ext cx="25603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749039" y="7627621"/>
            <a:ext cx="34747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7863839" y="7627621"/>
            <a:ext cx="25603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5678805" y="2606041"/>
            <a:ext cx="7021830" cy="2468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649603" y="228600"/>
            <a:ext cx="7021830" cy="72237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8100" lvl="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69850" lvl="1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101600" lvl="2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76200" lvl="3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76200" lvl="4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762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762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762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762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548639" y="7627621"/>
            <a:ext cx="25603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749039" y="7627621"/>
            <a:ext cx="34747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7863839" y="7627621"/>
            <a:ext cx="25603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548639" y="329563"/>
            <a:ext cx="9875520" cy="1371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548639" y="1920240"/>
            <a:ext cx="9875520" cy="54311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8100" lvl="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69850" lvl="1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101600" lvl="2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76200" lvl="3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76200" lvl="4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762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762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762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762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548639" y="7627621"/>
            <a:ext cx="25603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749039" y="7627621"/>
            <a:ext cx="34747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7863839" y="7627621"/>
            <a:ext cx="25603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66775" y="5288280"/>
            <a:ext cx="9326879" cy="16344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66775" y="3488055"/>
            <a:ext cx="9326879" cy="180022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548639" y="7627621"/>
            <a:ext cx="25603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749039" y="7627621"/>
            <a:ext cx="34747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7863839" y="7627621"/>
            <a:ext cx="25603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548639" y="329563"/>
            <a:ext cx="9875520" cy="1371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548639" y="1920240"/>
            <a:ext cx="4846320" cy="54311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5577839" y="1920240"/>
            <a:ext cx="4846320" cy="54311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548639" y="7627621"/>
            <a:ext cx="25603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749039" y="7627621"/>
            <a:ext cx="34747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7863839" y="7627621"/>
            <a:ext cx="25603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548639" y="329563"/>
            <a:ext cx="9875520" cy="1371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548639" y="1842133"/>
            <a:ext cx="4848225" cy="76771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548639" y="2609850"/>
            <a:ext cx="4848225" cy="47415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5574032" y="1842133"/>
            <a:ext cx="4850129" cy="76771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5574032" y="2609850"/>
            <a:ext cx="4850129" cy="47415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548639" y="7627621"/>
            <a:ext cx="25603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749039" y="7627621"/>
            <a:ext cx="34747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7863839" y="7627621"/>
            <a:ext cx="25603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548639" y="329563"/>
            <a:ext cx="9875520" cy="1371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548639" y="7627621"/>
            <a:ext cx="25603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749039" y="7627621"/>
            <a:ext cx="34747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7863839" y="7627621"/>
            <a:ext cx="25603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548639" y="7627621"/>
            <a:ext cx="25603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749039" y="7627621"/>
            <a:ext cx="34747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7863839" y="7627621"/>
            <a:ext cx="25603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548641" y="327660"/>
            <a:ext cx="3609975" cy="13944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290060" y="327660"/>
            <a:ext cx="6134099" cy="70237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548641" y="1722117"/>
            <a:ext cx="3609975" cy="56292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548639" y="7627621"/>
            <a:ext cx="25603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749039" y="7627621"/>
            <a:ext cx="34747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7863839" y="7627621"/>
            <a:ext cx="25603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2150746" y="5760719"/>
            <a:ext cx="6583680" cy="68008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2150746" y="735329"/>
            <a:ext cx="6583680" cy="493776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2150746" y="6440805"/>
            <a:ext cx="6583680" cy="9658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548639" y="7627621"/>
            <a:ext cx="25603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749039" y="7627621"/>
            <a:ext cx="34747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7863839" y="7627621"/>
            <a:ext cx="25603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548639" y="329563"/>
            <a:ext cx="9875520" cy="1371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548639" y="1920240"/>
            <a:ext cx="9875520" cy="54311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81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indent="101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indent="762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indent="762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indent="762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6pPr>
            <a:lvl7pPr indent="762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7pPr>
            <a:lvl8pPr indent="762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8pPr>
            <a:lvl9pPr indent="762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548639" y="7627621"/>
            <a:ext cx="25603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749039" y="7627621"/>
            <a:ext cx="34747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7863839" y="7627621"/>
            <a:ext cx="25603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mailto:dk@gmail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822958" y="2556508"/>
            <a:ext cx="9326879" cy="1764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645917" y="4663439"/>
            <a:ext cx="7680958" cy="2103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86" name="Shape 86"/>
          <p:cNvSpPr/>
          <p:nvPr/>
        </p:nvSpPr>
        <p:spPr>
          <a:xfrm>
            <a:off x="3017522" y="3017517"/>
            <a:ext cx="4907367" cy="9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yncopate"/>
              <a:buNone/>
            </a:pPr>
            <a:r>
              <a:rPr b="0" i="0" lang="en-US" sz="5400" u="none" cap="none" strike="noStrike">
                <a:solidFill>
                  <a:srgbClr val="FFFFFF"/>
                </a:solidFill>
                <a:latin typeface="Syncopate"/>
                <a:ea typeface="Syncopate"/>
                <a:cs typeface="Syncopate"/>
                <a:sym typeface="Syncopate"/>
              </a:rPr>
              <a:t>WELCOME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457200" y="274637"/>
            <a:ext cx="1010129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to create Stored Procedure ? 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-785850" y="1071545"/>
            <a:ext cx="10487091" cy="49292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127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27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Delimiter //</a:t>
            </a:r>
          </a:p>
          <a:p>
            <a:pPr indent="127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CREATE PROCEDURE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getName(IN </a:t>
            </a: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int)</a:t>
            </a:r>
          </a:p>
          <a:p>
            <a:pPr indent="127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" lvl="3" marL="1600200" marR="0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BEGIN</a:t>
            </a:r>
          </a:p>
          <a:p>
            <a:pPr indent="-12700" lvl="3" marL="1600200" marR="0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Select * from tbl_user where userid=</a:t>
            </a: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indent="-12700" lvl="3" marL="1600200" marR="0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END//</a:t>
            </a:r>
          </a:p>
          <a:p>
            <a:pPr indent="12700" lvl="2" marL="114300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Delimiter ;</a:t>
            </a:r>
          </a:p>
          <a:p>
            <a:pPr indent="12700" lvl="2" marL="114300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2700" lvl="2" marL="114300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2700" lvl="2" marL="114300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Call getName(‘1001’);</a:t>
            </a:r>
          </a:p>
          <a:p>
            <a:pPr indent="12700" lvl="2" marL="114300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342900" marR="0" rtl="0" algn="l">
              <a:lnSpc>
                <a:spcPct val="7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271426" y="1971659"/>
            <a:ext cx="2714612" cy="500065"/>
          </a:xfrm>
          <a:prstGeom prst="rect">
            <a:avLst/>
          </a:prstGeom>
          <a:solidFill>
            <a:schemeClr val="lt1">
              <a:alpha val="25882"/>
            </a:schemeClr>
          </a:solidFill>
          <a:ln cap="flat" cmpd="sng" w="254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" name="Shape 168"/>
          <p:cNvCxnSpPr/>
          <p:nvPr/>
        </p:nvCxnSpPr>
        <p:spPr>
          <a:xfrm>
            <a:off x="2986069" y="1971659"/>
            <a:ext cx="3071833" cy="1587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69" name="Shape 169"/>
          <p:cNvCxnSpPr/>
          <p:nvPr/>
        </p:nvCxnSpPr>
        <p:spPr>
          <a:xfrm rot="5400000">
            <a:off x="3415492" y="4185443"/>
            <a:ext cx="5286411" cy="1587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Shape 170"/>
          <p:cNvSpPr/>
          <p:nvPr/>
        </p:nvSpPr>
        <p:spPr>
          <a:xfrm>
            <a:off x="6272217" y="1971659"/>
            <a:ext cx="470058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 the 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keyword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to create a new stored procedure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457200" y="274637"/>
            <a:ext cx="995842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to create Stored Procedure ? 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-785850" y="1071545"/>
            <a:ext cx="8401079" cy="49292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127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27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Delimiter //</a:t>
            </a:r>
          </a:p>
          <a:p>
            <a:pPr indent="127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PROCEDURE 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getName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(IN </a:t>
            </a: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int)</a:t>
            </a:r>
          </a:p>
          <a:p>
            <a:pPr indent="-12700" lvl="3" marL="1600200" marR="0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BEGIN</a:t>
            </a:r>
          </a:p>
          <a:p>
            <a:pPr indent="-12700" lvl="3" marL="1600200" marR="0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Select * from tbl_user where userid=</a:t>
            </a: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indent="-12700" lvl="3" marL="1600200" marR="0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END//</a:t>
            </a:r>
          </a:p>
          <a:p>
            <a:pPr indent="12700" lvl="2" marL="114300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Delimiter ;</a:t>
            </a:r>
          </a:p>
          <a:p>
            <a:pPr indent="12700" lvl="2" marL="114300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2700" lvl="2" marL="114300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2700" lvl="2" marL="114300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Call getName(‘1001’);</a:t>
            </a:r>
          </a:p>
          <a:p>
            <a:pPr indent="12700" lvl="2" marL="114300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342900" marR="0" rtl="0" algn="l">
              <a:lnSpc>
                <a:spcPct val="7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2986069" y="1971659"/>
            <a:ext cx="2357453" cy="500065"/>
          </a:xfrm>
          <a:prstGeom prst="rect">
            <a:avLst/>
          </a:prstGeom>
          <a:solidFill>
            <a:schemeClr val="lt1">
              <a:alpha val="25882"/>
            </a:schemeClr>
          </a:solidFill>
          <a:ln cap="flat" cmpd="sng" w="254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8" name="Shape 178"/>
          <p:cNvCxnSpPr/>
          <p:nvPr/>
        </p:nvCxnSpPr>
        <p:spPr>
          <a:xfrm>
            <a:off x="5272085" y="1971659"/>
            <a:ext cx="1143007" cy="1587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79" name="Shape 179"/>
          <p:cNvCxnSpPr/>
          <p:nvPr/>
        </p:nvCxnSpPr>
        <p:spPr>
          <a:xfrm rot="5400000">
            <a:off x="3701244" y="4114005"/>
            <a:ext cx="5286411" cy="1587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Shape 180"/>
          <p:cNvSpPr/>
          <p:nvPr/>
        </p:nvSpPr>
        <p:spPr>
          <a:xfrm>
            <a:off x="6557970" y="1828783"/>
            <a:ext cx="414340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 the 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name of the stored procedure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that we are creating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457200" y="274637"/>
            <a:ext cx="1002986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to create Stored Procedure ? 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-1085895" y="1185841"/>
            <a:ext cx="8401200" cy="49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127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27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Delimiter //</a:t>
            </a:r>
          </a:p>
          <a:p>
            <a:pPr indent="127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PROCEDURE getName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( IN 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int)</a:t>
            </a:r>
          </a:p>
          <a:p>
            <a:pPr indent="-12700" lvl="3" marL="1600200" marR="0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BEGIN</a:t>
            </a:r>
          </a:p>
          <a:p>
            <a:pPr indent="-12700" lvl="3" marL="1600200" marR="0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Select * from tbl_user where userid=</a:t>
            </a: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indent="-12700" lvl="3" marL="1600200" marR="0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END//</a:t>
            </a:r>
          </a:p>
          <a:p>
            <a:pPr indent="12700" lvl="2" marL="114300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Delimiter ;</a:t>
            </a:r>
          </a:p>
          <a:p>
            <a:pPr indent="12700" lvl="2" marL="114300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2700" lvl="2" marL="114300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2700" lvl="2" marL="114300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Call getName(‘1001’);</a:t>
            </a:r>
          </a:p>
          <a:p>
            <a:pPr indent="12700" lvl="2" marL="114300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342900" marR="0" rtl="0" algn="l">
              <a:lnSpc>
                <a:spcPct val="7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3986201" y="2114535"/>
            <a:ext cx="1285883" cy="500065"/>
          </a:xfrm>
          <a:prstGeom prst="rect">
            <a:avLst/>
          </a:prstGeom>
          <a:solidFill>
            <a:schemeClr val="lt1">
              <a:alpha val="25882"/>
            </a:schemeClr>
          </a:solidFill>
          <a:ln cap="flat" cmpd="sng" w="254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8" name="Shape 188"/>
          <p:cNvCxnSpPr/>
          <p:nvPr/>
        </p:nvCxnSpPr>
        <p:spPr>
          <a:xfrm>
            <a:off x="4214810" y="1714488"/>
            <a:ext cx="1271589" cy="42858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89" name="Shape 189"/>
          <p:cNvCxnSpPr/>
          <p:nvPr/>
        </p:nvCxnSpPr>
        <p:spPr>
          <a:xfrm rot="5400000">
            <a:off x="2915426" y="4114005"/>
            <a:ext cx="5286411" cy="1587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" name="Shape 190"/>
          <p:cNvSpPr/>
          <p:nvPr/>
        </p:nvSpPr>
        <p:spPr>
          <a:xfrm>
            <a:off x="5629276" y="1543032"/>
            <a:ext cx="5000660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 the  parameter list (here intiger type variable called “id”)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-&gt; passing value into the stored procedure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Out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-&gt; returning value out of stored procedure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INOUT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-&gt; Same variable can be used to send in and out of stored procedure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1" name="Shape 191"/>
          <p:cNvCxnSpPr/>
          <p:nvPr/>
        </p:nvCxnSpPr>
        <p:spPr>
          <a:xfrm rot="5400000">
            <a:off x="4004861" y="1923643"/>
            <a:ext cx="418309" cy="1587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457200" y="274637"/>
            <a:ext cx="1002986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to create Stored Procedure ? 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-785850" y="1071545"/>
            <a:ext cx="8401079" cy="49292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127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27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Delimiter //</a:t>
            </a:r>
          </a:p>
          <a:p>
            <a:pPr indent="127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PROCEDURE getName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 IN  </a:t>
            </a: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int)</a:t>
            </a:r>
          </a:p>
          <a:p>
            <a:pPr indent="-12700" lvl="3" marL="1600200" marR="0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BEGIN</a:t>
            </a:r>
          </a:p>
          <a:p>
            <a:pPr indent="-12700" lvl="3" marL="1600200" marR="0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Select * from tbl_user where userid=</a:t>
            </a: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indent="-12700" lvl="3" marL="1600200" marR="0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END//</a:t>
            </a:r>
          </a:p>
          <a:p>
            <a:pPr indent="12700" lvl="2" marL="114300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Delimiter ;</a:t>
            </a:r>
          </a:p>
          <a:p>
            <a:pPr indent="12700" lvl="2" marL="114300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2700" lvl="2" marL="114300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2700" lvl="2" marL="114300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Call getName(‘1001’);</a:t>
            </a:r>
          </a:p>
          <a:p>
            <a:pPr indent="12700" lvl="2" marL="114300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342900" marR="0" rtl="0" algn="l">
              <a:lnSpc>
                <a:spcPct val="7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557166" y="2478475"/>
            <a:ext cx="1285800" cy="357299"/>
          </a:xfrm>
          <a:prstGeom prst="rect">
            <a:avLst/>
          </a:prstGeom>
          <a:solidFill>
            <a:schemeClr val="lt1">
              <a:alpha val="25882"/>
            </a:schemeClr>
          </a:solidFill>
          <a:ln cap="flat" cmpd="sng" w="254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9" name="Shape 199"/>
          <p:cNvCxnSpPr/>
          <p:nvPr/>
        </p:nvCxnSpPr>
        <p:spPr>
          <a:xfrm>
            <a:off x="1843061" y="2400288"/>
            <a:ext cx="4143403" cy="1587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200" name="Shape 200"/>
          <p:cNvCxnSpPr/>
          <p:nvPr/>
        </p:nvCxnSpPr>
        <p:spPr>
          <a:xfrm rot="5400000">
            <a:off x="3129739" y="4256881"/>
            <a:ext cx="5286411" cy="1587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" name="Shape 201"/>
          <p:cNvSpPr/>
          <p:nvPr/>
        </p:nvSpPr>
        <p:spPr>
          <a:xfrm>
            <a:off x="5986466" y="2185974"/>
            <a:ext cx="4357685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 the keyword to begin the block of codes inside the stored function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It’s same as curly brace ‘{‘ we use for functions in C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457200" y="274637"/>
            <a:ext cx="105155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to create Stored Procedure ?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-785850" y="1071545"/>
            <a:ext cx="8401079" cy="49292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127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27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Delimiter //</a:t>
            </a:r>
          </a:p>
          <a:p>
            <a:pPr indent="127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PROCEDURE getName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 IN  </a:t>
            </a: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int)</a:t>
            </a:r>
          </a:p>
          <a:p>
            <a:pPr indent="-12700" lvl="3" marL="1600200" marR="0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BEGIN</a:t>
            </a:r>
          </a:p>
          <a:p>
            <a:pPr indent="-12700" lvl="3" marL="1600200" marR="0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Select * from tbl_user where userid=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indent="-12700" lvl="3" marL="1600200" marR="0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END//</a:t>
            </a:r>
          </a:p>
          <a:p>
            <a:pPr indent="12700" lvl="2" marL="114300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Delimiter ;</a:t>
            </a:r>
          </a:p>
          <a:p>
            <a:pPr indent="12700" lvl="2" marL="114300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2700" lvl="2" marL="114300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2700" lvl="2" marL="114300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Call getName(‘1001’);</a:t>
            </a:r>
          </a:p>
          <a:p>
            <a:pPr indent="12700" lvl="2" marL="114300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342900" marR="0" rtl="0" algn="l">
              <a:lnSpc>
                <a:spcPct val="7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630216" y="2863476"/>
            <a:ext cx="5286299" cy="357299"/>
          </a:xfrm>
          <a:prstGeom prst="rect">
            <a:avLst/>
          </a:prstGeom>
          <a:solidFill>
            <a:schemeClr val="lt1">
              <a:alpha val="25882"/>
            </a:schemeClr>
          </a:solidFill>
          <a:ln cap="flat" cmpd="sng" w="254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9" name="Shape 209"/>
          <p:cNvCxnSpPr/>
          <p:nvPr/>
        </p:nvCxnSpPr>
        <p:spPr>
          <a:xfrm>
            <a:off x="5286373" y="3631270"/>
            <a:ext cx="857400" cy="150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210" name="Shape 210"/>
          <p:cNvCxnSpPr/>
          <p:nvPr/>
        </p:nvCxnSpPr>
        <p:spPr>
          <a:xfrm rot="5400000">
            <a:off x="3058302" y="4399757"/>
            <a:ext cx="6143667" cy="1587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Shape 211"/>
          <p:cNvSpPr/>
          <p:nvPr/>
        </p:nvSpPr>
        <p:spPr>
          <a:xfrm>
            <a:off x="6343655" y="1471594"/>
            <a:ext cx="4629144" cy="6186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 the body of the stored procedure. Here we have only a single select query statements. We can also apply logic using the below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 DECLARE a INT;  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declaring an integer 	                  type variable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 SET a=20;             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Setting value of a 			  to 20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  IF THEN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  ELSE IF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libri"/>
              <a:buNone/>
            </a:pPr>
            <a:r>
              <a:rPr b="0" i="0" lang="en-US" sz="20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label1: LOOP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25000"/>
              <a:buFont typeface="Calibri"/>
              <a:buNone/>
            </a:pPr>
            <a:r>
              <a:rPr b="0" i="0" lang="en-US" sz="20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  SET p1 = p1 + 1;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25000"/>
              <a:buFont typeface="Calibri"/>
              <a:buNone/>
            </a:pPr>
            <a:r>
              <a:rPr b="0" i="0" lang="en-US" sz="20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  IF p1 &lt; 10 THEN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25000"/>
              <a:buFont typeface="Calibri"/>
              <a:buNone/>
            </a:pPr>
            <a:r>
              <a:rPr b="0" i="0" lang="en-US" sz="20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    ITERATE label1;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25000"/>
              <a:buFont typeface="Calibri"/>
              <a:buNone/>
            </a:pPr>
            <a:r>
              <a:rPr b="0" i="0" lang="en-US" sz="20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  END IF;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25000"/>
              <a:buFont typeface="Calibri"/>
              <a:buNone/>
            </a:pPr>
            <a:r>
              <a:rPr b="0" i="0" lang="en-US" sz="20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  LEAVE label1;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libri"/>
              <a:buNone/>
            </a:pPr>
            <a:r>
              <a:rPr b="0" i="0" lang="en-US" sz="20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 END LOOP label1;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2" name="Shape 212"/>
          <p:cNvCxnSpPr/>
          <p:nvPr/>
        </p:nvCxnSpPr>
        <p:spPr>
          <a:xfrm rot="5400000">
            <a:off x="5078112" y="3429130"/>
            <a:ext cx="418200" cy="150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Shape 213"/>
          <p:cNvSpPr txBox="1"/>
          <p:nvPr/>
        </p:nvSpPr>
        <p:spPr>
          <a:xfrm>
            <a:off x="6200780" y="4043362"/>
            <a:ext cx="179408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 For conditions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6200780" y="4829180"/>
            <a:ext cx="92525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Loops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457200" y="274637"/>
            <a:ext cx="9815546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to create Stored Procedure ?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-785850" y="1071545"/>
            <a:ext cx="8401079" cy="49292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127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27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Delimiter //</a:t>
            </a:r>
          </a:p>
          <a:p>
            <a:pPr indent="127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PROCEDURE getName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 IN  </a:t>
            </a: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int)</a:t>
            </a:r>
          </a:p>
          <a:p>
            <a:pPr indent="-12700" lvl="3" marL="1600200" marR="0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BEGIN</a:t>
            </a:r>
          </a:p>
          <a:p>
            <a:pPr indent="-12700" lvl="3" marL="1600200" marR="0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Select * from tbl_user where userid=</a:t>
            </a: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indent="-12700" lvl="3" marL="1600200" marR="0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END//</a:t>
            </a:r>
          </a:p>
          <a:p>
            <a:pPr indent="12700" lvl="2" marL="114300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Delimiter ;</a:t>
            </a:r>
          </a:p>
          <a:p>
            <a:pPr indent="12700" lvl="2" marL="114300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2700" lvl="2" marL="114300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2700" lvl="2" marL="114300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Call getName(‘1001’);</a:t>
            </a:r>
          </a:p>
          <a:p>
            <a:pPr indent="12700" lvl="2" marL="114300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342900" marR="0" rtl="0" algn="l">
              <a:lnSpc>
                <a:spcPct val="7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771491" y="3303642"/>
            <a:ext cx="928799" cy="285899"/>
          </a:xfrm>
          <a:prstGeom prst="rect">
            <a:avLst/>
          </a:prstGeom>
          <a:solidFill>
            <a:schemeClr val="lt1">
              <a:alpha val="25882"/>
            </a:schemeClr>
          </a:solidFill>
          <a:ln cap="flat" cmpd="sng" w="254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2" name="Shape 222"/>
          <p:cNvCxnSpPr/>
          <p:nvPr/>
        </p:nvCxnSpPr>
        <p:spPr>
          <a:xfrm>
            <a:off x="1816335" y="3445806"/>
            <a:ext cx="4357800" cy="150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223" name="Shape 223"/>
          <p:cNvCxnSpPr/>
          <p:nvPr/>
        </p:nvCxnSpPr>
        <p:spPr>
          <a:xfrm rot="5400000">
            <a:off x="3201178" y="3971129"/>
            <a:ext cx="5286411" cy="1587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" name="Shape 224"/>
          <p:cNvSpPr/>
          <p:nvPr/>
        </p:nvSpPr>
        <p:spPr>
          <a:xfrm>
            <a:off x="6057903" y="3114667"/>
            <a:ext cx="520067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End //  -&gt; the compiler starts compiling after you press enter.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is because “//” is the delimiter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457200" y="274637"/>
            <a:ext cx="105155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to create Stored Procedure ? 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-785850" y="1071545"/>
            <a:ext cx="8401079" cy="49292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127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27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Delimiter //</a:t>
            </a:r>
          </a:p>
          <a:p>
            <a:pPr indent="127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PROCEDURE getName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 IN  </a:t>
            </a: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int)</a:t>
            </a:r>
          </a:p>
          <a:p>
            <a:pPr indent="-12700" lvl="3" marL="1600200" marR="0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BEGIN</a:t>
            </a:r>
          </a:p>
          <a:p>
            <a:pPr indent="-12700" lvl="3" marL="1600200" marR="0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Select * from tbl_user where userid=</a:t>
            </a: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indent="-12700" lvl="3" marL="1600200" marR="0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END//</a:t>
            </a:r>
          </a:p>
          <a:p>
            <a:pPr indent="12700" lvl="2" marL="114300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Delimiter ;</a:t>
            </a:r>
          </a:p>
          <a:p>
            <a:pPr indent="12700" lvl="2" marL="114300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2700" lvl="2" marL="114300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2700" lvl="2" marL="114300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Call getName(‘1001’);</a:t>
            </a:r>
          </a:p>
          <a:p>
            <a:pPr indent="12700" lvl="2" marL="114300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342900" marR="0" rtl="0" algn="l">
              <a:lnSpc>
                <a:spcPct val="7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331327" y="3659931"/>
            <a:ext cx="1500300" cy="428700"/>
          </a:xfrm>
          <a:prstGeom prst="rect">
            <a:avLst/>
          </a:prstGeom>
          <a:solidFill>
            <a:schemeClr val="lt1">
              <a:alpha val="25882"/>
            </a:schemeClr>
          </a:solidFill>
          <a:ln cap="flat" cmpd="sng" w="254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2" name="Shape 232"/>
          <p:cNvCxnSpPr/>
          <p:nvPr/>
        </p:nvCxnSpPr>
        <p:spPr>
          <a:xfrm>
            <a:off x="1831625" y="3873482"/>
            <a:ext cx="4929300" cy="150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233" name="Shape 233"/>
          <p:cNvCxnSpPr/>
          <p:nvPr/>
        </p:nvCxnSpPr>
        <p:spPr>
          <a:xfrm rot="5400000">
            <a:off x="3486930" y="4042567"/>
            <a:ext cx="5286411" cy="1587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" name="Shape 234"/>
          <p:cNvSpPr/>
          <p:nvPr/>
        </p:nvSpPr>
        <p:spPr>
          <a:xfrm>
            <a:off x="7058035" y="3257543"/>
            <a:ext cx="3643337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Now we are changing the delimiter back  to “;”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457200" y="274637"/>
            <a:ext cx="1002986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to create Stored Procedure ? 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0" y="1071550"/>
            <a:ext cx="6467400" cy="49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127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27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Delimiter //</a:t>
            </a:r>
          </a:p>
          <a:p>
            <a:pPr indent="127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PROCEDURE getName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 IN  </a:t>
            </a: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int)</a:t>
            </a:r>
          </a:p>
          <a:p>
            <a:pPr indent="-12700" lvl="3" marL="1600200" marR="0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BEGIN</a:t>
            </a:r>
          </a:p>
          <a:p>
            <a:pPr indent="-12700" lvl="3" marL="1600200" marR="0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Select * from tbl_user where userid=</a:t>
            </a: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indent="-12700" lvl="3" marL="1600200" marR="0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END//</a:t>
            </a:r>
          </a:p>
          <a:p>
            <a:pPr indent="12700" lvl="2" marL="114300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Delimiter ;</a:t>
            </a:r>
          </a:p>
          <a:p>
            <a:pPr indent="12700" lvl="2" marL="114300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2700" lvl="2" marL="114300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2700" lvl="2" marL="114300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Call getName(‘1001’);</a:t>
            </a:r>
          </a:p>
          <a:p>
            <a:pPr indent="12700" lvl="2" marL="114300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342900" marR="0" rtl="0" algn="l">
              <a:lnSpc>
                <a:spcPct val="7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Shape 241"/>
          <p:cNvSpPr/>
          <p:nvPr/>
        </p:nvSpPr>
        <p:spPr>
          <a:xfrm>
            <a:off x="1172100" y="5320151"/>
            <a:ext cx="2857499" cy="428700"/>
          </a:xfrm>
          <a:prstGeom prst="rect">
            <a:avLst/>
          </a:prstGeom>
          <a:solidFill>
            <a:schemeClr val="lt1">
              <a:alpha val="25882"/>
            </a:schemeClr>
          </a:solidFill>
          <a:ln cap="flat" cmpd="sng" w="254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2" name="Shape 242"/>
          <p:cNvCxnSpPr/>
          <p:nvPr/>
        </p:nvCxnSpPr>
        <p:spPr>
          <a:xfrm flipH="1" rot="10800000">
            <a:off x="4029596" y="5519652"/>
            <a:ext cx="2554200" cy="14099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243" name="Shape 243"/>
          <p:cNvCxnSpPr/>
          <p:nvPr/>
        </p:nvCxnSpPr>
        <p:spPr>
          <a:xfrm rot="5400000">
            <a:off x="3908203" y="4268557"/>
            <a:ext cx="5286299" cy="150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4" name="Shape 244"/>
          <p:cNvSpPr/>
          <p:nvPr/>
        </p:nvSpPr>
        <p:spPr>
          <a:xfrm>
            <a:off x="6772284" y="4257676"/>
            <a:ext cx="3643337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Calling the stored procedure we’ve just created and passing the value 1001 as its argument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457200" y="274637"/>
            <a:ext cx="995842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to create Stored Procedure ? 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-728706" y="1685908"/>
            <a:ext cx="10629967" cy="49292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127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27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Delimiter //</a:t>
            </a:r>
          </a:p>
          <a:p>
            <a:pPr indent="127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PROCEDURE getSale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 IN  id int,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OUT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sale int,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OUT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aver int)</a:t>
            </a:r>
          </a:p>
          <a:p>
            <a:pPr indent="-127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BEGIN</a:t>
            </a:r>
          </a:p>
          <a:p>
            <a:pPr indent="-127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Select  sum(price) 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into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sale,avg(price) 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into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aver from tbl_purchase where deptid=</a:t>
            </a: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indent="-127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END//</a:t>
            </a:r>
          </a:p>
          <a:p>
            <a:pPr indent="127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Delimiter ;</a:t>
            </a:r>
          </a:p>
          <a:p>
            <a:pPr indent="127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27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27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Call getSale(1001,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@sale,@aver);</a:t>
            </a:r>
          </a:p>
          <a:p>
            <a:pPr indent="127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Select @sale;</a:t>
            </a:r>
          </a:p>
          <a:p>
            <a:pPr indent="127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Select @aver;</a:t>
            </a:r>
          </a:p>
          <a:p>
            <a:pPr indent="127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27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/>
        </p:nvSpPr>
        <p:spPr>
          <a:xfrm>
            <a:off x="457200" y="1331925"/>
            <a:ext cx="102594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508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the below table</a:t>
            </a: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a stored procedure called </a:t>
            </a:r>
          </a:p>
          <a:p>
            <a:pPr indent="-190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csp_getSalary(1000) 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should return the salary of employee with id as passed in the argument</a:t>
            </a:r>
          </a:p>
          <a:p>
            <a:pPr indent="-190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Csp_getSalaryAtPlace(‘calicut’,@total)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should return the total salary of employees from a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particular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place</a:t>
            </a:r>
          </a:p>
        </p:txBody>
      </p:sp>
      <p:sp>
        <p:nvSpPr>
          <p:cNvPr id="256" name="Shape 256"/>
          <p:cNvSpPr txBox="1"/>
          <p:nvPr>
            <p:ph type="title"/>
          </p:nvPr>
        </p:nvSpPr>
        <p:spPr>
          <a:xfrm>
            <a:off x="118725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Live Task</a:t>
            </a:r>
          </a:p>
        </p:txBody>
      </p:sp>
      <p:sp>
        <p:nvSpPr>
          <p:cNvPr id="257" name="Shape 257"/>
          <p:cNvSpPr/>
          <p:nvPr/>
        </p:nvSpPr>
        <p:spPr>
          <a:xfrm>
            <a:off x="741099" y="1987451"/>
            <a:ext cx="1857299" cy="357299"/>
          </a:xfrm>
          <a:prstGeom prst="rect">
            <a:avLst/>
          </a:prstGeom>
          <a:solidFill>
            <a:srgbClr val="C4BD97"/>
          </a:solidFill>
          <a:ln cap="flat" cmpd="sng" w="25400">
            <a:solidFill>
              <a:srgbClr val="F4F3E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Tbl_employee</a:t>
            </a:r>
          </a:p>
        </p:txBody>
      </p:sp>
      <p:graphicFrame>
        <p:nvGraphicFramePr>
          <p:cNvPr id="258" name="Shape 258"/>
          <p:cNvGraphicFramePr/>
          <p:nvPr/>
        </p:nvGraphicFramePr>
        <p:xfrm>
          <a:off x="741104" y="23447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{01F52495-50FE-4938-B37A-809D751CA832}</a:tableStyleId>
              </a:tblPr>
              <a:tblGrid>
                <a:gridCol w="1117500"/>
                <a:gridCol w="1523875"/>
                <a:gridCol w="1219100"/>
                <a:gridCol w="1828625"/>
                <a:gridCol w="2031800"/>
                <a:gridCol w="1930200"/>
              </a:tblGrid>
              <a:tr h="45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</a:rPr>
                        <a:t>Emp_id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</a:rPr>
                        <a:t>Emp_name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</a:rPr>
                        <a:t>Emp_age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</a:rPr>
                        <a:t>Emp_email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</a:rPr>
                        <a:t>int_salary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</a:rPr>
                        <a:t>vchr_place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4BD97"/>
                    </a:solidFill>
                  </a:tcPr>
                </a:tc>
              </a:tr>
              <a:tr h="526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</a:rPr>
                        <a:t>1000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</a:rPr>
                        <a:t>Deepak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</a:rPr>
                        <a:t>24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sng" cap="none" strike="noStrike">
                          <a:solidFill>
                            <a:srgbClr val="FFFFFF"/>
                          </a:solidFill>
                          <a:hlinkClick r:id="rId3"/>
                        </a:rPr>
                        <a:t>dk@gmail.com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</a:rPr>
                        <a:t>10000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</a:rPr>
                        <a:t>Calicut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70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</a:rPr>
                        <a:t>1001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</a:rPr>
                        <a:t>Aneesh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</a:rPr>
                        <a:t>23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</a:rPr>
                        <a:t>an@gmail.com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</a:rPr>
                        <a:t>20000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</a:rPr>
                        <a:t>Cochin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26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</a:rPr>
                        <a:t>1002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</a:rPr>
                        <a:t>Naveen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</a:rPr>
                        <a:t>25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</a:rPr>
                        <a:t>nn@gmail.com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</a:rPr>
                        <a:t>10000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</a:rPr>
                        <a:t>Calicut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26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</a:rPr>
                        <a:t>1003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</a:rPr>
                        <a:t>Jacob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</a:rPr>
                        <a:t>25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</a:rPr>
                        <a:t>jb@gmail.com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</a:rPr>
                        <a:t>30000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</a:rPr>
                        <a:t>Cochin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0" y="2971791"/>
            <a:ext cx="10867042" cy="1371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F1DD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EAF1DD"/>
                </a:solidFill>
                <a:latin typeface="Arial"/>
                <a:ea typeface="Arial"/>
                <a:cs typeface="Arial"/>
                <a:sym typeface="Arial"/>
              </a:rPr>
              <a:t>INTRODUCTION TO MYSQL-</a:t>
            </a:r>
            <a:br>
              <a:rPr b="0" i="0" lang="en-US" sz="4800" u="none" cap="none" strike="noStrike">
                <a:solidFill>
                  <a:srgbClr val="EAF1D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EAF1DD"/>
                </a:solidFill>
                <a:latin typeface="Arial"/>
                <a:ea typeface="Arial"/>
                <a:cs typeface="Arial"/>
                <a:sym typeface="Arial"/>
              </a:rPr>
              <a:t>STORED PROCEDURES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Cursors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457200" y="1600200"/>
            <a:ext cx="967267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508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SELECT INTO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 fine 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for single-row queries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but many applications require the querying of multiple rows of data. You will use a </a:t>
            </a:r>
            <a:r>
              <a:rPr b="0" i="1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cursor</a:t>
            </a:r>
            <a:r>
              <a:rPr b="0" i="1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in MySQL to accomplish this. </a:t>
            </a: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1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cursor lets 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you fetch one or more row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 from a SQL result set into stored program 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usually with the intention of performing some row-by-row processing on the result set.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985805" y="0"/>
            <a:ext cx="8229600" cy="757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Cursors - example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200000" y="614351"/>
            <a:ext cx="10772699" cy="70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508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procedure  changePlace()</a:t>
            </a: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Begin</a:t>
            </a:r>
          </a:p>
          <a:p>
            <a:pPr indent="-190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DECLARE </a:t>
            </a:r>
            <a:r>
              <a:rPr b="0" i="0" lang="en-US" sz="24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empId</a:t>
            </a:r>
            <a:r>
              <a:rPr b="0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INT;</a:t>
            </a:r>
          </a:p>
          <a:p>
            <a:pPr indent="-190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DECLARE </a:t>
            </a:r>
            <a:r>
              <a:rPr b="0" i="0" lang="en-US" sz="24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placeId</a:t>
            </a:r>
            <a:r>
              <a:rPr b="0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VARCHAR(50);</a:t>
            </a:r>
          </a:p>
          <a:p>
            <a:pPr indent="-190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DECLARE </a:t>
            </a:r>
            <a:r>
              <a:rPr b="0" i="0" lang="en-US" sz="24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done</a:t>
            </a:r>
            <a:r>
              <a:rPr b="0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INT DEFAULT 0;</a:t>
            </a:r>
          </a:p>
          <a:p>
            <a:pPr indent="-190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DECLARE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24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myCur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CURSOR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SELECT emp_id,vchr_place from tbl_employees;</a:t>
            </a:r>
          </a:p>
          <a:p>
            <a:pPr indent="-190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DECLARE CONTINUE HANDLER FOR NOT FOUND SET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done=1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indent="-190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OPEN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myCur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indent="-190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Emp_Loop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LOOP</a:t>
            </a:r>
          </a:p>
          <a:p>
            <a:pPr indent="-190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FETCH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myCur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INTO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empId, placeId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indent="-190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done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=1 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THEN</a:t>
            </a:r>
          </a:p>
          <a:p>
            <a:pPr indent="-190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LEAVE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Emp_loop;</a:t>
            </a:r>
          </a:p>
          <a:p>
            <a:pPr indent="-190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Else iterate</a:t>
            </a:r>
            <a:r>
              <a:rPr b="0" i="0" lang="en-US" sz="24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 emp_loop;</a:t>
            </a:r>
          </a:p>
          <a:p>
            <a:pPr indent="-190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END IF;</a:t>
            </a:r>
          </a:p>
          <a:p>
            <a:pPr indent="-190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END LOOP </a:t>
            </a:r>
            <a:r>
              <a:rPr b="0" i="0" lang="en-US" sz="24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emp_loop;</a:t>
            </a:r>
          </a:p>
          <a:p>
            <a:pPr indent="-190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CLOSE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myCur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;END//</a:t>
            </a: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1414433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Declare Handler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457200" y="1285859"/>
            <a:ext cx="967267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508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 DECLARE ... HANDLER statement specifies a handler that deals with one or more conditions. If one of these conditions occurs, the specified statement executes.</a:t>
            </a: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DECLARE</a:t>
            </a:r>
            <a:r>
              <a:rPr b="0" i="0" lang="en-US" sz="24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 handler_action 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HANDLER FOR</a:t>
            </a:r>
            <a:r>
              <a:rPr b="0" i="0" lang="en-US" sz="24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condition_value [, condition_value] </a:t>
            </a:r>
            <a:r>
              <a:rPr b="0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... Statement</a:t>
            </a:r>
          </a:p>
          <a:p>
            <a:pPr indent="-190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handler_action: </a:t>
            </a:r>
          </a:p>
          <a:p>
            <a:pPr indent="-127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CONTINUE | EXIT | UNDO </a:t>
            </a:r>
          </a:p>
          <a:p>
            <a:pPr indent="-127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condition_value: mysql_error_code  </a:t>
            </a:r>
          </a:p>
          <a:p>
            <a:pPr indent="-127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SQLWARNING | NOT FOUND | SQLEXCEPTION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Shape 2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575" y="3927100"/>
            <a:ext cx="3548573" cy="295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Shape 282"/>
          <p:cNvSpPr txBox="1"/>
          <p:nvPr/>
        </p:nvSpPr>
        <p:spPr>
          <a:xfrm>
            <a:off x="1112750" y="1541375"/>
            <a:ext cx="8743798" cy="22973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Woooh….!!! That really works…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 we are done with our TASK of the day.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That was great…!!!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/>
        </p:nvSpPr>
        <p:spPr>
          <a:xfrm>
            <a:off x="184050" y="2732625"/>
            <a:ext cx="103064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END OF THE SESSION</a:t>
            </a:r>
          </a:p>
        </p:txBody>
      </p:sp>
      <p:pic>
        <p:nvPicPr>
          <p:cNvPr id="288" name="Shape 2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67675" y="3875625"/>
            <a:ext cx="2762250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1200120" y="32858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Stored Procedures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628616" y="2257411"/>
            <a:ext cx="9815546" cy="40830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508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stored procedure is a method to encapsulate repetitive tasks. </a:t>
            </a: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stored Procedure is actually stored in database data dictionary</a:t>
            </a:r>
          </a:p>
          <a:p>
            <a:pPr indent="-190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274637"/>
            <a:ext cx="10219010" cy="981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Without Stored Procedure</a:t>
            </a:r>
          </a:p>
        </p:txBody>
      </p:sp>
      <p:grpSp>
        <p:nvGrpSpPr>
          <p:cNvPr id="103" name="Shape 103"/>
          <p:cNvGrpSpPr/>
          <p:nvPr/>
        </p:nvGrpSpPr>
        <p:grpSpPr>
          <a:xfrm>
            <a:off x="357157" y="1357298"/>
            <a:ext cx="10201339" cy="5543584"/>
            <a:chOff x="285719" y="1928801"/>
            <a:chExt cx="8215369" cy="4500594"/>
          </a:xfrm>
        </p:grpSpPr>
        <p:sp>
          <p:nvSpPr>
            <p:cNvPr id="104" name="Shape 104"/>
            <p:cNvSpPr/>
            <p:nvPr/>
          </p:nvSpPr>
          <p:spPr>
            <a:xfrm>
              <a:off x="285719" y="2357430"/>
              <a:ext cx="1714511" cy="164307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Employee.jsp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...................... 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Select * from tbl_employee 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................</a:t>
              </a:r>
            </a:p>
          </p:txBody>
        </p:sp>
        <p:sp>
          <p:nvSpPr>
            <p:cNvPr id="105" name="Shape 105"/>
            <p:cNvSpPr/>
            <p:nvPr/>
          </p:nvSpPr>
          <p:spPr>
            <a:xfrm rot="844373">
              <a:off x="1731579" y="3949832"/>
              <a:ext cx="4206231" cy="484158"/>
            </a:xfrm>
            <a:prstGeom prst="left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3E7FCE"/>
                </a:gs>
                <a:gs pos="100000">
                  <a:srgbClr val="BFDCFF"/>
                </a:gs>
              </a:gsLst>
              <a:lin ang="16200000" scaled="0"/>
            </a:gradFill>
            <a:ln cap="flat" cmpd="sng" w="9525">
              <a:solidFill>
                <a:srgbClr val="4A7DB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5857883" y="2143116"/>
              <a:ext cx="2643205" cy="3929090"/>
            </a:xfrm>
            <a:prstGeom prst="flowChartMagneticDisk">
              <a:avLst/>
            </a:prstGeom>
            <a:solidFill>
              <a:schemeClr val="accent1"/>
            </a:solidFill>
            <a:ln cap="flat" cmpd="sng" w="25400">
              <a:solidFill>
                <a:srgbClr val="395E8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928662" y="4071942"/>
              <a:ext cx="1714511" cy="235745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Report.php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..........................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i="0" lang="en-US" sz="1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Select * from tbl_employee 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.................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.....................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Select * from tbl_employee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2500298" y="1928801"/>
              <a:ext cx="1714511" cy="17145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viewDetails.php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...................................................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Select * from tbl_employee 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r>
                <a:rPr b="1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..............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 rot="1436278">
              <a:off x="3898023" y="3623951"/>
              <a:ext cx="2110523" cy="410288"/>
            </a:xfrm>
            <a:prstGeom prst="left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3E7FCE"/>
                </a:gs>
                <a:gs pos="100000">
                  <a:srgbClr val="BFDCFF"/>
                </a:gs>
              </a:gsLst>
              <a:lin ang="16200000" scaled="0"/>
            </a:gradFill>
            <a:ln cap="flat" cmpd="sng" w="9525">
              <a:solidFill>
                <a:srgbClr val="4A7DB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 rot="-550668">
              <a:off x="2586059" y="5133066"/>
              <a:ext cx="3385885" cy="408264"/>
            </a:xfrm>
            <a:prstGeom prst="left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3E7FCE"/>
                </a:gs>
                <a:gs pos="100000">
                  <a:srgbClr val="BFDCFF"/>
                </a:gs>
              </a:gsLst>
              <a:lin ang="16200000" scaled="0"/>
            </a:gradFill>
            <a:ln cap="flat" cmpd="sng" w="9525">
              <a:solidFill>
                <a:srgbClr val="4A7DB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" name="Shape 111"/>
          <p:cNvSpPr/>
          <p:nvPr/>
        </p:nvSpPr>
        <p:spPr>
          <a:xfrm>
            <a:off x="7986729" y="2185974"/>
            <a:ext cx="1951560" cy="6159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</a:p>
        </p:txBody>
      </p:sp>
      <p:sp>
        <p:nvSpPr>
          <p:cNvPr id="112" name="Shape 112"/>
          <p:cNvSpPr/>
          <p:nvPr/>
        </p:nvSpPr>
        <p:spPr>
          <a:xfrm rot="-685197">
            <a:off x="3331321" y="5393130"/>
            <a:ext cx="4284082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* from tbl_employee </a:t>
            </a:r>
          </a:p>
        </p:txBody>
      </p:sp>
      <p:sp>
        <p:nvSpPr>
          <p:cNvPr id="113" name="Shape 113"/>
          <p:cNvSpPr/>
          <p:nvPr/>
        </p:nvSpPr>
        <p:spPr>
          <a:xfrm rot="861794">
            <a:off x="2385786" y="3926981"/>
            <a:ext cx="428408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B</a:t>
            </a: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* from tbl_employee </a:t>
            </a:r>
          </a:p>
        </p:txBody>
      </p:sp>
      <p:sp>
        <p:nvSpPr>
          <p:cNvPr id="114" name="Shape 114"/>
          <p:cNvSpPr/>
          <p:nvPr/>
        </p:nvSpPr>
        <p:spPr>
          <a:xfrm rot="1431858">
            <a:off x="3936768" y="3539493"/>
            <a:ext cx="4284082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* from tbl_employee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57200" y="274637"/>
            <a:ext cx="10219010" cy="981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With Stored Procedure</a:t>
            </a:r>
          </a:p>
        </p:txBody>
      </p:sp>
      <p:grpSp>
        <p:nvGrpSpPr>
          <p:cNvPr id="120" name="Shape 120"/>
          <p:cNvGrpSpPr/>
          <p:nvPr/>
        </p:nvGrpSpPr>
        <p:grpSpPr>
          <a:xfrm>
            <a:off x="357157" y="1357298"/>
            <a:ext cx="10201339" cy="5543584"/>
            <a:chOff x="285719" y="1928801"/>
            <a:chExt cx="8215369" cy="4500594"/>
          </a:xfrm>
        </p:grpSpPr>
        <p:sp>
          <p:nvSpPr>
            <p:cNvPr id="121" name="Shape 121"/>
            <p:cNvSpPr/>
            <p:nvPr/>
          </p:nvSpPr>
          <p:spPr>
            <a:xfrm>
              <a:off x="285719" y="2357430"/>
              <a:ext cx="1714511" cy="164307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Employee.jsp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...................... 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................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Call getName</a:t>
              </a:r>
            </a:p>
          </p:txBody>
        </p:sp>
        <p:sp>
          <p:nvSpPr>
            <p:cNvPr id="122" name="Shape 122"/>
            <p:cNvSpPr/>
            <p:nvPr/>
          </p:nvSpPr>
          <p:spPr>
            <a:xfrm rot="844373">
              <a:off x="1731579" y="3949832"/>
              <a:ext cx="4206231" cy="484158"/>
            </a:xfrm>
            <a:prstGeom prst="left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3E7FCE"/>
                </a:gs>
                <a:gs pos="100000">
                  <a:srgbClr val="BFDCFF"/>
                </a:gs>
              </a:gsLst>
              <a:lin ang="16200000" scaled="0"/>
            </a:gradFill>
            <a:ln cap="flat" cmpd="sng" w="9525">
              <a:solidFill>
                <a:srgbClr val="4A7DB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5857883" y="2143116"/>
              <a:ext cx="2643205" cy="3929090"/>
            </a:xfrm>
            <a:prstGeom prst="flowChartMagneticDisk">
              <a:avLst/>
            </a:prstGeom>
            <a:solidFill>
              <a:schemeClr val="accent1"/>
            </a:solidFill>
            <a:ln cap="flat" cmpd="sng" w="25400">
              <a:solidFill>
                <a:srgbClr val="395E8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928662" y="4071942"/>
              <a:ext cx="1714511" cy="235745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Report.php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..........................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.................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.....................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Call getName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2500298" y="1928801"/>
              <a:ext cx="1714511" cy="17145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viewDetails.php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...................................................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r>
                <a:rPr b="1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..............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Call getName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 rot="1436278">
              <a:off x="3898023" y="3623951"/>
              <a:ext cx="2110523" cy="410288"/>
            </a:xfrm>
            <a:prstGeom prst="left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3E7FCE"/>
                </a:gs>
                <a:gs pos="100000">
                  <a:srgbClr val="BFDCFF"/>
                </a:gs>
              </a:gsLst>
              <a:lin ang="16200000" scaled="0"/>
            </a:gradFill>
            <a:ln cap="flat" cmpd="sng" w="9525">
              <a:solidFill>
                <a:srgbClr val="4A7DB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 rot="-550668">
              <a:off x="2586059" y="5133066"/>
              <a:ext cx="3385885" cy="408264"/>
            </a:xfrm>
            <a:prstGeom prst="left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3E7FCE"/>
                </a:gs>
                <a:gs pos="100000">
                  <a:srgbClr val="BFDCFF"/>
                </a:gs>
              </a:gsLst>
              <a:lin ang="16200000" scaled="0"/>
            </a:gradFill>
            <a:ln cap="flat" cmpd="sng" w="9525">
              <a:solidFill>
                <a:srgbClr val="4A7DB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" name="Shape 128"/>
          <p:cNvSpPr/>
          <p:nvPr/>
        </p:nvSpPr>
        <p:spPr>
          <a:xfrm>
            <a:off x="7986729" y="2185974"/>
            <a:ext cx="1951560" cy="6159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</a:p>
        </p:txBody>
      </p:sp>
      <p:sp>
        <p:nvSpPr>
          <p:cNvPr id="129" name="Shape 129"/>
          <p:cNvSpPr/>
          <p:nvPr/>
        </p:nvSpPr>
        <p:spPr>
          <a:xfrm rot="-685197">
            <a:off x="3331321" y="5393130"/>
            <a:ext cx="4284082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/>
        </p:nvSpPr>
        <p:spPr>
          <a:xfrm rot="861794">
            <a:off x="2385786" y="3926981"/>
            <a:ext cx="428408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 rot="1431858">
            <a:off x="3936768" y="3539493"/>
            <a:ext cx="4284082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7415225" y="3971923"/>
            <a:ext cx="3286148" cy="1261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getName()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Select * from tbl_employee;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1342995" y="32858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Advantages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485739" y="1543032"/>
            <a:ext cx="1012990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508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Precompiled Execution</a:t>
            </a: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27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Mysql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compiles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each stored procedure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once  and then 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reutilizes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the execution plan. This result in tremendous 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performance boosts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when stored procedures are called repeatedly</a:t>
            </a:r>
          </a:p>
          <a:p>
            <a:pPr indent="127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Reduced client server traffic</a:t>
            </a:r>
          </a:p>
          <a:p>
            <a:pPr indent="127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network traffic is concerned you will be happy to learn that 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stored procedures can reduce long sql queries to a single line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that is transmitted between 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application program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database server.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485739" y="1971659"/>
            <a:ext cx="10001320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Efficient reuse of code and programming abstraction</a:t>
            </a:r>
          </a:p>
          <a:p>
            <a:pPr indent="0" lvl="4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Stored procedures can be 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used by multiple programs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 users. If you 	utilize them in a planned manner, you’ll find the development cycle  	takes less time.</a:t>
            </a:r>
          </a:p>
          <a:p>
            <a:pPr indent="0" lvl="2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Enhanced Security Control</a:t>
            </a:r>
          </a:p>
          <a:p>
            <a:pPr indent="0" lvl="2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You can grant users permission to execute stored procedure 	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independently  of underlying table permissions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</p:txBody>
      </p:sp>
      <p:sp>
        <p:nvSpPr>
          <p:cNvPr id="144" name="Shape 144"/>
          <p:cNvSpPr txBox="1"/>
          <p:nvPr>
            <p:ph type="title"/>
          </p:nvPr>
        </p:nvSpPr>
        <p:spPr>
          <a:xfrm>
            <a:off x="1342995" y="32858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Advantages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57200" y="274637"/>
            <a:ext cx="10101297" cy="1417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to create Stored Procedure ? 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-785850" y="1614470"/>
            <a:ext cx="11758649" cy="6115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127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27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</a:p>
          <a:p>
            <a:pPr indent="127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	Delimiter //</a:t>
            </a:r>
          </a:p>
          <a:p>
            <a:pPr indent="127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		CREATE PROCEDURE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getName(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int)</a:t>
            </a:r>
          </a:p>
          <a:p>
            <a:pPr indent="-12700" lvl="3" marL="1600200" marR="0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			BEGIN</a:t>
            </a:r>
          </a:p>
          <a:p>
            <a:pPr indent="-12700" lvl="3" marL="1600200" marR="0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		Select * from tbl_user where userid=</a:t>
            </a: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indent="-12700" lvl="3" marL="1600200" marR="0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			END //</a:t>
            </a:r>
          </a:p>
          <a:p>
            <a:pPr indent="12700" lvl="2" marL="114300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	Delimiter ;</a:t>
            </a:r>
          </a:p>
          <a:p>
            <a:pPr indent="12700" lvl="2" marL="114300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2700" lvl="2" marL="114300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2700" lvl="2" marL="114300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	Call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getName(‘1001’);</a:t>
            </a:r>
          </a:p>
          <a:p>
            <a:pPr indent="12700" lvl="2" marL="114300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342900" marR="0" rtl="0" algn="l">
              <a:lnSpc>
                <a:spcPct val="7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457200" y="274637"/>
            <a:ext cx="1002986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to create Stored Procedure ? 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-785850" y="1071545"/>
            <a:ext cx="8401079" cy="49292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127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27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Delimiter //</a:t>
            </a:r>
          </a:p>
          <a:p>
            <a:pPr indent="127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PROCEDURE getName(IN </a:t>
            </a: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int)</a:t>
            </a:r>
          </a:p>
          <a:p>
            <a:pPr indent="-12700" lvl="3" marL="1600200" marR="0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BEGIN</a:t>
            </a:r>
          </a:p>
          <a:p>
            <a:pPr indent="-12700" lvl="3" marL="1600200" marR="0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Select * from tbl_user where userid=</a:t>
            </a: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indent="-12700" lvl="3" marL="1600200" marR="0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END//</a:t>
            </a:r>
          </a:p>
          <a:p>
            <a:pPr indent="12700" lvl="2" marL="114300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Delimiter ;</a:t>
            </a:r>
          </a:p>
          <a:p>
            <a:pPr indent="12700" lvl="2" marL="114300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2700" lvl="2" marL="114300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2700" lvl="2" marL="114300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Call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getName(‘1001’);</a:t>
            </a:r>
          </a:p>
          <a:p>
            <a:pPr indent="12700" lvl="2" marL="114300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342900" marR="0" rtl="0" algn="l">
              <a:lnSpc>
                <a:spcPct val="7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271426" y="1543032"/>
            <a:ext cx="1585929" cy="500065"/>
          </a:xfrm>
          <a:prstGeom prst="rect">
            <a:avLst/>
          </a:prstGeom>
          <a:solidFill>
            <a:schemeClr val="lt1">
              <a:alpha val="25882"/>
            </a:schemeClr>
          </a:solidFill>
          <a:ln cap="flat" cmpd="sng" w="254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8" name="Shape 158"/>
          <p:cNvCxnSpPr>
            <a:stCxn id="157" idx="3"/>
          </p:cNvCxnSpPr>
          <p:nvPr/>
        </p:nvCxnSpPr>
        <p:spPr>
          <a:xfrm flipH="1" rot="10800000">
            <a:off x="1857355" y="1757365"/>
            <a:ext cx="4486200" cy="3570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59" name="Shape 159"/>
          <p:cNvCxnSpPr/>
          <p:nvPr/>
        </p:nvCxnSpPr>
        <p:spPr>
          <a:xfrm rot="5400000">
            <a:off x="3701244" y="3899691"/>
            <a:ext cx="5286411" cy="1587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Shape 160"/>
          <p:cNvSpPr/>
          <p:nvPr/>
        </p:nvSpPr>
        <p:spPr>
          <a:xfrm>
            <a:off x="6557970" y="1400155"/>
            <a:ext cx="4000496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By default the delimiter is “;” 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That means if you want the sever to start compiling of your sql query, you must put “;” and then press “enter”.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Delimiter // statement changes the default delimiter to “//” so that giving “;” inside store procedure will not push server to start compilation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Presentation2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