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71" r:id="rId3"/>
    <p:sldId id="272" r:id="rId4"/>
  </p:sldIdLst>
  <p:sldSz cx="12801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11" autoAdjust="0"/>
    <p:restoredTop sz="99829" autoAdjust="0"/>
  </p:normalViewPr>
  <p:slideViewPr>
    <p:cSldViewPr snapToGrid="0">
      <p:cViewPr varScale="1">
        <p:scale>
          <a:sx n="103" d="100"/>
          <a:sy n="103" d="100"/>
        </p:scale>
        <p:origin x="-264" y="-112"/>
      </p:cViewPr>
      <p:guideLst>
        <p:guide orient="horz" pos="2160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130430"/>
            <a:ext cx="1088136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3886200"/>
            <a:ext cx="896112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31D3-D874-794A-B4A6-54D0E8445564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585D-6366-4B48-B138-11BC026E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6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31D3-D874-794A-B4A6-54D0E8445564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585D-6366-4B48-B138-11BC026E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3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274642"/>
            <a:ext cx="288036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274642"/>
            <a:ext cx="842772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31D3-D874-794A-B4A6-54D0E8445564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585D-6366-4B48-B138-11BC026E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5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31D3-D874-794A-B4A6-54D0E8445564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585D-6366-4B48-B138-11BC026E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9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9" y="4406903"/>
            <a:ext cx="108813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9" y="2906713"/>
            <a:ext cx="108813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31D3-D874-794A-B4A6-54D0E8445564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585D-6366-4B48-B138-11BC026E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8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600203"/>
            <a:ext cx="56540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600203"/>
            <a:ext cx="56540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31D3-D874-794A-B4A6-54D0E8445564}" type="datetimeFigureOut">
              <a:rPr lang="en-US" smtClean="0"/>
              <a:t>5/21/15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585D-6366-4B48-B138-11BC026E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3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535115"/>
            <a:ext cx="5656264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174875"/>
            <a:ext cx="56562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41" y="1535115"/>
            <a:ext cx="565848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41" y="2174875"/>
            <a:ext cx="56584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31D3-D874-794A-B4A6-54D0E8445564}" type="datetimeFigureOut">
              <a:rPr lang="en-US" smtClean="0"/>
              <a:t>5/21/15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585D-6366-4B48-B138-11BC026E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7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31D3-D874-794A-B4A6-54D0E8445564}" type="datetimeFigureOut">
              <a:rPr lang="en-US" smtClean="0"/>
              <a:t>5/21/15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585D-6366-4B48-B138-11BC026E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7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31D3-D874-794A-B4A6-54D0E8445564}" type="datetimeFigureOut">
              <a:rPr lang="en-US" smtClean="0"/>
              <a:t>5/21/15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585D-6366-4B48-B138-11BC026E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4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6" y="273051"/>
            <a:ext cx="4211639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273055"/>
            <a:ext cx="71564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6" y="1435103"/>
            <a:ext cx="42116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31D3-D874-794A-B4A6-54D0E8445564}" type="datetimeFigureOut">
              <a:rPr lang="en-US" smtClean="0"/>
              <a:t>5/21/15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585D-6366-4B48-B138-11BC026E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8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4" y="4800603"/>
            <a:ext cx="768096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4" y="612775"/>
            <a:ext cx="768096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4" y="5367341"/>
            <a:ext cx="768096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31D3-D874-794A-B4A6-54D0E8445564}" type="datetimeFigureOut">
              <a:rPr lang="en-US" smtClean="0"/>
              <a:t>5/21/15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585D-6366-4B48-B138-11BC026E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9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274639"/>
            <a:ext cx="115214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600203"/>
            <a:ext cx="11521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6356354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231D3-D874-794A-B4A6-54D0E8445564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6356354"/>
            <a:ext cx="4053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6356354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E585D-6366-4B48-B138-11BC026E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4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280160" y="2522195"/>
            <a:ext cx="1386840" cy="99060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20+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Cores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(CPU)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80160" y="4343400"/>
            <a:ext cx="1386840" cy="990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100+ SMs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(GPU)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71820" y="2522195"/>
            <a:ext cx="1386840" cy="99060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20+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Cores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(CPU)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54040" y="4343400"/>
            <a:ext cx="1386840" cy="990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100+ SMs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(GPU)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16191" y="322718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73312" y="241302"/>
            <a:ext cx="2507055" cy="1587500"/>
            <a:chOff x="266647" y="241300"/>
            <a:chExt cx="1790753" cy="1587500"/>
          </a:xfrm>
        </p:grpSpPr>
        <p:sp>
          <p:nvSpPr>
            <p:cNvPr id="34" name="TextBox 33"/>
            <p:cNvSpPr txBox="1"/>
            <p:nvPr/>
          </p:nvSpPr>
          <p:spPr>
            <a:xfrm rot="16200000">
              <a:off x="-384206" y="892153"/>
              <a:ext cx="1587500" cy="285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Socket 1</a:t>
              </a:r>
              <a:endParaRPr lang="en-US" sz="2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09600" y="457200"/>
              <a:ext cx="1447800" cy="1050406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85800" y="533400"/>
              <a:ext cx="152400" cy="228600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914400" y="533400"/>
              <a:ext cx="152400" cy="228600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143000" y="533400"/>
              <a:ext cx="152400" cy="228600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371600" y="533400"/>
              <a:ext cx="152400" cy="228600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600200" y="533400"/>
              <a:ext cx="152400" cy="228600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1828800" y="533400"/>
              <a:ext cx="152400" cy="228600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685800" y="838200"/>
              <a:ext cx="152400" cy="228600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914400" y="838200"/>
              <a:ext cx="152400" cy="228600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143000" y="838200"/>
              <a:ext cx="152400" cy="228600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371600" y="838200"/>
              <a:ext cx="152400" cy="228600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600200" y="838200"/>
              <a:ext cx="152400" cy="228600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828800" y="838200"/>
              <a:ext cx="152400" cy="228600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685800" y="1143000"/>
              <a:ext cx="152400" cy="228600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914400" y="1143000"/>
              <a:ext cx="152400" cy="228600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43000" y="1143000"/>
              <a:ext cx="152400" cy="228600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371600" y="1143000"/>
              <a:ext cx="152400" cy="228600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600200" y="1143000"/>
              <a:ext cx="152400" cy="228600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1828800" y="1143000"/>
              <a:ext cx="152400" cy="228600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325026" y="152403"/>
            <a:ext cx="2489271" cy="1587500"/>
            <a:chOff x="609600" y="152401"/>
            <a:chExt cx="1778051" cy="1587500"/>
          </a:xfrm>
        </p:grpSpPr>
        <p:sp>
          <p:nvSpPr>
            <p:cNvPr id="84" name="TextBox 83"/>
            <p:cNvSpPr txBox="1"/>
            <p:nvPr/>
          </p:nvSpPr>
          <p:spPr>
            <a:xfrm rot="5400000">
              <a:off x="1451005" y="803254"/>
              <a:ext cx="1587500" cy="285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Socket 2</a:t>
              </a: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609600" y="457200"/>
              <a:ext cx="1447800" cy="1050406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685800" y="533400"/>
              <a:ext cx="152400" cy="228600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914400" y="533400"/>
              <a:ext cx="152400" cy="228600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1143000" y="533400"/>
              <a:ext cx="152400" cy="228600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1371600" y="533400"/>
              <a:ext cx="152400" cy="228600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1600200" y="533400"/>
              <a:ext cx="152400" cy="228600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1828800" y="533400"/>
              <a:ext cx="152400" cy="228600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685800" y="838200"/>
              <a:ext cx="152400" cy="228600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914400" y="838200"/>
              <a:ext cx="152400" cy="228600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1143000" y="838200"/>
              <a:ext cx="152400" cy="228600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1371600" y="838200"/>
              <a:ext cx="152400" cy="228600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1600200" y="838200"/>
              <a:ext cx="152400" cy="228600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1828800" y="838200"/>
              <a:ext cx="152400" cy="228600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685800" y="1143000"/>
              <a:ext cx="152400" cy="228600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914400" y="1143000"/>
              <a:ext cx="152400" cy="228600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1143000" y="1143000"/>
              <a:ext cx="152400" cy="228600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1371600" y="1143000"/>
              <a:ext cx="152400" cy="228600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1600200" y="1143000"/>
              <a:ext cx="152400" cy="228600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828800" y="1143000"/>
              <a:ext cx="152400" cy="228600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Left-Right Arrow 2"/>
          <p:cNvSpPr/>
          <p:nvPr/>
        </p:nvSpPr>
        <p:spPr>
          <a:xfrm>
            <a:off x="2880360" y="838200"/>
            <a:ext cx="2453640" cy="304800"/>
          </a:xfrm>
          <a:prstGeom prst="left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4560" y="1752602"/>
            <a:ext cx="6240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Today: 36 coherent cores</a:t>
            </a:r>
            <a:endParaRPr lang="en-US" sz="2000" b="1" dirty="0"/>
          </a:p>
        </p:txBody>
      </p:sp>
      <p:sp>
        <p:nvSpPr>
          <p:cNvPr id="104" name="Left-Right Arrow 103"/>
          <p:cNvSpPr/>
          <p:nvPr/>
        </p:nvSpPr>
        <p:spPr>
          <a:xfrm>
            <a:off x="2667000" y="2849799"/>
            <a:ext cx="3004820" cy="316224"/>
          </a:xfrm>
          <a:prstGeom prst="left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/>
          <p:cNvSpPr/>
          <p:nvPr/>
        </p:nvSpPr>
        <p:spPr>
          <a:xfrm>
            <a:off x="1706880" y="3515855"/>
            <a:ext cx="426720" cy="827547"/>
          </a:xfrm>
          <a:prstGeom prst="up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Up-Down Arrow 105"/>
          <p:cNvSpPr/>
          <p:nvPr/>
        </p:nvSpPr>
        <p:spPr>
          <a:xfrm>
            <a:off x="6136613" y="3515855"/>
            <a:ext cx="388648" cy="827547"/>
          </a:xfrm>
          <a:prstGeom prst="up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657860" y="5334000"/>
            <a:ext cx="702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Future: Hundreds of coherent cores</a:t>
            </a:r>
            <a:endParaRPr lang="en-US" sz="20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960120" y="1447800"/>
            <a:ext cx="181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CPU x 18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5431706" y="1447800"/>
            <a:ext cx="181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CPU x 18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2286000"/>
            <a:ext cx="789432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813560" y="3657600"/>
            <a:ext cx="1706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CPU-GPU Link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907282" y="3657600"/>
            <a:ext cx="147865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CPU-GPU</a:t>
            </a:r>
          </a:p>
          <a:p>
            <a:pPr algn="ctr"/>
            <a:r>
              <a:rPr lang="en-US" sz="1600" dirty="0" smtClean="0"/>
              <a:t>Link</a:t>
            </a:r>
            <a:endParaRPr lang="en-US" sz="1600" dirty="0"/>
          </a:p>
        </p:txBody>
      </p:sp>
      <p:sp>
        <p:nvSpPr>
          <p:cNvPr id="119" name="TextBox 118"/>
          <p:cNvSpPr txBox="1"/>
          <p:nvPr/>
        </p:nvSpPr>
        <p:spPr>
          <a:xfrm>
            <a:off x="2631448" y="3052622"/>
            <a:ext cx="3040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Cache-coherent Link</a:t>
            </a:r>
            <a:endParaRPr lang="en-US" sz="1600" dirty="0"/>
          </a:p>
        </p:txBody>
      </p:sp>
      <p:sp>
        <p:nvSpPr>
          <p:cNvPr id="120" name="TextBox 119"/>
          <p:cNvSpPr txBox="1"/>
          <p:nvPr/>
        </p:nvSpPr>
        <p:spPr>
          <a:xfrm>
            <a:off x="2560322" y="1044717"/>
            <a:ext cx="3040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Cache-coherent Link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354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ounded Rectangle 121"/>
          <p:cNvSpPr/>
          <p:nvPr/>
        </p:nvSpPr>
        <p:spPr>
          <a:xfrm>
            <a:off x="76200" y="553156"/>
            <a:ext cx="112776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cmpd="sng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000000"/>
              </a:solidFill>
            </a:endParaRPr>
          </a:p>
          <a:p>
            <a:pPr algn="ctr"/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-76200" y="520469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3726"/>
            <a:r>
              <a:rPr lang="en-US" sz="2400" b="1" dirty="0" smtClean="0">
                <a:latin typeface="Wingdings 2" charset="2"/>
                <a:cs typeface="Wingdings 2" charset="2"/>
              </a:rPr>
              <a:t>j</a:t>
            </a:r>
            <a:r>
              <a:rPr lang="en-US" sz="1600" b="1" dirty="0" smtClean="0"/>
              <a:t> </a:t>
            </a:r>
            <a:r>
              <a:rPr lang="en-US" b="1" dirty="0" smtClean="0"/>
              <a:t>CPU caches all memory</a:t>
            </a:r>
            <a:endParaRPr lang="en-US" sz="1600" b="1" dirty="0" smtClean="0"/>
          </a:p>
        </p:txBody>
      </p:sp>
      <p:sp>
        <p:nvSpPr>
          <p:cNvPr id="117" name="TextBox 116"/>
          <p:cNvSpPr txBox="1"/>
          <p:nvPr/>
        </p:nvSpPr>
        <p:spPr>
          <a:xfrm>
            <a:off x="6096000" y="520469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3726"/>
            <a:r>
              <a:rPr lang="en-US" sz="2400" b="1" dirty="0" smtClean="0">
                <a:latin typeface="Wingdings 2" charset="2"/>
                <a:cs typeface="Wingdings 2" charset="2"/>
              </a:rPr>
              <a:t>l</a:t>
            </a:r>
            <a:r>
              <a:rPr lang="en-US" sz="1600" b="1" dirty="0" smtClean="0">
                <a:cs typeface="Wingdings 2" charset="2"/>
              </a:rPr>
              <a:t> </a:t>
            </a:r>
            <a:r>
              <a:rPr lang="en-US" b="1" dirty="0" smtClean="0"/>
              <a:t>GPU caches GPU-memory only if CPU not caching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117236" y="1158143"/>
            <a:ext cx="1005805" cy="8382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000000"/>
              </a:solidFill>
            </a:endParaRPr>
          </a:p>
          <a:p>
            <a:pPr algn="ctr"/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117234" y="3715189"/>
            <a:ext cx="1600200" cy="8382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59" name="Up-Down Arrow 158"/>
          <p:cNvSpPr/>
          <p:nvPr/>
        </p:nvSpPr>
        <p:spPr>
          <a:xfrm>
            <a:off x="409644" y="2010196"/>
            <a:ext cx="274320" cy="1689101"/>
          </a:xfrm>
          <a:prstGeom prst="up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0" name="Rounded Rectangle 159"/>
          <p:cNvSpPr/>
          <p:nvPr/>
        </p:nvSpPr>
        <p:spPr>
          <a:xfrm>
            <a:off x="207619" y="1589656"/>
            <a:ext cx="807421" cy="30479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Directory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209194" y="1217911"/>
            <a:ext cx="805845" cy="30479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CPUs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62" name="Rounded Rectangle 161"/>
          <p:cNvSpPr/>
          <p:nvPr/>
        </p:nvSpPr>
        <p:spPr>
          <a:xfrm rot="16200000">
            <a:off x="1022652" y="3916274"/>
            <a:ext cx="719978" cy="42671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Remote Filter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67" name="Up-Down Arrow 166"/>
          <p:cNvSpPr/>
          <p:nvPr/>
        </p:nvSpPr>
        <p:spPr>
          <a:xfrm rot="5400000">
            <a:off x="1709802" y="929670"/>
            <a:ext cx="228600" cy="1188226"/>
          </a:xfrm>
          <a:prstGeom prst="up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757314" y="2007627"/>
            <a:ext cx="288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92024">
              <a:buFont typeface="Wingdings" charset="2"/>
              <a:buChar char="§"/>
            </a:pPr>
            <a:r>
              <a:rPr lang="en-US" sz="1400" b="1" dirty="0" smtClean="0"/>
              <a:t>GPU reads DDR: </a:t>
            </a:r>
          </a:p>
          <a:p>
            <a:r>
              <a:rPr lang="en-US" sz="1400" dirty="0" smtClean="0"/>
              <a:t>       DIR sends most recent copy</a:t>
            </a:r>
            <a:endParaRPr lang="en-US" sz="1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755646" y="2468914"/>
            <a:ext cx="3611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92024">
              <a:buFont typeface="Wingdings" charset="2"/>
              <a:buChar char="§"/>
            </a:pPr>
            <a:r>
              <a:rPr lang="en-US" sz="1400" b="1" dirty="0" smtClean="0"/>
              <a:t>GPU writes DDR: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       DIR handles invalidation of CPU caches</a:t>
            </a:r>
            <a:endParaRPr lang="en-US" sz="1400" dirty="0"/>
          </a:p>
        </p:txBody>
      </p:sp>
      <p:sp>
        <p:nvSpPr>
          <p:cNvPr id="175" name="TextBox 174"/>
          <p:cNvSpPr txBox="1"/>
          <p:nvPr/>
        </p:nvSpPr>
        <p:spPr>
          <a:xfrm>
            <a:off x="755646" y="2931948"/>
            <a:ext cx="4038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92024">
              <a:buFont typeface="Wingdings" charset="2"/>
              <a:buChar char="§"/>
            </a:pPr>
            <a:r>
              <a:rPr lang="en-US" sz="1400" b="1" dirty="0" smtClean="0"/>
              <a:t>CPU reads/writes GDDR: </a:t>
            </a:r>
          </a:p>
          <a:p>
            <a:r>
              <a:rPr lang="en-US" sz="1400" dirty="0" smtClean="0"/>
              <a:t>       Line inserted in Remote Filter. </a:t>
            </a:r>
            <a:br>
              <a:rPr lang="en-US" sz="1400" dirty="0" smtClean="0"/>
            </a:br>
            <a:r>
              <a:rPr lang="en-US" sz="1400" dirty="0" smtClean="0"/>
              <a:t>       GPU can’t cache lines found in this filter</a:t>
            </a:r>
            <a:endParaRPr lang="en-US" sz="1400" dirty="0"/>
          </a:p>
        </p:txBody>
      </p:sp>
      <p:sp>
        <p:nvSpPr>
          <p:cNvPr id="176" name="TextBox 175"/>
          <p:cNvSpPr txBox="1"/>
          <p:nvPr/>
        </p:nvSpPr>
        <p:spPr>
          <a:xfrm>
            <a:off x="1824102" y="4555575"/>
            <a:ext cx="234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CPU-Cached line table</a:t>
            </a:r>
            <a:endParaRPr lang="en-US" sz="1400" dirty="0"/>
          </a:p>
        </p:txBody>
      </p:sp>
      <p:cxnSp>
        <p:nvCxnSpPr>
          <p:cNvPr id="177" name="Straight Arrow Connector 176"/>
          <p:cNvCxnSpPr/>
          <p:nvPr/>
        </p:nvCxnSpPr>
        <p:spPr>
          <a:xfrm flipH="1" flipV="1">
            <a:off x="1485900" y="4400594"/>
            <a:ext cx="412001" cy="28439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4891091" y="1320725"/>
            <a:ext cx="1800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Reduces DDR traffic from the GPU</a:t>
            </a:r>
            <a:endParaRPr lang="en-US" sz="1400" dirty="0"/>
          </a:p>
        </p:txBody>
      </p:sp>
      <p:sp>
        <p:nvSpPr>
          <p:cNvPr id="219" name="TextBox 218"/>
          <p:cNvSpPr txBox="1"/>
          <p:nvPr/>
        </p:nvSpPr>
        <p:spPr>
          <a:xfrm>
            <a:off x="4978287" y="3802858"/>
            <a:ext cx="1867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Coalesces GPU </a:t>
            </a:r>
            <a:br>
              <a:rPr lang="en-US" sz="1400" dirty="0" smtClean="0"/>
            </a:br>
            <a:r>
              <a:rPr lang="en-US" sz="1400" dirty="0" smtClean="0"/>
              <a:t>requests to DDR</a:t>
            </a:r>
            <a:endParaRPr lang="en-US" sz="1400" dirty="0"/>
          </a:p>
        </p:txBody>
      </p:sp>
      <p:sp>
        <p:nvSpPr>
          <p:cNvPr id="225" name="Rounded Rectangle 224"/>
          <p:cNvSpPr/>
          <p:nvPr/>
        </p:nvSpPr>
        <p:spPr>
          <a:xfrm>
            <a:off x="7258746" y="1140560"/>
            <a:ext cx="1596806" cy="8382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000000"/>
              </a:solidFill>
            </a:endParaRPr>
          </a:p>
          <a:p>
            <a:pPr algn="ctr"/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7264386" y="3316217"/>
            <a:ext cx="1804665" cy="133384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27" name="Up-Down Arrow 226"/>
          <p:cNvSpPr/>
          <p:nvPr/>
        </p:nvSpPr>
        <p:spPr>
          <a:xfrm>
            <a:off x="7675644" y="1995770"/>
            <a:ext cx="294404" cy="1328570"/>
          </a:xfrm>
          <a:prstGeom prst="up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Rounded Rectangle 227"/>
          <p:cNvSpPr/>
          <p:nvPr/>
        </p:nvSpPr>
        <p:spPr>
          <a:xfrm>
            <a:off x="7356604" y="1622401"/>
            <a:ext cx="849518" cy="30479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Directory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29" name="Rounded Rectangle 228"/>
          <p:cNvSpPr/>
          <p:nvPr/>
        </p:nvSpPr>
        <p:spPr>
          <a:xfrm>
            <a:off x="7365425" y="1211599"/>
            <a:ext cx="849518" cy="30479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CPUs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30" name="Rounded Rectangle 229"/>
          <p:cNvSpPr/>
          <p:nvPr/>
        </p:nvSpPr>
        <p:spPr>
          <a:xfrm rot="16200000">
            <a:off x="8393505" y="3770232"/>
            <a:ext cx="762000" cy="42581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Remote Filter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 rot="16200000">
            <a:off x="8233659" y="1357050"/>
            <a:ext cx="609597" cy="42581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Client Cache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32" name="Up-Down Arrow 231"/>
          <p:cNvSpPr/>
          <p:nvPr/>
        </p:nvSpPr>
        <p:spPr>
          <a:xfrm rot="5400000">
            <a:off x="9200539" y="1171900"/>
            <a:ext cx="228600" cy="775521"/>
          </a:xfrm>
          <a:prstGeom prst="up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5" name="Rounded Rectangle 234"/>
          <p:cNvSpPr/>
          <p:nvPr/>
        </p:nvSpPr>
        <p:spPr>
          <a:xfrm>
            <a:off x="7478051" y="3834423"/>
            <a:ext cx="851631" cy="4034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Request </a:t>
            </a:r>
            <a:r>
              <a:rPr lang="en-US" sz="1200" b="1" dirty="0" err="1" smtClean="0">
                <a:solidFill>
                  <a:srgbClr val="000000"/>
                </a:solidFill>
              </a:rPr>
              <a:t>Coalescer</a:t>
            </a:r>
            <a:endParaRPr lang="en-US" sz="1200" b="1" dirty="0">
              <a:solidFill>
                <a:srgbClr val="000000"/>
              </a:solidFill>
            </a:endParaRPr>
          </a:p>
        </p:txBody>
      </p:sp>
      <p:cxnSp>
        <p:nvCxnSpPr>
          <p:cNvPr id="236" name="Straight Arrow Connector 235"/>
          <p:cNvCxnSpPr>
            <a:endCxn id="235" idx="1"/>
          </p:cNvCxnSpPr>
          <p:nvPr/>
        </p:nvCxnSpPr>
        <p:spPr>
          <a:xfrm>
            <a:off x="6718820" y="4029241"/>
            <a:ext cx="759231" cy="689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7878574" y="2040565"/>
            <a:ext cx="357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92024">
              <a:buFont typeface="Wingdings" charset="2"/>
              <a:buChar char="§"/>
            </a:pPr>
            <a:r>
              <a:rPr lang="en-US" sz="1400" b="1" dirty="0" smtClean="0"/>
              <a:t>CPU/GPU reads DDR: </a:t>
            </a:r>
          </a:p>
          <a:p>
            <a:pPr marL="93726"/>
            <a:r>
              <a:rPr lang="en-US" sz="1400" b="1" dirty="0"/>
              <a:t> </a:t>
            </a:r>
            <a:r>
              <a:rPr lang="en-US" sz="1400" b="1" dirty="0" smtClean="0"/>
              <a:t>    </a:t>
            </a:r>
            <a:r>
              <a:rPr lang="en-US" sz="1400" dirty="0" smtClean="0"/>
              <a:t>GPU caches line until 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write to the page</a:t>
            </a:r>
            <a:endParaRPr lang="en-US" sz="1400" dirty="0"/>
          </a:p>
        </p:txBody>
      </p:sp>
      <p:sp>
        <p:nvSpPr>
          <p:cNvPr id="248" name="TextBox 247"/>
          <p:cNvSpPr txBox="1"/>
          <p:nvPr/>
        </p:nvSpPr>
        <p:spPr>
          <a:xfrm>
            <a:off x="7878574" y="2530520"/>
            <a:ext cx="43798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92024">
              <a:buFont typeface="Wingdings" charset="2"/>
              <a:buChar char="§"/>
            </a:pPr>
            <a:r>
              <a:rPr lang="en-US" sz="1400" b="1" dirty="0" smtClean="0"/>
              <a:t>CPU/GPU writes DDR:</a:t>
            </a:r>
          </a:p>
          <a:p>
            <a:pPr marL="93726"/>
            <a:r>
              <a:rPr lang="en-US" sz="1400" dirty="0" smtClean="0"/>
              <a:t>     Flush read-only pages in GPU caches</a:t>
            </a:r>
          </a:p>
          <a:p>
            <a:pPr marL="93726"/>
            <a:r>
              <a:rPr lang="en-US" sz="1400" dirty="0"/>
              <a:t> </a:t>
            </a:r>
            <a:r>
              <a:rPr lang="en-US" sz="1400" dirty="0" smtClean="0"/>
              <a:t>    and updates page level protection</a:t>
            </a:r>
          </a:p>
        </p:txBody>
      </p:sp>
      <p:sp>
        <p:nvSpPr>
          <p:cNvPr id="249" name="Rounded Rectangle 248"/>
          <p:cNvSpPr/>
          <p:nvPr/>
        </p:nvSpPr>
        <p:spPr>
          <a:xfrm>
            <a:off x="7478051" y="3375379"/>
            <a:ext cx="977514" cy="3954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Read-only Cache</a:t>
            </a:r>
            <a:endParaRPr lang="en-US" sz="1200" b="1" dirty="0">
              <a:solidFill>
                <a:srgbClr val="00000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6691953" y="1562425"/>
            <a:ext cx="1633598" cy="1237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492560" y="1275376"/>
            <a:ext cx="1251794" cy="644769"/>
            <a:chOff x="1772862" y="650631"/>
            <a:chExt cx="894138" cy="644769"/>
          </a:xfrm>
        </p:grpSpPr>
        <p:sp>
          <p:nvSpPr>
            <p:cNvPr id="147" name="Rounded Rectangle 146"/>
            <p:cNvSpPr/>
            <p:nvPr/>
          </p:nvSpPr>
          <p:spPr>
            <a:xfrm>
              <a:off x="1772862" y="650631"/>
              <a:ext cx="665538" cy="416169"/>
            </a:xfrm>
            <a:prstGeom prst="round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DDR4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1849062" y="726831"/>
              <a:ext cx="665538" cy="416169"/>
            </a:xfrm>
            <a:prstGeom prst="round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DDR4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1925262" y="803031"/>
              <a:ext cx="665538" cy="416169"/>
            </a:xfrm>
            <a:prstGeom prst="round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DDR4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001462" y="879231"/>
              <a:ext cx="665538" cy="416169"/>
            </a:xfrm>
            <a:prstGeom prst="round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DDR4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9774128" y="1282004"/>
            <a:ext cx="1249140" cy="644769"/>
            <a:chOff x="1772862" y="650631"/>
            <a:chExt cx="894138" cy="644769"/>
          </a:xfrm>
        </p:grpSpPr>
        <p:sp>
          <p:nvSpPr>
            <p:cNvPr id="79" name="Rounded Rectangle 78"/>
            <p:cNvSpPr/>
            <p:nvPr/>
          </p:nvSpPr>
          <p:spPr>
            <a:xfrm>
              <a:off x="1772862" y="650631"/>
              <a:ext cx="665538" cy="416169"/>
            </a:xfrm>
            <a:prstGeom prst="round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DDR4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1849062" y="726831"/>
              <a:ext cx="665538" cy="416169"/>
            </a:xfrm>
            <a:prstGeom prst="round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DDR4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1925262" y="803031"/>
              <a:ext cx="665538" cy="416169"/>
            </a:xfrm>
            <a:prstGeom prst="round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DDR4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2001462" y="879231"/>
              <a:ext cx="665538" cy="416169"/>
            </a:xfrm>
            <a:prstGeom prst="round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DDR4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76200" y="489492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Naive Selective Caching</a:t>
            </a:r>
            <a:endParaRPr lang="en-US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5874818" y="4895536"/>
            <a:ext cx="519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Performance Enhancements To Selective Caching</a:t>
            </a:r>
            <a:endParaRPr lang="en-US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2590800" y="520469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3726"/>
            <a:r>
              <a:rPr lang="en-US" sz="2400" b="1" dirty="0" smtClean="0">
                <a:latin typeface="Wingdings 2" charset="2"/>
                <a:cs typeface="Wingdings 2" charset="2"/>
              </a:rPr>
              <a:t>k</a:t>
            </a:r>
            <a:r>
              <a:rPr lang="en-US" sz="1600" b="1" dirty="0" smtClean="0"/>
              <a:t> </a:t>
            </a:r>
            <a:r>
              <a:rPr lang="en-US" b="1" dirty="0" smtClean="0"/>
              <a:t>GPU never caches CPU-memory</a:t>
            </a:r>
            <a:endParaRPr lang="en-US" sz="1600" b="1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2492710" y="3702180"/>
            <a:ext cx="1324548" cy="819641"/>
            <a:chOff x="2362200" y="4114800"/>
            <a:chExt cx="1324548" cy="819641"/>
          </a:xfrm>
        </p:grpSpPr>
        <p:sp>
          <p:nvSpPr>
            <p:cNvPr id="76" name="Rounded Rectangle 75"/>
            <p:cNvSpPr/>
            <p:nvPr/>
          </p:nvSpPr>
          <p:spPr>
            <a:xfrm>
              <a:off x="2362200" y="4114800"/>
              <a:ext cx="960119" cy="431800"/>
            </a:xfrm>
            <a:prstGeom prst="round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GDDR5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2415520" y="4158798"/>
              <a:ext cx="960119" cy="431800"/>
            </a:xfrm>
            <a:prstGeom prst="round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GDDR5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2465073" y="4216400"/>
              <a:ext cx="960119" cy="431800"/>
            </a:xfrm>
            <a:prstGeom prst="round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GDDR5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2526042" y="4279476"/>
              <a:ext cx="960119" cy="431800"/>
            </a:xfrm>
            <a:prstGeom prst="round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GDDR5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2569961" y="4330700"/>
              <a:ext cx="960119" cy="431800"/>
            </a:xfrm>
            <a:prstGeom prst="round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GDDR5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2630609" y="4381414"/>
              <a:ext cx="960119" cy="431800"/>
            </a:xfrm>
            <a:prstGeom prst="round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GDDR5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2679773" y="4441861"/>
              <a:ext cx="960119" cy="431800"/>
            </a:xfrm>
            <a:prstGeom prst="round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GDDR5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2726629" y="4502641"/>
              <a:ext cx="960119" cy="431800"/>
            </a:xfrm>
            <a:prstGeom prst="round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GDDR5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97" name="Rounded Rectangle 96"/>
          <p:cNvSpPr/>
          <p:nvPr/>
        </p:nvSpPr>
        <p:spPr>
          <a:xfrm>
            <a:off x="204056" y="3968613"/>
            <a:ext cx="746760" cy="30479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G</a:t>
            </a:r>
            <a:r>
              <a:rPr lang="en-US" sz="1200" b="1" dirty="0" smtClean="0">
                <a:solidFill>
                  <a:srgbClr val="000000"/>
                </a:solidFill>
              </a:rPr>
              <a:t>PU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7496301" y="4301870"/>
            <a:ext cx="745177" cy="30479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G</a:t>
            </a:r>
            <a:r>
              <a:rPr lang="en-US" sz="1200" b="1" dirty="0" smtClean="0">
                <a:solidFill>
                  <a:srgbClr val="000000"/>
                </a:solidFill>
              </a:rPr>
              <a:t>PU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 rot="16200000">
            <a:off x="6961248" y="2474698"/>
            <a:ext cx="1032856" cy="39593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Variable-size Transfer</a:t>
            </a:r>
            <a:endParaRPr lang="en-US" sz="1200" b="1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980" y="3986888"/>
            <a:ext cx="664522" cy="268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606" y="3834423"/>
            <a:ext cx="664522" cy="26824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137" y="3569276"/>
            <a:ext cx="1335140" cy="835224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4889998" y="3348185"/>
            <a:ext cx="1867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Provides safe caching</a:t>
            </a:r>
            <a:endParaRPr lang="en-US" sz="1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820" y="3389866"/>
            <a:ext cx="893191" cy="231668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4918535" y="2331526"/>
            <a:ext cx="1867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Improves CPU-GPU</a:t>
            </a:r>
            <a:br>
              <a:rPr lang="en-US" sz="1400" dirty="0" smtClean="0"/>
            </a:br>
            <a:r>
              <a:rPr lang="en-US" sz="1400" dirty="0" smtClean="0"/>
              <a:t>interconnect efficiency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953" y="2515632"/>
            <a:ext cx="689893" cy="231668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4367526" y="1068149"/>
            <a:ext cx="0" cy="41269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53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ounded Rectangle 121"/>
          <p:cNvSpPr/>
          <p:nvPr/>
        </p:nvSpPr>
        <p:spPr>
          <a:xfrm>
            <a:off x="76200" y="553156"/>
            <a:ext cx="112776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cmpd="sng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000000"/>
              </a:solidFill>
            </a:endParaRPr>
          </a:p>
          <a:p>
            <a:pPr algn="ctr"/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-76200" y="59444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9476" indent="-285750">
              <a:buFont typeface="Wingdings" charset="2"/>
              <a:buChar char="u"/>
            </a:pPr>
            <a:r>
              <a:rPr lang="en-US" b="1" dirty="0" smtClean="0"/>
              <a:t> CPU caches all memory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096000" y="594443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9476" indent="-285750">
              <a:buFont typeface="Wingdings" charset="2"/>
              <a:buChar char="u"/>
            </a:pPr>
            <a:r>
              <a:rPr lang="en-US" b="1" dirty="0" smtClean="0"/>
              <a:t>GPU caches GPU-memory only if CPU not caching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117236" y="1158143"/>
            <a:ext cx="1005805" cy="8382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000000"/>
              </a:solidFill>
            </a:endParaRPr>
          </a:p>
          <a:p>
            <a:pPr algn="ctr"/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117234" y="3715188"/>
            <a:ext cx="1600200" cy="100681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59" name="Up-Down Arrow 158"/>
          <p:cNvSpPr/>
          <p:nvPr/>
        </p:nvSpPr>
        <p:spPr>
          <a:xfrm>
            <a:off x="409644" y="2010196"/>
            <a:ext cx="274320" cy="1689101"/>
          </a:xfrm>
          <a:prstGeom prst="up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0" name="Rounded Rectangle 159"/>
          <p:cNvSpPr/>
          <p:nvPr/>
        </p:nvSpPr>
        <p:spPr>
          <a:xfrm>
            <a:off x="207619" y="1589656"/>
            <a:ext cx="807421" cy="30479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Directory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209194" y="1217911"/>
            <a:ext cx="805845" cy="30479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CPUs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62" name="Rounded Rectangle 161"/>
          <p:cNvSpPr/>
          <p:nvPr/>
        </p:nvSpPr>
        <p:spPr>
          <a:xfrm rot="16200000">
            <a:off x="937286" y="4001641"/>
            <a:ext cx="890713" cy="42671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Remote </a:t>
            </a:r>
            <a:r>
              <a:rPr lang="en-US" sz="1200" b="1" dirty="0" smtClean="0">
                <a:solidFill>
                  <a:srgbClr val="000000"/>
                </a:solidFill>
              </a:rPr>
              <a:t>Directory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67" name="Up-Down Arrow 166"/>
          <p:cNvSpPr/>
          <p:nvPr/>
        </p:nvSpPr>
        <p:spPr>
          <a:xfrm rot="5400000">
            <a:off x="1709802" y="929670"/>
            <a:ext cx="228600" cy="1188226"/>
          </a:xfrm>
          <a:prstGeom prst="up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757314" y="2007627"/>
            <a:ext cx="288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92024">
              <a:buFont typeface="Wingdings" charset="2"/>
              <a:buChar char="§"/>
            </a:pPr>
            <a:r>
              <a:rPr lang="en-US" sz="1400" b="1" dirty="0" smtClean="0"/>
              <a:t>GPU reads DDR: </a:t>
            </a:r>
          </a:p>
          <a:p>
            <a:r>
              <a:rPr lang="en-US" sz="1400" dirty="0" smtClean="0"/>
              <a:t>       DIR sends most recent copy</a:t>
            </a:r>
            <a:endParaRPr lang="en-US" sz="1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755646" y="2468914"/>
            <a:ext cx="3611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92024">
              <a:buFont typeface="Wingdings" charset="2"/>
              <a:buChar char="§"/>
            </a:pPr>
            <a:r>
              <a:rPr lang="en-US" sz="1400" b="1" dirty="0" smtClean="0"/>
              <a:t>GPU writes DDR: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       DIR handles invalidation of CPU caches</a:t>
            </a:r>
            <a:endParaRPr lang="en-US" sz="1400" dirty="0"/>
          </a:p>
        </p:txBody>
      </p:sp>
      <p:sp>
        <p:nvSpPr>
          <p:cNvPr id="175" name="TextBox 174"/>
          <p:cNvSpPr txBox="1"/>
          <p:nvPr/>
        </p:nvSpPr>
        <p:spPr>
          <a:xfrm>
            <a:off x="755646" y="2931948"/>
            <a:ext cx="4038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92024">
              <a:buFont typeface="Wingdings" charset="2"/>
              <a:buChar char="§"/>
            </a:pPr>
            <a:r>
              <a:rPr lang="en-US" sz="1400" b="1" dirty="0" smtClean="0"/>
              <a:t>CPU reads/writes GDDR: </a:t>
            </a:r>
          </a:p>
          <a:p>
            <a:r>
              <a:rPr lang="en-US" sz="1400" dirty="0" smtClean="0"/>
              <a:t>       Line inserted in Remote Filter. </a:t>
            </a:r>
            <a:br>
              <a:rPr lang="en-US" sz="1400" dirty="0" smtClean="0"/>
            </a:br>
            <a:r>
              <a:rPr lang="en-US" sz="1400" dirty="0" smtClean="0"/>
              <a:t>       GPU can’t cache lines found in this filter</a:t>
            </a:r>
            <a:endParaRPr lang="en-US" sz="1400" dirty="0"/>
          </a:p>
        </p:txBody>
      </p:sp>
      <p:sp>
        <p:nvSpPr>
          <p:cNvPr id="218" name="TextBox 217"/>
          <p:cNvSpPr txBox="1"/>
          <p:nvPr/>
        </p:nvSpPr>
        <p:spPr>
          <a:xfrm>
            <a:off x="4891091" y="1320725"/>
            <a:ext cx="1800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Reduces DDR traffic from the GPU</a:t>
            </a:r>
            <a:endParaRPr lang="en-US" sz="1400" dirty="0"/>
          </a:p>
        </p:txBody>
      </p:sp>
      <p:sp>
        <p:nvSpPr>
          <p:cNvPr id="219" name="TextBox 218"/>
          <p:cNvSpPr txBox="1"/>
          <p:nvPr/>
        </p:nvSpPr>
        <p:spPr>
          <a:xfrm>
            <a:off x="4978287" y="3802858"/>
            <a:ext cx="1867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Coalesces GPU </a:t>
            </a:r>
            <a:br>
              <a:rPr lang="en-US" sz="1400" dirty="0" smtClean="0"/>
            </a:br>
            <a:r>
              <a:rPr lang="en-US" sz="1400" dirty="0" smtClean="0"/>
              <a:t>requests to DDR</a:t>
            </a:r>
            <a:endParaRPr lang="en-US" sz="1400" dirty="0"/>
          </a:p>
        </p:txBody>
      </p:sp>
      <p:sp>
        <p:nvSpPr>
          <p:cNvPr id="225" name="Rounded Rectangle 224"/>
          <p:cNvSpPr/>
          <p:nvPr/>
        </p:nvSpPr>
        <p:spPr>
          <a:xfrm>
            <a:off x="7258746" y="1140560"/>
            <a:ext cx="1596806" cy="8382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000000"/>
              </a:solidFill>
            </a:endParaRPr>
          </a:p>
          <a:p>
            <a:pPr algn="ctr"/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7264386" y="3316217"/>
            <a:ext cx="1804665" cy="133384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27" name="Up-Down Arrow 226"/>
          <p:cNvSpPr/>
          <p:nvPr/>
        </p:nvSpPr>
        <p:spPr>
          <a:xfrm>
            <a:off x="7675644" y="1995770"/>
            <a:ext cx="294404" cy="1328570"/>
          </a:xfrm>
          <a:prstGeom prst="up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Rounded Rectangle 227"/>
          <p:cNvSpPr/>
          <p:nvPr/>
        </p:nvSpPr>
        <p:spPr>
          <a:xfrm>
            <a:off x="7356604" y="1622401"/>
            <a:ext cx="849518" cy="30479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Directory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29" name="Rounded Rectangle 228"/>
          <p:cNvSpPr/>
          <p:nvPr/>
        </p:nvSpPr>
        <p:spPr>
          <a:xfrm>
            <a:off x="7365425" y="1211599"/>
            <a:ext cx="849518" cy="30479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CPUs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 rot="16200000">
            <a:off x="8233659" y="1357050"/>
            <a:ext cx="609597" cy="42581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Client Cache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32" name="Up-Down Arrow 231"/>
          <p:cNvSpPr/>
          <p:nvPr/>
        </p:nvSpPr>
        <p:spPr>
          <a:xfrm rot="5400000">
            <a:off x="9200539" y="1171900"/>
            <a:ext cx="228600" cy="775521"/>
          </a:xfrm>
          <a:prstGeom prst="up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5" name="Rounded Rectangle 234"/>
          <p:cNvSpPr/>
          <p:nvPr/>
        </p:nvSpPr>
        <p:spPr>
          <a:xfrm>
            <a:off x="7478051" y="3834423"/>
            <a:ext cx="851631" cy="4034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Request </a:t>
            </a:r>
            <a:r>
              <a:rPr lang="en-US" sz="1200" b="1" dirty="0" err="1" smtClean="0">
                <a:solidFill>
                  <a:srgbClr val="000000"/>
                </a:solidFill>
              </a:rPr>
              <a:t>Coalescer</a:t>
            </a:r>
            <a:endParaRPr lang="en-US" sz="1200" b="1" dirty="0">
              <a:solidFill>
                <a:srgbClr val="000000"/>
              </a:solidFill>
            </a:endParaRPr>
          </a:p>
        </p:txBody>
      </p:sp>
      <p:cxnSp>
        <p:nvCxnSpPr>
          <p:cNvPr id="236" name="Straight Arrow Connector 235"/>
          <p:cNvCxnSpPr>
            <a:endCxn id="235" idx="1"/>
          </p:cNvCxnSpPr>
          <p:nvPr/>
        </p:nvCxnSpPr>
        <p:spPr>
          <a:xfrm>
            <a:off x="6718820" y="4029241"/>
            <a:ext cx="759231" cy="689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7878574" y="2040565"/>
            <a:ext cx="357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92024">
              <a:buFont typeface="Wingdings" charset="2"/>
              <a:buChar char="§"/>
            </a:pPr>
            <a:r>
              <a:rPr lang="en-US" sz="1400" b="1" dirty="0" smtClean="0"/>
              <a:t>CPU/GPU reads DDR: </a:t>
            </a:r>
          </a:p>
          <a:p>
            <a:pPr marL="93726"/>
            <a:r>
              <a:rPr lang="en-US" sz="1400" b="1" dirty="0"/>
              <a:t> </a:t>
            </a:r>
            <a:r>
              <a:rPr lang="en-US" sz="1400" b="1" dirty="0" smtClean="0"/>
              <a:t>    </a:t>
            </a:r>
            <a:r>
              <a:rPr lang="en-US" sz="1400" dirty="0" smtClean="0"/>
              <a:t>GPU caches line until 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write to the page</a:t>
            </a:r>
            <a:endParaRPr lang="en-US" sz="1400" dirty="0"/>
          </a:p>
        </p:txBody>
      </p:sp>
      <p:sp>
        <p:nvSpPr>
          <p:cNvPr id="248" name="TextBox 247"/>
          <p:cNvSpPr txBox="1"/>
          <p:nvPr/>
        </p:nvSpPr>
        <p:spPr>
          <a:xfrm>
            <a:off x="7878574" y="2530520"/>
            <a:ext cx="43798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92024">
              <a:buFont typeface="Wingdings" charset="2"/>
              <a:buChar char="§"/>
            </a:pPr>
            <a:r>
              <a:rPr lang="en-US" sz="1400" b="1" dirty="0" smtClean="0"/>
              <a:t>CPU/GPU writes DDR:</a:t>
            </a:r>
          </a:p>
          <a:p>
            <a:pPr marL="93726"/>
            <a:r>
              <a:rPr lang="en-US" sz="1400" dirty="0" smtClean="0"/>
              <a:t>     Flush read-only pages in GPU caches</a:t>
            </a:r>
          </a:p>
          <a:p>
            <a:pPr marL="93726"/>
            <a:r>
              <a:rPr lang="en-US" sz="1400" dirty="0"/>
              <a:t> </a:t>
            </a:r>
            <a:r>
              <a:rPr lang="en-US" sz="1400" dirty="0" smtClean="0"/>
              <a:t>    and updates page level protection</a:t>
            </a:r>
          </a:p>
        </p:txBody>
      </p:sp>
      <p:sp>
        <p:nvSpPr>
          <p:cNvPr id="249" name="Rounded Rectangle 248"/>
          <p:cNvSpPr/>
          <p:nvPr/>
        </p:nvSpPr>
        <p:spPr>
          <a:xfrm>
            <a:off x="7478051" y="3375379"/>
            <a:ext cx="977514" cy="3954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Read-only Cache</a:t>
            </a:r>
            <a:endParaRPr lang="en-US" sz="1200" b="1" dirty="0">
              <a:solidFill>
                <a:srgbClr val="00000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6691953" y="1562425"/>
            <a:ext cx="1633598" cy="1237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492560" y="1275376"/>
            <a:ext cx="1251794" cy="644769"/>
            <a:chOff x="1772862" y="650631"/>
            <a:chExt cx="894138" cy="644769"/>
          </a:xfrm>
        </p:grpSpPr>
        <p:sp>
          <p:nvSpPr>
            <p:cNvPr id="147" name="Rounded Rectangle 146"/>
            <p:cNvSpPr/>
            <p:nvPr/>
          </p:nvSpPr>
          <p:spPr>
            <a:xfrm>
              <a:off x="1772862" y="650631"/>
              <a:ext cx="665538" cy="416169"/>
            </a:xfrm>
            <a:prstGeom prst="round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DDR4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1849062" y="726831"/>
              <a:ext cx="665538" cy="416169"/>
            </a:xfrm>
            <a:prstGeom prst="round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DDR4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1925262" y="803031"/>
              <a:ext cx="665538" cy="416169"/>
            </a:xfrm>
            <a:prstGeom prst="round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DDR4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001462" y="879231"/>
              <a:ext cx="665538" cy="416169"/>
            </a:xfrm>
            <a:prstGeom prst="round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DDR4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9774128" y="1282004"/>
            <a:ext cx="1249140" cy="644769"/>
            <a:chOff x="1772862" y="650631"/>
            <a:chExt cx="894138" cy="644769"/>
          </a:xfrm>
        </p:grpSpPr>
        <p:sp>
          <p:nvSpPr>
            <p:cNvPr id="79" name="Rounded Rectangle 78"/>
            <p:cNvSpPr/>
            <p:nvPr/>
          </p:nvSpPr>
          <p:spPr>
            <a:xfrm>
              <a:off x="1772862" y="650631"/>
              <a:ext cx="665538" cy="416169"/>
            </a:xfrm>
            <a:prstGeom prst="round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DDR4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1849062" y="726831"/>
              <a:ext cx="665538" cy="416169"/>
            </a:xfrm>
            <a:prstGeom prst="round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DDR4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1925262" y="803031"/>
              <a:ext cx="665538" cy="416169"/>
            </a:xfrm>
            <a:prstGeom prst="round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DDR4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2001462" y="879231"/>
              <a:ext cx="665538" cy="416169"/>
            </a:xfrm>
            <a:prstGeom prst="round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DDR4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76200" y="489492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Naive Selective Caching</a:t>
            </a:r>
            <a:endParaRPr lang="en-US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5874818" y="4895536"/>
            <a:ext cx="519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Performance Enhancements To Selective Caching</a:t>
            </a:r>
            <a:endParaRPr lang="en-US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2627790" y="594443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9476" indent="-285750">
              <a:buFont typeface="Wingdings" charset="2"/>
              <a:buChar char="u"/>
            </a:pPr>
            <a:r>
              <a:rPr lang="en-US" b="1" dirty="0" smtClean="0"/>
              <a:t>GPU never caches CPU-memory</a:t>
            </a:r>
            <a:endParaRPr lang="en-US" sz="1600" b="1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2492710" y="3702180"/>
            <a:ext cx="1324548" cy="819641"/>
            <a:chOff x="2362200" y="4114800"/>
            <a:chExt cx="1324548" cy="819641"/>
          </a:xfrm>
        </p:grpSpPr>
        <p:sp>
          <p:nvSpPr>
            <p:cNvPr id="76" name="Rounded Rectangle 75"/>
            <p:cNvSpPr/>
            <p:nvPr/>
          </p:nvSpPr>
          <p:spPr>
            <a:xfrm>
              <a:off x="2362200" y="4114800"/>
              <a:ext cx="960119" cy="431800"/>
            </a:xfrm>
            <a:prstGeom prst="round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GDDR5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2415520" y="4158798"/>
              <a:ext cx="960119" cy="431800"/>
            </a:xfrm>
            <a:prstGeom prst="round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GDDR5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2465073" y="4216400"/>
              <a:ext cx="960119" cy="431800"/>
            </a:xfrm>
            <a:prstGeom prst="round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GDDR5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2526042" y="4279476"/>
              <a:ext cx="960119" cy="431800"/>
            </a:xfrm>
            <a:prstGeom prst="round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GDDR5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2569961" y="4330700"/>
              <a:ext cx="960119" cy="431800"/>
            </a:xfrm>
            <a:prstGeom prst="round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GDDR5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2630609" y="4381414"/>
              <a:ext cx="960119" cy="431800"/>
            </a:xfrm>
            <a:prstGeom prst="round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GDDR5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2679773" y="4441861"/>
              <a:ext cx="960119" cy="431800"/>
            </a:xfrm>
            <a:prstGeom prst="round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GDDR5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2726629" y="4502641"/>
              <a:ext cx="960119" cy="431800"/>
            </a:xfrm>
            <a:prstGeom prst="round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GDDR5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97" name="Rounded Rectangle 96"/>
          <p:cNvSpPr/>
          <p:nvPr/>
        </p:nvSpPr>
        <p:spPr>
          <a:xfrm>
            <a:off x="278036" y="4067245"/>
            <a:ext cx="746760" cy="30479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G</a:t>
            </a:r>
            <a:r>
              <a:rPr lang="en-US" sz="1200" b="1" dirty="0" smtClean="0">
                <a:solidFill>
                  <a:srgbClr val="000000"/>
                </a:solidFill>
              </a:rPr>
              <a:t>PU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7496301" y="4301870"/>
            <a:ext cx="745177" cy="30479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G</a:t>
            </a:r>
            <a:r>
              <a:rPr lang="en-US" sz="1200" b="1" dirty="0" smtClean="0">
                <a:solidFill>
                  <a:srgbClr val="000000"/>
                </a:solidFill>
              </a:rPr>
              <a:t>PU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 rot="16200000">
            <a:off x="6961248" y="2474698"/>
            <a:ext cx="1032856" cy="39593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Variable-size Transfer</a:t>
            </a:r>
            <a:endParaRPr lang="en-US" sz="1200" b="1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980" y="3986888"/>
            <a:ext cx="664522" cy="268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606" y="3834423"/>
            <a:ext cx="664522" cy="26824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137" y="3569276"/>
            <a:ext cx="1335140" cy="835224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4889998" y="3348185"/>
            <a:ext cx="1867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Provides safe caching</a:t>
            </a:r>
            <a:endParaRPr lang="en-US" sz="1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820" y="3389866"/>
            <a:ext cx="893191" cy="231668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4918535" y="2331526"/>
            <a:ext cx="1867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Improves CPU-GPU</a:t>
            </a:r>
            <a:br>
              <a:rPr lang="en-US" sz="1400" dirty="0" smtClean="0"/>
            </a:br>
            <a:r>
              <a:rPr lang="en-US" sz="1400" dirty="0" smtClean="0"/>
              <a:t>interconnect efficiency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953" y="2515632"/>
            <a:ext cx="689893" cy="231668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4367526" y="1068149"/>
            <a:ext cx="0" cy="41269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759753" y="3674211"/>
            <a:ext cx="567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Wingdings 2" charset="2"/>
                <a:cs typeface="Wingdings 2" charset="2"/>
              </a:rPr>
              <a:t>u</a:t>
            </a:r>
            <a:endParaRPr lang="en-US" sz="2000" dirty="0">
              <a:latin typeface="Wingdings 2" charset="2"/>
              <a:cs typeface="Wingdings 2" charset="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723548" y="2279905"/>
            <a:ext cx="567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Wingdings 2" charset="2"/>
                <a:cs typeface="Wingdings 2" charset="2"/>
              </a:rPr>
              <a:t>w</a:t>
            </a:r>
            <a:endParaRPr lang="en-US" sz="2000" dirty="0">
              <a:latin typeface="Wingdings 2" charset="2"/>
              <a:cs typeface="Wingdings 2" charset="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737637" y="1212547"/>
            <a:ext cx="567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Wingdings 2" charset="2"/>
                <a:cs typeface="Wingdings 2" charset="2"/>
              </a:rPr>
              <a:t>v</a:t>
            </a:r>
            <a:endParaRPr lang="en-US" sz="2000" dirty="0">
              <a:latin typeface="Wingdings 2" charset="2"/>
              <a:cs typeface="Wingdings 2" charset="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751726" y="3138000"/>
            <a:ext cx="567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Wingdings 2" charset="2"/>
                <a:cs typeface="Wingdings 2" charset="2"/>
              </a:rPr>
              <a:t>x</a:t>
            </a:r>
            <a:endParaRPr lang="en-US" sz="2000" dirty="0">
              <a:latin typeface="Wingdings 2" charset="2"/>
              <a:cs typeface="Wingdings 2" charset="2"/>
            </a:endParaRPr>
          </a:p>
        </p:txBody>
      </p:sp>
      <p:sp>
        <p:nvSpPr>
          <p:cNvPr id="70" name="Rounded Rectangle 69"/>
          <p:cNvSpPr/>
          <p:nvPr/>
        </p:nvSpPr>
        <p:spPr>
          <a:xfrm rot="16200000">
            <a:off x="8315053" y="3771842"/>
            <a:ext cx="890713" cy="42671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Remote </a:t>
            </a:r>
            <a:r>
              <a:rPr lang="en-US" sz="1200" b="1" dirty="0" smtClean="0">
                <a:solidFill>
                  <a:srgbClr val="000000"/>
                </a:solidFill>
              </a:rPr>
              <a:t>Directory</a:t>
            </a:r>
            <a:endParaRPr lang="en-US" sz="1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5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13904</TotalTime>
  <Words>378</Words>
  <Application>Microsoft Macintosh PowerPoint</Application>
  <PresentationFormat>Custom</PresentationFormat>
  <Paragraphs>126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Agarwal</dc:creator>
  <cp:lastModifiedBy>Neha Agarwal</cp:lastModifiedBy>
  <cp:revision>271</cp:revision>
  <cp:lastPrinted>2015-05-21T06:53:28Z</cp:lastPrinted>
  <dcterms:created xsi:type="dcterms:W3CDTF">2015-05-10T16:33:20Z</dcterms:created>
  <dcterms:modified xsi:type="dcterms:W3CDTF">2015-05-21T07:18:50Z</dcterms:modified>
</cp:coreProperties>
</file>