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67CF-FC89-4735-8767-24A3F2FD3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08A30A-7912-451B-B629-0058A2B32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93170A-2F2F-4BC4-BBE8-992301B8D0CF}"/>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5" name="Footer Placeholder 4">
            <a:extLst>
              <a:ext uri="{FF2B5EF4-FFF2-40B4-BE49-F238E27FC236}">
                <a16:creationId xmlns:a16="http://schemas.microsoft.com/office/drawing/2014/main" id="{435BD76A-0239-42AF-BA78-C7557217D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1E8EC-9E60-4D30-AC7D-52AB6A65E75F}"/>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291013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CBAD-87E1-4699-87CD-0DC9C9256E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CD992E-FEDD-4149-941A-E4FE34DA54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F0969-F855-4E37-AAEF-26E560857885}"/>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5" name="Footer Placeholder 4">
            <a:extLst>
              <a:ext uri="{FF2B5EF4-FFF2-40B4-BE49-F238E27FC236}">
                <a16:creationId xmlns:a16="http://schemas.microsoft.com/office/drawing/2014/main" id="{38CD9A42-9467-4CBE-8B6D-E1B41E6F8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154B2-EE91-41A9-BB1B-DE8B60B57A43}"/>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343567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81306-95F6-49B1-833A-0D146453CD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6A5DAC-00D6-4BCA-8741-47F1AA87E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AF2A1-8A87-499B-AAA0-DBCCD6B9C060}"/>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5" name="Footer Placeholder 4">
            <a:extLst>
              <a:ext uri="{FF2B5EF4-FFF2-40B4-BE49-F238E27FC236}">
                <a16:creationId xmlns:a16="http://schemas.microsoft.com/office/drawing/2014/main" id="{577F459C-25BC-4C26-83E8-669FF75B3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97E95-B95D-4AED-A2A0-B7D169316DF5}"/>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181610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A862-8B5A-416C-BCE1-34540C2735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4DA72-B7C3-46F9-8D85-19BAB36D50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C25E0-EDDE-421B-9B7A-80F07AA922E5}"/>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5" name="Footer Placeholder 4">
            <a:extLst>
              <a:ext uri="{FF2B5EF4-FFF2-40B4-BE49-F238E27FC236}">
                <a16:creationId xmlns:a16="http://schemas.microsoft.com/office/drawing/2014/main" id="{6ACBE7A7-D409-4C31-8782-E5A8A5236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123D1-1E85-4D85-AD4A-64E72945A2B6}"/>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54830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DE07-EEF1-4BB3-B3CF-ABCAE7D6E6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C2067-EAB5-41C4-AA8B-8E34DEAFB5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9B60CC-C414-423F-B329-8F18C41BB532}"/>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5" name="Footer Placeholder 4">
            <a:extLst>
              <a:ext uri="{FF2B5EF4-FFF2-40B4-BE49-F238E27FC236}">
                <a16:creationId xmlns:a16="http://schemas.microsoft.com/office/drawing/2014/main" id="{89595A69-9740-4099-B6AB-7E462CE8A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9B313-16BC-4CB8-9221-3D5AEEAC49A3}"/>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376316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EC2C-EC75-40CD-A8A5-0DC9815B96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A0EBB-5E26-4044-8BB2-714B9DEE53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8D6AB-5476-4F13-AD49-D28E9A8E2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1EE5BB-DAFE-4384-BF18-0820D695F721}"/>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6" name="Footer Placeholder 5">
            <a:extLst>
              <a:ext uri="{FF2B5EF4-FFF2-40B4-BE49-F238E27FC236}">
                <a16:creationId xmlns:a16="http://schemas.microsoft.com/office/drawing/2014/main" id="{B167F400-73A3-46C0-93A1-76DC9F6F8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D2B4D-74D5-4C2A-8B4A-62A695DEBB8B}"/>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279519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B73B-443F-402F-ACE8-7F1EA33D7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7F371-B743-4DD5-A788-0B0BC93BF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C93C7-D031-4DD7-9D66-3D066A8D9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A99EEB-E1B8-4279-93F7-8DB783DB3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7A919B-7395-416C-8B86-83175AF5A8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15F07B-4B7A-4D2A-A691-B4D13926EF9C}"/>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8" name="Footer Placeholder 7">
            <a:extLst>
              <a:ext uri="{FF2B5EF4-FFF2-40B4-BE49-F238E27FC236}">
                <a16:creationId xmlns:a16="http://schemas.microsoft.com/office/drawing/2014/main" id="{A954DFEF-384E-439B-924D-DAD6DAC48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907EA5-9079-40BC-9617-5FDE10FA867C}"/>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50116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B2C0-FA43-44C5-8BD8-D0506980EA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5E2116-CAFA-44D1-925D-D2AB4D06881B}"/>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4" name="Footer Placeholder 3">
            <a:extLst>
              <a:ext uri="{FF2B5EF4-FFF2-40B4-BE49-F238E27FC236}">
                <a16:creationId xmlns:a16="http://schemas.microsoft.com/office/drawing/2014/main" id="{9605044E-AB51-48EA-BB83-7D81CC031C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94B9FE-1707-4845-B3EC-295448DE9018}"/>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187115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223C6C-3094-4FFD-B778-F42A9D62F742}"/>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3" name="Footer Placeholder 2">
            <a:extLst>
              <a:ext uri="{FF2B5EF4-FFF2-40B4-BE49-F238E27FC236}">
                <a16:creationId xmlns:a16="http://schemas.microsoft.com/office/drawing/2014/main" id="{BA7154EC-8573-4BB1-9F2F-8286D9D404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F020BF-CAD8-4B24-90CD-632E43205C6F}"/>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165282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9EE8-AB08-4AC9-B76E-2EF1CE7C7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D0989A-3F77-46AD-8504-9FA0B33BE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A5EAA3-C86C-46C7-826B-9F1587212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D5ABD-38DF-4B7C-B68C-6DEA92750028}"/>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6" name="Footer Placeholder 5">
            <a:extLst>
              <a:ext uri="{FF2B5EF4-FFF2-40B4-BE49-F238E27FC236}">
                <a16:creationId xmlns:a16="http://schemas.microsoft.com/office/drawing/2014/main" id="{5992B9B0-F51A-46D2-9853-DCAB0A6F8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FCCE6-A465-49AC-8540-03659AC24CC3}"/>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152678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87B4-F391-4C79-AE38-D2EF1E266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0057EC-F7B6-460D-9C8B-F18653A46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34C20-8C54-4CE2-ABF1-79B85983A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94C57-E804-4FEA-A122-F63AAD9AA8B7}"/>
              </a:ext>
            </a:extLst>
          </p:cNvPr>
          <p:cNvSpPr>
            <a:spLocks noGrp="1"/>
          </p:cNvSpPr>
          <p:nvPr>
            <p:ph type="dt" sz="half" idx="10"/>
          </p:nvPr>
        </p:nvSpPr>
        <p:spPr/>
        <p:txBody>
          <a:bodyPr/>
          <a:lstStyle/>
          <a:p>
            <a:fld id="{353611E0-BF5F-4F2C-AAE1-82E6DDD5BA97}" type="datetimeFigureOut">
              <a:rPr lang="en-US" smtClean="0"/>
              <a:t>6/30/2020</a:t>
            </a:fld>
            <a:endParaRPr lang="en-US"/>
          </a:p>
        </p:txBody>
      </p:sp>
      <p:sp>
        <p:nvSpPr>
          <p:cNvPr id="6" name="Footer Placeholder 5">
            <a:extLst>
              <a:ext uri="{FF2B5EF4-FFF2-40B4-BE49-F238E27FC236}">
                <a16:creationId xmlns:a16="http://schemas.microsoft.com/office/drawing/2014/main" id="{8877E274-C7F4-49DF-B3C5-709D2DEA39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F7101-4271-487F-9DBC-6A3A9187BEA7}"/>
              </a:ext>
            </a:extLst>
          </p:cNvPr>
          <p:cNvSpPr>
            <a:spLocks noGrp="1"/>
          </p:cNvSpPr>
          <p:nvPr>
            <p:ph type="sldNum" sz="quarter" idx="12"/>
          </p:nvPr>
        </p:nvSpPr>
        <p:spPr/>
        <p:txBody>
          <a:bodyPr/>
          <a:lstStyle/>
          <a:p>
            <a:fld id="{1FEC0CF8-A6C4-4C21-928C-B0095FD6E86E}" type="slidenum">
              <a:rPr lang="en-US" smtClean="0"/>
              <a:t>‹#›</a:t>
            </a:fld>
            <a:endParaRPr lang="en-US"/>
          </a:p>
        </p:txBody>
      </p:sp>
    </p:spTree>
    <p:extLst>
      <p:ext uri="{BB962C8B-B14F-4D97-AF65-F5344CB8AC3E}">
        <p14:creationId xmlns:p14="http://schemas.microsoft.com/office/powerpoint/2010/main" val="106114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E7600-2964-4F20-B337-92DCE3685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EC147C-7303-489D-A27E-93B3A1DCF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41D06-077D-4EF1-8033-E900594EA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611E0-BF5F-4F2C-AAE1-82E6DDD5BA97}" type="datetimeFigureOut">
              <a:rPr lang="en-US" smtClean="0"/>
              <a:t>6/30/2020</a:t>
            </a:fld>
            <a:endParaRPr lang="en-US"/>
          </a:p>
        </p:txBody>
      </p:sp>
      <p:sp>
        <p:nvSpPr>
          <p:cNvPr id="5" name="Footer Placeholder 4">
            <a:extLst>
              <a:ext uri="{FF2B5EF4-FFF2-40B4-BE49-F238E27FC236}">
                <a16:creationId xmlns:a16="http://schemas.microsoft.com/office/drawing/2014/main" id="{7A54BC91-D07C-44C5-906D-A9E26A950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50D22F-4CBF-4084-A0C5-B62C00BE9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C0CF8-A6C4-4C21-928C-B0095FD6E86E}" type="slidenum">
              <a:rPr lang="en-US" smtClean="0"/>
              <a:t>‹#›</a:t>
            </a:fld>
            <a:endParaRPr lang="en-US"/>
          </a:p>
        </p:txBody>
      </p:sp>
    </p:spTree>
    <p:extLst>
      <p:ext uri="{BB962C8B-B14F-4D97-AF65-F5344CB8AC3E}">
        <p14:creationId xmlns:p14="http://schemas.microsoft.com/office/powerpoint/2010/main" val="52960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D19E-4D94-47E2-AE3A-B8A8C6FDFB12}"/>
              </a:ext>
            </a:extLst>
          </p:cNvPr>
          <p:cNvSpPr>
            <a:spLocks noGrp="1"/>
          </p:cNvSpPr>
          <p:nvPr>
            <p:ph type="ctrTitle"/>
          </p:nvPr>
        </p:nvSpPr>
        <p:spPr>
          <a:xfrm>
            <a:off x="1524000" y="2843212"/>
            <a:ext cx="9144000" cy="2387600"/>
          </a:xfrm>
        </p:spPr>
        <p:txBody>
          <a:bodyPr>
            <a:normAutofit fontScale="90000"/>
          </a:bodyPr>
          <a:lstStyle/>
          <a:p>
            <a:r>
              <a:rPr lang="en-US" dirty="0"/>
              <a:t>Capstone Project – The Battle of Neighborhoods | Finding a Better Place in Scarborough, Toronto</a:t>
            </a:r>
            <a:br>
              <a:rPr lang="en-US" dirty="0"/>
            </a:br>
            <a:endParaRPr lang="en-US" dirty="0"/>
          </a:p>
        </p:txBody>
      </p:sp>
    </p:spTree>
    <p:extLst>
      <p:ext uri="{BB962C8B-B14F-4D97-AF65-F5344CB8AC3E}">
        <p14:creationId xmlns:p14="http://schemas.microsoft.com/office/powerpoint/2010/main" val="1479646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96ACA8-4E76-4658-B1E4-140F2807D4E8}"/>
              </a:ext>
            </a:extLst>
          </p:cNvPr>
          <p:cNvSpPr/>
          <p:nvPr/>
        </p:nvSpPr>
        <p:spPr>
          <a:xfrm>
            <a:off x="571499" y="219075"/>
            <a:ext cx="11153775" cy="6432530"/>
          </a:xfrm>
          <a:prstGeom prst="rect">
            <a:avLst/>
          </a:prstGeom>
        </p:spPr>
        <p:txBody>
          <a:bodyPr wrap="square">
            <a:spAutoFit/>
          </a:bodyPr>
          <a:lstStyle/>
          <a:p>
            <a:r>
              <a:rPr lang="en-US" sz="2800" dirty="0"/>
              <a:t>The Location:</a:t>
            </a:r>
          </a:p>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endParaRPr lang="en-US" dirty="0"/>
          </a:p>
          <a:p>
            <a:r>
              <a:rPr lang="en-US" sz="2800" dirty="0"/>
              <a:t>Foursquare API:</a:t>
            </a:r>
          </a:p>
          <a:p>
            <a:r>
              <a:rPr lang="en-US" dirty="0"/>
              <a:t>This Capstone project have used Four-square API as its prime data gathering source as it has a database of millions of places, especially their places API which provides the ability to perform location search, location sharing and details about a business.</a:t>
            </a:r>
          </a:p>
          <a:p>
            <a:endParaRPr lang="en-US" dirty="0"/>
          </a:p>
          <a:p>
            <a:r>
              <a:rPr lang="en-US" sz="2800" dirty="0"/>
              <a:t>5. Discussion Section</a:t>
            </a:r>
          </a:p>
          <a:p>
            <a:endParaRPr lang="en-US" dirty="0"/>
          </a:p>
          <a:p>
            <a:r>
              <a:rPr lang="en-US" dirty="0"/>
              <a:t>Problem Which Tried to Solve:</a:t>
            </a:r>
          </a:p>
          <a:p>
            <a:r>
              <a:rPr lang="en-US" dirty="0"/>
              <a:t>The major purpose of this project, is to suggest a better neighborhood in a new city for the person who are </a:t>
            </a:r>
            <a:r>
              <a:rPr lang="en-US" dirty="0" err="1"/>
              <a:t>shiffting</a:t>
            </a:r>
            <a:r>
              <a:rPr lang="en-US" dirty="0"/>
              <a:t> there. Social presence in society in terms of like minded people. Connectivity to the airport, bus stand, city center, markets and other daily needs things nearby</a:t>
            </a:r>
          </a:p>
          <a:p>
            <a:r>
              <a:rPr lang="en-US" dirty="0"/>
              <a:t>.</a:t>
            </a:r>
          </a:p>
          <a:p>
            <a:pPr marL="285750" indent="-285750">
              <a:buFont typeface="Arial" panose="020B0604020202020204" pitchFamily="34" charset="0"/>
              <a:buChar char="•"/>
            </a:pPr>
            <a:r>
              <a:rPr lang="en-US" dirty="0"/>
              <a:t>Sorted list of house in terms of housing prices in a ascending or descending order</a:t>
            </a:r>
          </a:p>
          <a:p>
            <a:pPr marL="285750" indent="-285750">
              <a:buFont typeface="Arial" panose="020B0604020202020204" pitchFamily="34" charset="0"/>
              <a:buChar char="•"/>
            </a:pPr>
            <a:r>
              <a:rPr lang="en-US" dirty="0"/>
              <a:t>Sorted list of schools in terms of location, fees, rating and reviews</a:t>
            </a:r>
          </a:p>
          <a:p>
            <a:endParaRPr lang="en-US" dirty="0"/>
          </a:p>
        </p:txBody>
      </p:sp>
    </p:spTree>
    <p:extLst>
      <p:ext uri="{BB962C8B-B14F-4D97-AF65-F5344CB8AC3E}">
        <p14:creationId xmlns:p14="http://schemas.microsoft.com/office/powerpoint/2010/main" val="402356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96ACA8-4E76-4658-B1E4-140F2807D4E8}"/>
              </a:ext>
            </a:extLst>
          </p:cNvPr>
          <p:cNvSpPr/>
          <p:nvPr/>
        </p:nvSpPr>
        <p:spPr>
          <a:xfrm>
            <a:off x="571499" y="219075"/>
            <a:ext cx="11153775" cy="5447645"/>
          </a:xfrm>
          <a:prstGeom prst="rect">
            <a:avLst/>
          </a:prstGeom>
        </p:spPr>
        <p:txBody>
          <a:bodyPr wrap="square">
            <a:spAutoFit/>
          </a:bodyPr>
          <a:lstStyle/>
          <a:p>
            <a:r>
              <a:rPr lang="en-US" sz="2800" dirty="0"/>
              <a:t>6. Conclusion Section</a:t>
            </a:r>
          </a:p>
          <a:p>
            <a:endParaRPr lang="en-US" sz="2800" dirty="0"/>
          </a:p>
          <a:p>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endParaRPr lang="en-US" dirty="0"/>
          </a:p>
          <a:p>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p>
          <a:p>
            <a:br>
              <a:rPr lang="en-US" dirty="0"/>
            </a:br>
            <a:r>
              <a:rPr lang="en-US" dirty="0"/>
              <a:t>The mapping with Folium is a very powerful technique to consolidate information and make the analysis and decision better with confidence</a:t>
            </a:r>
          </a:p>
          <a:p>
            <a:endParaRPr lang="en-US" sz="2000" dirty="0"/>
          </a:p>
          <a:p>
            <a:r>
              <a:rPr lang="en-US" sz="2000" dirty="0"/>
              <a:t>Future Works</a:t>
            </a:r>
            <a:r>
              <a:rPr lang="en-US" dirty="0"/>
              <a:t>. :</a:t>
            </a:r>
          </a:p>
          <a:p>
            <a:r>
              <a:rPr lang="en-US" dirty="0"/>
              <a:t>This Capstone project can be continued for making it more precise in terms to find best house in Scarborough. Best means on the basis of all required things(daily needs or things we need to live a better life) around and also in terms of cost effective.</a:t>
            </a:r>
          </a:p>
        </p:txBody>
      </p:sp>
    </p:spTree>
    <p:extLst>
      <p:ext uri="{BB962C8B-B14F-4D97-AF65-F5344CB8AC3E}">
        <p14:creationId xmlns:p14="http://schemas.microsoft.com/office/powerpoint/2010/main" val="3840446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BC15222F-E206-40FA-BFA2-FD09CA7FB250}"/>
              </a:ext>
            </a:extLst>
          </p:cNvPr>
          <p:cNvSpPr>
            <a:spLocks noChangeArrowheads="1"/>
          </p:cNvSpPr>
          <p:nvPr/>
        </p:nvSpPr>
        <p:spPr bwMode="auto">
          <a:xfrm>
            <a:off x="552451" y="395678"/>
            <a:ext cx="10282698"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Lincoln-ProximaNova-Reg"/>
              </a:rPr>
              <a:t>Libraries Which are Used to Develop the Project: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Lincoln-ProximaNova-Reg"/>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Pandas: For creating and manipulating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dataframes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Folium: Python visualization library would be used to visualize the neighborhoods cluster distribution of using interactive leaflet map.</a:t>
            </a:r>
            <a:endParaRPr kumimoji="0" lang="en-US" altLang="en-US" sz="1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Scikit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Learn: For importing k-means clustering.</a:t>
            </a:r>
            <a:endParaRPr kumimoji="0" lang="en-US" altLang="en-US" sz="1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JSON: Library to handle JSON files.</a:t>
            </a:r>
            <a:endParaRPr kumimoji="0" lang="en-US" altLang="en-US" sz="1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XML: To separate data from presentation and XML stores data in plain text format.</a:t>
            </a:r>
            <a:endParaRPr kumimoji="0" lang="en-US" altLang="en-US" sz="1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Geocoder: To retrieve Location Data.</a:t>
            </a:r>
            <a:endParaRPr kumimoji="0" lang="en-US" altLang="en-US" sz="1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Beautiful Soup and Requests: To scrap and library to handle http requests.</a:t>
            </a:r>
            <a:endParaRPr kumimoji="0" lang="en-US" altLang="en-US" sz="1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Matplotlib: Python Plotting Module.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382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96ACA8-4E76-4658-B1E4-140F2807D4E8}"/>
              </a:ext>
            </a:extLst>
          </p:cNvPr>
          <p:cNvSpPr/>
          <p:nvPr/>
        </p:nvSpPr>
        <p:spPr>
          <a:xfrm>
            <a:off x="571499" y="257175"/>
            <a:ext cx="11153775" cy="5847755"/>
          </a:xfrm>
          <a:prstGeom prst="rect">
            <a:avLst/>
          </a:prstGeom>
        </p:spPr>
        <p:txBody>
          <a:bodyPr wrap="square">
            <a:spAutoFit/>
          </a:bodyPr>
          <a:lstStyle/>
          <a:p>
            <a:pPr marL="342900" indent="-342900">
              <a:buAutoNum type="arabicPeriod"/>
            </a:pPr>
            <a:r>
              <a:rPr lang="en-US" sz="3200" b="0" i="0" dirty="0">
                <a:solidFill>
                  <a:srgbClr val="333333"/>
                </a:solidFill>
                <a:effectLst/>
                <a:latin typeface="Lincoln-ProximaNova-Reg"/>
              </a:rPr>
              <a:t>Introduction:</a:t>
            </a:r>
          </a:p>
          <a:p>
            <a:pPr marL="342900" indent="-342900">
              <a:buAutoNum type="arabicPeriod"/>
            </a:pPr>
            <a:endParaRPr lang="en-US" dirty="0">
              <a:solidFill>
                <a:srgbClr val="333333"/>
              </a:solidFill>
              <a:latin typeface="Lincoln-ProximaNova-Reg"/>
            </a:endParaRPr>
          </a:p>
          <a:p>
            <a:pPr marL="342900" indent="-342900">
              <a:buAutoNum type="arabicPeriod"/>
            </a:pPr>
            <a:endParaRPr lang="en-US" b="0" i="0" dirty="0">
              <a:solidFill>
                <a:srgbClr val="333333"/>
              </a:solidFill>
              <a:effectLst/>
              <a:latin typeface="Lincoln-ProximaNova-Reg"/>
            </a:endParaRPr>
          </a:p>
          <a:p>
            <a:r>
              <a:rPr lang="en-US" b="0" i="0" dirty="0">
                <a:solidFill>
                  <a:srgbClr val="333333"/>
                </a:solidFill>
                <a:effectLst/>
                <a:latin typeface="Arial" panose="020B0604020202020204" pitchFamily="34" charset="0"/>
              </a:rPr>
              <a:t>The purpose of this Capstone Project is to help people in exploring better facilities around their neighborhood. It will help people making smart and efficient decision on selecting great neighborhood out of numbers of other neighborhoods in Scarborough, Toronto.</a:t>
            </a:r>
          </a:p>
          <a:p>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Lots of people are migrating to various states of Canada and needed lots of research for good housing prices and </a:t>
            </a:r>
            <a:r>
              <a:rPr lang="en-US" b="0" i="0" dirty="0" err="1">
                <a:solidFill>
                  <a:srgbClr val="333333"/>
                </a:solidFill>
                <a:effectLst/>
                <a:latin typeface="Arial" panose="020B0604020202020204" pitchFamily="34" charset="0"/>
              </a:rPr>
              <a:t>reputated</a:t>
            </a:r>
            <a:r>
              <a:rPr lang="en-US" b="0" i="0" dirty="0">
                <a:solidFill>
                  <a:srgbClr val="333333"/>
                </a:solidFill>
                <a:effectLst/>
                <a:latin typeface="Arial" panose="020B0604020202020204" pitchFamily="34" charset="0"/>
              </a:rPr>
              <a:t> schools for their children. This project is for those people who are looking for better neighborhoods. For ease of accessing to Cafe, School, Super market, medical shops, grocery shops, mall, theatre, hospital, like minded people, etc.</a:t>
            </a:r>
          </a:p>
          <a:p>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b="0" i="0" dirty="0" err="1">
                <a:solidFill>
                  <a:srgbClr val="333333"/>
                </a:solidFill>
                <a:effectLst/>
                <a:latin typeface="Arial" panose="020B0604020202020204" pitchFamily="34" charset="0"/>
              </a:rPr>
              <a:t>freash</a:t>
            </a:r>
            <a:r>
              <a:rPr lang="en-US" b="0" i="0" dirty="0">
                <a:solidFill>
                  <a:srgbClr val="333333"/>
                </a:solidFill>
                <a:effectLst/>
                <a:latin typeface="Arial" panose="020B0604020202020204" pitchFamily="34" charset="0"/>
              </a:rPr>
              <a:t> and waste water and excrement conveyed in sewers and recreational facilities.</a:t>
            </a:r>
          </a:p>
          <a:p>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It will help people to get awareness of the area and neighborhood before moving to a new city, state, country or place for their work or to start a new fresh life.</a:t>
            </a:r>
          </a:p>
        </p:txBody>
      </p:sp>
    </p:spTree>
    <p:extLst>
      <p:ext uri="{BB962C8B-B14F-4D97-AF65-F5344CB8AC3E}">
        <p14:creationId xmlns:p14="http://schemas.microsoft.com/office/powerpoint/2010/main" val="99179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115AFB7-40AC-49B5-970B-E6067890F1CB}"/>
              </a:ext>
            </a:extLst>
          </p:cNvPr>
          <p:cNvSpPr>
            <a:spLocks noChangeArrowheads="1"/>
          </p:cNvSpPr>
          <p:nvPr/>
        </p:nvSpPr>
        <p:spPr bwMode="auto">
          <a:xfrm>
            <a:off x="180976" y="165296"/>
            <a:ext cx="11649074" cy="65274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Lincoln-ProximaNova-Reg"/>
              </a:rPr>
              <a:t> </a:t>
            </a:r>
            <a:r>
              <a:rPr kumimoji="0" lang="en-US" altLang="en-US" sz="3200" b="0" i="0" u="none" strike="noStrike" cap="none" normalizeH="0" baseline="0" dirty="0">
                <a:ln>
                  <a:noFill/>
                </a:ln>
                <a:solidFill>
                  <a:srgbClr val="333333"/>
                </a:solidFill>
                <a:effectLst/>
                <a:latin typeface="Lincoln-ProximaNova-Reg"/>
              </a:rPr>
              <a:t>2</a:t>
            </a:r>
            <a:r>
              <a:rPr kumimoji="0" lang="en-US" altLang="en-US" sz="2200" b="0" i="0" u="none" strike="noStrike" cap="none" normalizeH="0" baseline="0" dirty="0">
                <a:ln>
                  <a:noFill/>
                </a:ln>
                <a:solidFill>
                  <a:srgbClr val="333333"/>
                </a:solidFill>
                <a:effectLst/>
                <a:latin typeface="Lincoln-ProximaNova-Reg"/>
              </a:rPr>
              <a:t>. </a:t>
            </a:r>
            <a:r>
              <a:rPr kumimoji="0" lang="en-US" altLang="en-US" sz="4000" b="0" i="0" u="none" strike="noStrike" cap="none" normalizeH="0" baseline="0" dirty="0">
                <a:ln>
                  <a:noFill/>
                </a:ln>
                <a:solidFill>
                  <a:srgbClr val="333333"/>
                </a:solidFill>
                <a:effectLst/>
                <a:latin typeface="Lincoln-ProximaNova-Reg"/>
              </a:rPr>
              <a:t>Data Section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dirty="0">
              <a:solidFill>
                <a:srgbClr val="333333"/>
              </a:solidFill>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Data Link: </a:t>
            </a:r>
            <a:r>
              <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hlinkClick r:id="rId2"/>
              </a:rPr>
              <a:t>https://en.wikipedia.org/wiki/List_of_postal_codes_of_Canada:_M</a:t>
            </a:r>
            <a:endPar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Will use Scarborough dataset which we scrapped from </a:t>
            </a:r>
            <a:r>
              <a:rPr kumimoji="0" lang="en-US" altLang="en-US" sz="16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wikipedia</a:t>
            </a:r>
            <a:r>
              <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on Week 3. Dataset consisting of latitude and longitude, zip codes.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Lincoln-ProximaNova-Reg"/>
              </a:rPr>
              <a:t>Foursquare API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We will need data about different venues in different neighborhoods of that specific borough.</a:t>
            </a:r>
            <a:br>
              <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br>
            <a:r>
              <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The data retrieved from Foursquare contained information of venues within a specified distance of the longitude and latitude of the postcodes. The information obtained per venue as follows: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3282D"/>
              </a:solidFill>
              <a:effectLst/>
              <a:latin typeface="Menlo"/>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lang="en-US" altLang="en-US" sz="1200" dirty="0">
                <a:solidFill>
                  <a:srgbClr val="23282D"/>
                </a:solidFill>
                <a:latin typeface="Menlo"/>
              </a:rPr>
              <a:t> </a:t>
            </a:r>
            <a:r>
              <a:rPr kumimoji="0" lang="en-US" altLang="en-US" sz="1400" b="0" i="0" u="none" strike="noStrike" cap="none" normalizeH="0" baseline="0" dirty="0">
                <a:ln>
                  <a:noFill/>
                </a:ln>
                <a:solidFill>
                  <a:srgbClr val="23282D"/>
                </a:solidFill>
                <a:effectLst/>
                <a:latin typeface="Menlo"/>
              </a:rPr>
              <a:t>Neighborhood</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rgbClr val="23282D"/>
                </a:solidFill>
                <a:effectLst/>
                <a:latin typeface="Menlo"/>
              </a:rPr>
              <a:t> Neighborhood Latitude</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rgbClr val="23282D"/>
                </a:solidFill>
                <a:effectLst/>
                <a:latin typeface="Menlo"/>
              </a:rPr>
              <a:t> Neighborhood Longitude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rgbClr val="23282D"/>
                </a:solidFill>
                <a:effectLst/>
                <a:latin typeface="Menlo"/>
              </a:rPr>
              <a:t> Venue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rgbClr val="23282D"/>
                </a:solidFill>
                <a:effectLst/>
                <a:latin typeface="Menlo"/>
              </a:rPr>
              <a:t> Name of the venue e.g. the name of a store or restaurant</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3282D"/>
                </a:solidFill>
                <a:effectLst/>
                <a:latin typeface="Menlo"/>
              </a:rPr>
              <a:t>6.    Venue Latitude 7. Venue Longitude 8. Venue Category</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884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68C2-A5B6-444D-B320-A4B1D6842E9F}"/>
              </a:ext>
            </a:extLst>
          </p:cNvPr>
          <p:cNvSpPr>
            <a:spLocks noGrp="1"/>
          </p:cNvSpPr>
          <p:nvPr>
            <p:ph type="title"/>
          </p:nvPr>
        </p:nvSpPr>
        <p:spPr>
          <a:xfrm>
            <a:off x="838200" y="327025"/>
            <a:ext cx="10515600" cy="606425"/>
          </a:xfrm>
        </p:spPr>
        <p:txBody>
          <a:bodyPr>
            <a:noAutofit/>
          </a:bodyPr>
          <a:lstStyle/>
          <a:p>
            <a:r>
              <a:rPr lang="en-US" sz="3200" dirty="0"/>
              <a:t>Map of Scarborough</a:t>
            </a:r>
          </a:p>
        </p:txBody>
      </p:sp>
      <p:pic>
        <p:nvPicPr>
          <p:cNvPr id="5" name="Picture 4" descr="A close up of a map&#10;&#10;Description automatically generated">
            <a:extLst>
              <a:ext uri="{FF2B5EF4-FFF2-40B4-BE49-F238E27FC236}">
                <a16:creationId xmlns:a16="http://schemas.microsoft.com/office/drawing/2014/main" id="{DB8AE324-2B49-43A0-B954-7736347E8C7D}"/>
              </a:ext>
            </a:extLst>
          </p:cNvPr>
          <p:cNvPicPr>
            <a:picLocks noChangeAspect="1"/>
          </p:cNvPicPr>
          <p:nvPr/>
        </p:nvPicPr>
        <p:blipFill rotWithShape="1">
          <a:blip r:embed="rId2">
            <a:extLst>
              <a:ext uri="{28A0092B-C50C-407E-A947-70E740481C1C}">
                <a14:useLocalDpi xmlns:a14="http://schemas.microsoft.com/office/drawing/2010/main" val="0"/>
              </a:ext>
            </a:extLst>
          </a:blip>
          <a:srcRect l="12916" t="12099" r="5435" b="1729"/>
          <a:stretch/>
        </p:blipFill>
        <p:spPr>
          <a:xfrm>
            <a:off x="756920" y="1183893"/>
            <a:ext cx="9006840" cy="5347082"/>
          </a:xfrm>
          <a:prstGeom prst="rect">
            <a:avLst/>
          </a:prstGeom>
        </p:spPr>
      </p:pic>
    </p:spTree>
    <p:extLst>
      <p:ext uri="{BB962C8B-B14F-4D97-AF65-F5344CB8AC3E}">
        <p14:creationId xmlns:p14="http://schemas.microsoft.com/office/powerpoint/2010/main" val="284131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115AFB7-40AC-49B5-970B-E6067890F1CB}"/>
              </a:ext>
            </a:extLst>
          </p:cNvPr>
          <p:cNvSpPr>
            <a:spLocks noChangeArrowheads="1"/>
          </p:cNvSpPr>
          <p:nvPr/>
        </p:nvSpPr>
        <p:spPr bwMode="auto">
          <a:xfrm>
            <a:off x="373063" y="324883"/>
            <a:ext cx="11649074" cy="32034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dirty="0"/>
              <a:t>3.Methodology Section</a:t>
            </a:r>
          </a:p>
          <a:p>
            <a:endParaRPr lang="en-US" sz="3200" dirty="0"/>
          </a:p>
          <a:p>
            <a:r>
              <a:rPr lang="en-US" dirty="0"/>
              <a:t>Clustering Approach:</a:t>
            </a:r>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US" dirty="0"/>
          </a:p>
          <a:p>
            <a:r>
              <a:rPr lang="en-US" dirty="0"/>
              <a:t>Most common venues Near Neighborhood using Clustering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5DEB83FD-AA33-4657-962D-F01265FD75AE}"/>
              </a:ext>
            </a:extLst>
          </p:cNvPr>
          <p:cNvPicPr>
            <a:picLocks noChangeAspect="1"/>
          </p:cNvPicPr>
          <p:nvPr/>
        </p:nvPicPr>
        <p:blipFill>
          <a:blip r:embed="rId2"/>
          <a:stretch>
            <a:fillRect/>
          </a:stretch>
        </p:blipFill>
        <p:spPr>
          <a:xfrm>
            <a:off x="5029200" y="3057212"/>
            <a:ext cx="6583679" cy="3607748"/>
          </a:xfrm>
          <a:prstGeom prst="rect">
            <a:avLst/>
          </a:prstGeom>
        </p:spPr>
      </p:pic>
      <p:sp>
        <p:nvSpPr>
          <p:cNvPr id="3" name="Rectangle 2">
            <a:extLst>
              <a:ext uri="{FF2B5EF4-FFF2-40B4-BE49-F238E27FC236}">
                <a16:creationId xmlns:a16="http://schemas.microsoft.com/office/drawing/2014/main" id="{54EBE171-C5BE-4F11-A17C-678D139B5D2A}"/>
              </a:ext>
            </a:extLst>
          </p:cNvPr>
          <p:cNvSpPr/>
          <p:nvPr/>
        </p:nvSpPr>
        <p:spPr>
          <a:xfrm>
            <a:off x="373063" y="3430507"/>
            <a:ext cx="4066857" cy="31026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Work Flow:</a:t>
            </a:r>
          </a:p>
          <a:p>
            <a:endParaRPr lang="en-US" dirty="0">
              <a:solidFill>
                <a:schemeClr val="tx1"/>
              </a:solidFill>
            </a:endParaRPr>
          </a:p>
          <a:p>
            <a:r>
              <a:rPr lang="en-US" dirty="0">
                <a:solidFill>
                  <a:schemeClr val="tx1"/>
                </a:solidFill>
              </a:rPr>
              <a:t>Using credentials of Foursquare API features of near-by places of the neighborhoods would be mined. Due to http request limitations the number of places per neighborhood parameter would reasonably be set to 100 and the radius parameter would be set to 500.</a:t>
            </a:r>
          </a:p>
          <a:p>
            <a:r>
              <a:rPr lang="en-US" dirty="0">
                <a:solidFill>
                  <a:schemeClr val="tx1"/>
                </a:solidFill>
              </a:rPr>
              <a:t>would be set to 500</a:t>
            </a:r>
          </a:p>
          <a:p>
            <a:pPr algn="ctr"/>
            <a:endParaRPr lang="en-US" dirty="0">
              <a:solidFill>
                <a:schemeClr val="tx1"/>
              </a:solidFill>
            </a:endParaRPr>
          </a:p>
        </p:txBody>
      </p:sp>
    </p:spTree>
    <p:extLst>
      <p:ext uri="{BB962C8B-B14F-4D97-AF65-F5344CB8AC3E}">
        <p14:creationId xmlns:p14="http://schemas.microsoft.com/office/powerpoint/2010/main" val="98639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68C2-A5B6-444D-B320-A4B1D6842E9F}"/>
              </a:ext>
            </a:extLst>
          </p:cNvPr>
          <p:cNvSpPr>
            <a:spLocks noGrp="1"/>
          </p:cNvSpPr>
          <p:nvPr>
            <p:ph type="title"/>
          </p:nvPr>
        </p:nvSpPr>
        <p:spPr>
          <a:xfrm>
            <a:off x="838200" y="327025"/>
            <a:ext cx="10515600" cy="856868"/>
          </a:xfrm>
        </p:spPr>
        <p:txBody>
          <a:bodyPr>
            <a:noAutofit/>
          </a:bodyPr>
          <a:lstStyle/>
          <a:p>
            <a:r>
              <a:rPr lang="en-US" sz="2400" dirty="0"/>
              <a:t>4</a:t>
            </a:r>
            <a:r>
              <a:rPr lang="en-US" sz="3200" dirty="0"/>
              <a:t>.</a:t>
            </a:r>
            <a:r>
              <a:rPr lang="en-US" sz="2000" dirty="0"/>
              <a:t>Result Section:</a:t>
            </a:r>
            <a:br>
              <a:rPr lang="en-US" sz="2000" dirty="0"/>
            </a:br>
            <a:r>
              <a:rPr lang="en-US" sz="2000" dirty="0"/>
              <a:t>     Map of clusters in  Scarborough</a:t>
            </a:r>
            <a:endParaRPr lang="en-US" sz="3200" dirty="0"/>
          </a:p>
        </p:txBody>
      </p:sp>
      <p:pic>
        <p:nvPicPr>
          <p:cNvPr id="4" name="Picture 3" descr="A close up of a map&#10;&#10;Description automatically generated">
            <a:extLst>
              <a:ext uri="{FF2B5EF4-FFF2-40B4-BE49-F238E27FC236}">
                <a16:creationId xmlns:a16="http://schemas.microsoft.com/office/drawing/2014/main" id="{ADE8CC92-C399-473A-B5C9-6DA728284BEB}"/>
              </a:ext>
            </a:extLst>
          </p:cNvPr>
          <p:cNvPicPr>
            <a:picLocks noChangeAspect="1"/>
          </p:cNvPicPr>
          <p:nvPr/>
        </p:nvPicPr>
        <p:blipFill rotWithShape="1">
          <a:blip r:embed="rId2">
            <a:extLst>
              <a:ext uri="{28A0092B-C50C-407E-A947-70E740481C1C}">
                <a14:useLocalDpi xmlns:a14="http://schemas.microsoft.com/office/drawing/2010/main" val="0"/>
              </a:ext>
            </a:extLst>
          </a:blip>
          <a:srcRect l="14722" t="11782" r="4445" b="3180"/>
          <a:stretch/>
        </p:blipFill>
        <p:spPr>
          <a:xfrm>
            <a:off x="1097279" y="1483359"/>
            <a:ext cx="8399145" cy="4993308"/>
          </a:xfrm>
          <a:prstGeom prst="rect">
            <a:avLst/>
          </a:prstGeom>
        </p:spPr>
      </p:pic>
    </p:spTree>
    <p:extLst>
      <p:ext uri="{BB962C8B-B14F-4D97-AF65-F5344CB8AC3E}">
        <p14:creationId xmlns:p14="http://schemas.microsoft.com/office/powerpoint/2010/main" val="139446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68C2-A5B6-444D-B320-A4B1D6842E9F}"/>
              </a:ext>
            </a:extLst>
          </p:cNvPr>
          <p:cNvSpPr>
            <a:spLocks noGrp="1"/>
          </p:cNvSpPr>
          <p:nvPr>
            <p:ph type="title"/>
          </p:nvPr>
        </p:nvSpPr>
        <p:spPr>
          <a:xfrm>
            <a:off x="838200" y="327025"/>
            <a:ext cx="10515600" cy="856868"/>
          </a:xfrm>
        </p:spPr>
        <p:txBody>
          <a:bodyPr>
            <a:noAutofit/>
          </a:bodyPr>
          <a:lstStyle/>
          <a:p>
            <a:r>
              <a:rPr lang="en-US" sz="2400" dirty="0"/>
              <a:t>Average Housing Price by clusters in Scarborough</a:t>
            </a:r>
            <a:endParaRPr lang="en-US" sz="3200" dirty="0"/>
          </a:p>
        </p:txBody>
      </p:sp>
      <p:pic>
        <p:nvPicPr>
          <p:cNvPr id="5" name="Picture 4" descr="A screenshot of a cell phone&#10;&#10;Description automatically generated">
            <a:extLst>
              <a:ext uri="{FF2B5EF4-FFF2-40B4-BE49-F238E27FC236}">
                <a16:creationId xmlns:a16="http://schemas.microsoft.com/office/drawing/2014/main" id="{24D6AF6E-4B78-4449-B08C-B74E5587C32A}"/>
              </a:ext>
            </a:extLst>
          </p:cNvPr>
          <p:cNvPicPr>
            <a:picLocks noChangeAspect="1"/>
          </p:cNvPicPr>
          <p:nvPr/>
        </p:nvPicPr>
        <p:blipFill rotWithShape="1">
          <a:blip r:embed="rId2">
            <a:extLst>
              <a:ext uri="{28A0092B-C50C-407E-A947-70E740481C1C}">
                <a14:useLocalDpi xmlns:a14="http://schemas.microsoft.com/office/drawing/2010/main" val="0"/>
              </a:ext>
            </a:extLst>
          </a:blip>
          <a:srcRect t="4769"/>
          <a:stretch/>
        </p:blipFill>
        <p:spPr>
          <a:xfrm>
            <a:off x="274320" y="1016578"/>
            <a:ext cx="11562080" cy="5587422"/>
          </a:xfrm>
          <a:prstGeom prst="rect">
            <a:avLst/>
          </a:prstGeom>
        </p:spPr>
      </p:pic>
    </p:spTree>
    <p:extLst>
      <p:ext uri="{BB962C8B-B14F-4D97-AF65-F5344CB8AC3E}">
        <p14:creationId xmlns:p14="http://schemas.microsoft.com/office/powerpoint/2010/main" val="91768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68C2-A5B6-444D-B320-A4B1D6842E9F}"/>
              </a:ext>
            </a:extLst>
          </p:cNvPr>
          <p:cNvSpPr>
            <a:spLocks noGrp="1"/>
          </p:cNvSpPr>
          <p:nvPr>
            <p:ph type="title"/>
          </p:nvPr>
        </p:nvSpPr>
        <p:spPr>
          <a:xfrm>
            <a:off x="838200" y="327025"/>
            <a:ext cx="10515600" cy="856868"/>
          </a:xfrm>
        </p:spPr>
        <p:txBody>
          <a:bodyPr>
            <a:noAutofit/>
          </a:bodyPr>
          <a:lstStyle/>
          <a:p>
            <a:r>
              <a:rPr lang="en-US" sz="2400" dirty="0"/>
              <a:t>School Ratings by clusters in Scarborough</a:t>
            </a:r>
            <a:endParaRPr lang="en-US" sz="3200" dirty="0"/>
          </a:p>
        </p:txBody>
      </p:sp>
      <p:pic>
        <p:nvPicPr>
          <p:cNvPr id="5" name="Picture 4" descr="A screenshot of a cell phone&#10;&#10;Description automatically generated">
            <a:extLst>
              <a:ext uri="{FF2B5EF4-FFF2-40B4-BE49-F238E27FC236}">
                <a16:creationId xmlns:a16="http://schemas.microsoft.com/office/drawing/2014/main" id="{E2E6E716-1FE3-433E-8615-907407E69E21}"/>
              </a:ext>
            </a:extLst>
          </p:cNvPr>
          <p:cNvPicPr>
            <a:picLocks noChangeAspect="1"/>
          </p:cNvPicPr>
          <p:nvPr/>
        </p:nvPicPr>
        <p:blipFill rotWithShape="1">
          <a:blip r:embed="rId2">
            <a:extLst>
              <a:ext uri="{28A0092B-C50C-407E-A947-70E740481C1C}">
                <a14:useLocalDpi xmlns:a14="http://schemas.microsoft.com/office/drawing/2010/main" val="0"/>
              </a:ext>
            </a:extLst>
          </a:blip>
          <a:srcRect l="10001" t="7479" r="4999"/>
          <a:stretch/>
        </p:blipFill>
        <p:spPr>
          <a:xfrm>
            <a:off x="619760" y="1077386"/>
            <a:ext cx="10637520" cy="5530106"/>
          </a:xfrm>
          <a:prstGeom prst="rect">
            <a:avLst/>
          </a:prstGeom>
        </p:spPr>
      </p:pic>
    </p:spTree>
    <p:extLst>
      <p:ext uri="{BB962C8B-B14F-4D97-AF65-F5344CB8AC3E}">
        <p14:creationId xmlns:p14="http://schemas.microsoft.com/office/powerpoint/2010/main" val="142902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96ACA8-4E76-4658-B1E4-140F2807D4E8}"/>
              </a:ext>
            </a:extLst>
          </p:cNvPr>
          <p:cNvSpPr/>
          <p:nvPr/>
        </p:nvSpPr>
        <p:spPr>
          <a:xfrm>
            <a:off x="571499" y="257175"/>
            <a:ext cx="11153775" cy="5847755"/>
          </a:xfrm>
          <a:prstGeom prst="rect">
            <a:avLst/>
          </a:prstGeom>
        </p:spPr>
        <p:txBody>
          <a:bodyPr wrap="square">
            <a:spAutoFit/>
          </a:bodyPr>
          <a:lstStyle/>
          <a:p>
            <a:pPr marL="342900" indent="-342900">
              <a:buAutoNum type="arabicPeriod"/>
            </a:pPr>
            <a:r>
              <a:rPr lang="en-US" sz="3200" b="0" i="0" dirty="0">
                <a:solidFill>
                  <a:srgbClr val="333333"/>
                </a:solidFill>
                <a:effectLst/>
                <a:latin typeface="Lincoln-ProximaNova-Reg"/>
              </a:rPr>
              <a:t>Introduction:</a:t>
            </a:r>
          </a:p>
          <a:p>
            <a:pPr marL="342900" indent="-342900">
              <a:buAutoNum type="arabicPeriod"/>
            </a:pPr>
            <a:endParaRPr lang="en-US" dirty="0">
              <a:solidFill>
                <a:srgbClr val="333333"/>
              </a:solidFill>
              <a:latin typeface="Lincoln-ProximaNova-Reg"/>
            </a:endParaRPr>
          </a:p>
          <a:p>
            <a:pPr marL="342900" indent="-342900">
              <a:buAutoNum type="arabicPeriod"/>
            </a:pPr>
            <a:endParaRPr lang="en-US" b="0" i="0" dirty="0">
              <a:solidFill>
                <a:srgbClr val="333333"/>
              </a:solidFill>
              <a:effectLst/>
              <a:latin typeface="Lincoln-ProximaNova-Reg"/>
            </a:endParaRPr>
          </a:p>
          <a:p>
            <a:r>
              <a:rPr lang="en-US" b="0" i="0" dirty="0">
                <a:solidFill>
                  <a:srgbClr val="333333"/>
                </a:solidFill>
                <a:effectLst/>
                <a:latin typeface="Arial" panose="020B0604020202020204" pitchFamily="34" charset="0"/>
              </a:rPr>
              <a:t>The purpose of this Capstone Project is to help people in exploring better facilities around their neighborhood. It will help people making smart and efficient decision on selecting great neighborhood out of numbers of other neighborhoods in Scarborough, Toronto.</a:t>
            </a:r>
          </a:p>
          <a:p>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Lots of people are migrating to various states of Canada and needed lots of research for good housing prices and </a:t>
            </a:r>
            <a:r>
              <a:rPr lang="en-US" b="0" i="0" dirty="0" err="1">
                <a:solidFill>
                  <a:srgbClr val="333333"/>
                </a:solidFill>
                <a:effectLst/>
                <a:latin typeface="Arial" panose="020B0604020202020204" pitchFamily="34" charset="0"/>
              </a:rPr>
              <a:t>reputated</a:t>
            </a:r>
            <a:r>
              <a:rPr lang="en-US" b="0" i="0" dirty="0">
                <a:solidFill>
                  <a:srgbClr val="333333"/>
                </a:solidFill>
                <a:effectLst/>
                <a:latin typeface="Arial" panose="020B0604020202020204" pitchFamily="34" charset="0"/>
              </a:rPr>
              <a:t> schools for their children. This project is for those people who are looking for better neighborhoods. For ease of accessing to Cafe, School, Super market, medical shops, grocery shops, mall, theatre, hospital, like minded people, etc.</a:t>
            </a:r>
          </a:p>
          <a:p>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b="0" i="0" dirty="0" err="1">
                <a:solidFill>
                  <a:srgbClr val="333333"/>
                </a:solidFill>
                <a:effectLst/>
                <a:latin typeface="Arial" panose="020B0604020202020204" pitchFamily="34" charset="0"/>
              </a:rPr>
              <a:t>freash</a:t>
            </a:r>
            <a:r>
              <a:rPr lang="en-US" b="0" i="0" dirty="0">
                <a:solidFill>
                  <a:srgbClr val="333333"/>
                </a:solidFill>
                <a:effectLst/>
                <a:latin typeface="Arial" panose="020B0604020202020204" pitchFamily="34" charset="0"/>
              </a:rPr>
              <a:t> and waste water and excrement conveyed in sewers and recreational facilities.</a:t>
            </a:r>
          </a:p>
          <a:p>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It will help people to get awareness of the area and neighborhood before moving to a new city, state, country or place for their work or to start a new fresh life.</a:t>
            </a:r>
          </a:p>
        </p:txBody>
      </p:sp>
    </p:spTree>
    <p:extLst>
      <p:ext uri="{BB962C8B-B14F-4D97-AF65-F5344CB8AC3E}">
        <p14:creationId xmlns:p14="http://schemas.microsoft.com/office/powerpoint/2010/main" val="3487260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1088</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Lincoln-ProximaNova-Reg</vt:lpstr>
      <vt:lpstr>Menlo</vt:lpstr>
      <vt:lpstr>Office Theme</vt:lpstr>
      <vt:lpstr>Capstone Project – The Battle of Neighborhoods | Finding a Better Place in Scarborough, Toronto </vt:lpstr>
      <vt:lpstr>PowerPoint Presentation</vt:lpstr>
      <vt:lpstr>PowerPoint Presentation</vt:lpstr>
      <vt:lpstr>Map of Scarborough</vt:lpstr>
      <vt:lpstr>PowerPoint Presentation</vt:lpstr>
      <vt:lpstr>4.Result Section:      Map of clusters in  Scarborough</vt:lpstr>
      <vt:lpstr>Average Housing Price by clusters in Scarborough</vt:lpstr>
      <vt:lpstr>School Ratings by clusters in Scarborough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Finding a Better Place in Scarborough, Toronto</dc:title>
  <dc:creator>Agrawal, Neha</dc:creator>
  <cp:lastModifiedBy>Agrawal, Neha</cp:lastModifiedBy>
  <cp:revision>3</cp:revision>
  <dcterms:created xsi:type="dcterms:W3CDTF">2020-06-30T12:34:19Z</dcterms:created>
  <dcterms:modified xsi:type="dcterms:W3CDTF">2020-06-30T12:53:41Z</dcterms:modified>
</cp:coreProperties>
</file>