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2"/>
    <p:sldId id="256" r:id="rId3"/>
    <p:sldId id="257" r:id="rId4"/>
    <p:sldId id="258" r:id="rId5"/>
    <p:sldId id="263" r:id="rId6"/>
    <p:sldId id="264" r:id="rId7"/>
    <p:sldId id="265" r:id="rId8"/>
    <p:sldId id="268" r:id="rId9"/>
    <p:sldId id="269" r:id="rId10"/>
    <p:sldId id="272" r:id="rId11"/>
    <p:sldId id="274" r:id="rId12"/>
    <p:sldId id="271" r:id="rId13"/>
    <p:sldId id="27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27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2180335"/>
            <a:ext cx="10679379" cy="112331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2D05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2D05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2D05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05564" y="0"/>
            <a:ext cx="1345646" cy="6857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9370949"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8" name="bg object 18"/>
          <p:cNvSpPr/>
          <p:nvPr/>
        </p:nvSpPr>
        <p:spPr>
          <a:xfrm>
            <a:off x="7344156" y="3648455"/>
            <a:ext cx="4847844" cy="3209544"/>
          </a:xfrm>
          <a:prstGeom prst="rect">
            <a:avLst/>
          </a:prstGeom>
          <a:blipFill>
            <a:blip r:embed="rId8" cstate="print"/>
            <a:stretch>
              <a:fillRect/>
            </a:stretch>
          </a:blipFill>
        </p:spPr>
        <p:txBody>
          <a:bodyPr wrap="square" lIns="0" tIns="0" rIns="0" bIns="0" rtlCol="0"/>
          <a:lstStyle/>
          <a:p>
            <a:endParaRPr/>
          </a:p>
        </p:txBody>
      </p:sp>
      <p:sp>
        <p:nvSpPr>
          <p:cNvPr id="19" name="bg object 19"/>
          <p:cNvSpPr/>
          <p:nvPr/>
        </p:nvSpPr>
        <p:spPr>
          <a:xfrm>
            <a:off x="7425309"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20" name="bg object 20"/>
          <p:cNvSpPr/>
          <p:nvPr/>
        </p:nvSpPr>
        <p:spPr>
          <a:xfrm>
            <a:off x="9166860" y="0"/>
            <a:ext cx="3025140" cy="6857998"/>
          </a:xfrm>
          <a:prstGeom prst="rect">
            <a:avLst/>
          </a:prstGeom>
          <a:blipFill>
            <a:blip r:embed="rId9" cstate="print"/>
            <a:stretch>
              <a:fillRect/>
            </a:stretch>
          </a:blipFill>
        </p:spPr>
        <p:txBody>
          <a:bodyPr wrap="square" lIns="0" tIns="0" rIns="0" bIns="0" rtlCol="0"/>
          <a:lstStyle/>
          <a:p>
            <a:endParaRPr/>
          </a:p>
        </p:txBody>
      </p:sp>
      <p:sp>
        <p:nvSpPr>
          <p:cNvPr id="21" name="bg object 21"/>
          <p:cNvSpPr/>
          <p:nvPr/>
        </p:nvSpPr>
        <p:spPr>
          <a:xfrm>
            <a:off x="9587484" y="0"/>
            <a:ext cx="2604516" cy="6857998"/>
          </a:xfrm>
          <a:prstGeom prst="rect">
            <a:avLst/>
          </a:prstGeom>
          <a:blipFill>
            <a:blip r:embed="rId10" cstate="print"/>
            <a:stretch>
              <a:fillRect/>
            </a:stretch>
          </a:blipFill>
        </p:spPr>
        <p:txBody>
          <a:bodyPr wrap="square" lIns="0" tIns="0" rIns="0" bIns="0" rtlCol="0"/>
          <a:lstStyle/>
          <a:p>
            <a:endParaRPr/>
          </a:p>
        </p:txBody>
      </p:sp>
      <p:sp>
        <p:nvSpPr>
          <p:cNvPr id="22" name="bg object 22"/>
          <p:cNvSpPr/>
          <p:nvPr/>
        </p:nvSpPr>
        <p:spPr>
          <a:xfrm>
            <a:off x="8919972" y="3035806"/>
            <a:ext cx="3272028" cy="3822191"/>
          </a:xfrm>
          <a:prstGeom prst="rect">
            <a:avLst/>
          </a:prstGeom>
          <a:blipFill>
            <a:blip r:embed="rId11" cstate="print"/>
            <a:stretch>
              <a:fillRect/>
            </a:stretch>
          </a:blipFill>
        </p:spPr>
        <p:txBody>
          <a:bodyPr wrap="square" lIns="0" tIns="0" rIns="0" bIns="0" rtlCol="0"/>
          <a:lstStyle/>
          <a:p>
            <a:endParaRPr/>
          </a:p>
        </p:txBody>
      </p:sp>
      <p:sp>
        <p:nvSpPr>
          <p:cNvPr id="23" name="bg object 23"/>
          <p:cNvSpPr/>
          <p:nvPr/>
        </p:nvSpPr>
        <p:spPr>
          <a:xfrm>
            <a:off x="9322308" y="0"/>
            <a:ext cx="2869692" cy="6857998"/>
          </a:xfrm>
          <a:prstGeom prst="rect">
            <a:avLst/>
          </a:prstGeom>
          <a:blipFill>
            <a:blip r:embed="rId12" cstate="print"/>
            <a:stretch>
              <a:fillRect/>
            </a:stretch>
          </a:blipFill>
        </p:spPr>
        <p:txBody>
          <a:bodyPr wrap="square" lIns="0" tIns="0" rIns="0" bIns="0" rtlCol="0"/>
          <a:lstStyle/>
          <a:p>
            <a:endParaRPr/>
          </a:p>
        </p:txBody>
      </p:sp>
      <p:sp>
        <p:nvSpPr>
          <p:cNvPr id="24" name="bg object 24"/>
          <p:cNvSpPr/>
          <p:nvPr/>
        </p:nvSpPr>
        <p:spPr>
          <a:xfrm>
            <a:off x="10885932" y="0"/>
            <a:ext cx="1306068" cy="6857998"/>
          </a:xfrm>
          <a:prstGeom prst="rect">
            <a:avLst/>
          </a:prstGeom>
          <a:blipFill>
            <a:blip r:embed="rId13" cstate="print"/>
            <a:stretch>
              <a:fillRect/>
            </a:stretch>
          </a:blipFill>
        </p:spPr>
        <p:txBody>
          <a:bodyPr wrap="square" lIns="0" tIns="0" rIns="0" bIns="0" rtlCol="0"/>
          <a:lstStyle/>
          <a:p>
            <a:endParaRPr/>
          </a:p>
        </p:txBody>
      </p:sp>
      <p:sp>
        <p:nvSpPr>
          <p:cNvPr id="25" name="bg object 25"/>
          <p:cNvSpPr/>
          <p:nvPr/>
        </p:nvSpPr>
        <p:spPr>
          <a:xfrm>
            <a:off x="10927080" y="0"/>
            <a:ext cx="1264920" cy="6857998"/>
          </a:xfrm>
          <a:prstGeom prst="rect">
            <a:avLst/>
          </a:prstGeom>
          <a:blipFill>
            <a:blip r:embed="rId14" cstate="print"/>
            <a:stretch>
              <a:fillRect/>
            </a:stretch>
          </a:blipFill>
        </p:spPr>
        <p:txBody>
          <a:bodyPr wrap="square" lIns="0" tIns="0" rIns="0" bIns="0" rtlCol="0"/>
          <a:lstStyle/>
          <a:p>
            <a:endParaRPr/>
          </a:p>
        </p:txBody>
      </p:sp>
      <p:sp>
        <p:nvSpPr>
          <p:cNvPr id="26" name="bg object 26"/>
          <p:cNvSpPr/>
          <p:nvPr/>
        </p:nvSpPr>
        <p:spPr>
          <a:xfrm>
            <a:off x="10360152" y="3575302"/>
            <a:ext cx="1831848" cy="3282695"/>
          </a:xfrm>
          <a:prstGeom prst="rect">
            <a:avLst/>
          </a:prstGeom>
          <a:blipFill>
            <a:blip r:embed="rId15" cstate="print"/>
            <a:stretch>
              <a:fillRect/>
            </a:stretch>
          </a:blipFill>
        </p:spPr>
        <p:txBody>
          <a:bodyPr wrap="square" lIns="0" tIns="0" rIns="0" bIns="0" rtlCol="0"/>
          <a:lstStyle/>
          <a:p>
            <a:endParaRPr/>
          </a:p>
        </p:txBody>
      </p:sp>
      <p:sp>
        <p:nvSpPr>
          <p:cNvPr id="27" name="bg object 27"/>
          <p:cNvSpPr/>
          <p:nvPr/>
        </p:nvSpPr>
        <p:spPr>
          <a:xfrm>
            <a:off x="0" y="4018786"/>
            <a:ext cx="448146" cy="2839211"/>
          </a:xfrm>
          <a:prstGeom prst="rect">
            <a:avLst/>
          </a:prstGeom>
          <a:blipFill>
            <a:blip r:embed="rId16" cstate="print"/>
            <a:stretch>
              <a:fillRect/>
            </a:stretch>
          </a:blipFill>
        </p:spPr>
        <p:txBody>
          <a:bodyPr wrap="square" lIns="0" tIns="0" rIns="0" bIns="0" rtlCol="0"/>
          <a:lstStyle/>
          <a:p>
            <a:endParaRPr/>
          </a:p>
        </p:txBody>
      </p:sp>
      <p:sp>
        <p:nvSpPr>
          <p:cNvPr id="2" name="Holder 2"/>
          <p:cNvSpPr>
            <a:spLocks noGrp="1"/>
          </p:cNvSpPr>
          <p:nvPr>
            <p:ph type="title"/>
          </p:nvPr>
        </p:nvSpPr>
        <p:spPr>
          <a:xfrm>
            <a:off x="3644646" y="2180336"/>
            <a:ext cx="2663190" cy="635000"/>
          </a:xfrm>
          <a:prstGeom prst="rect">
            <a:avLst/>
          </a:prstGeom>
        </p:spPr>
        <p:txBody>
          <a:bodyPr wrap="square" lIns="0" tIns="0" rIns="0" bIns="0">
            <a:spAutoFit/>
          </a:bodyPr>
          <a:lstStyle>
            <a:lvl1pPr>
              <a:defRPr sz="4000" b="0" i="0">
                <a:solidFill>
                  <a:srgbClr val="92D050"/>
                </a:solidFill>
                <a:latin typeface="Trebuchet MS"/>
                <a:cs typeface="Trebuchet MS"/>
              </a:defRPr>
            </a:lvl1pPr>
          </a:lstStyle>
          <a:p>
            <a:endParaRPr/>
          </a:p>
        </p:txBody>
      </p:sp>
      <p:sp>
        <p:nvSpPr>
          <p:cNvPr id="3" name="Holder 3"/>
          <p:cNvSpPr>
            <a:spLocks noGrp="1"/>
          </p:cNvSpPr>
          <p:nvPr>
            <p:ph type="body" idx="1"/>
          </p:nvPr>
        </p:nvSpPr>
        <p:spPr>
          <a:xfrm>
            <a:off x="756310" y="2061464"/>
            <a:ext cx="10679379" cy="32359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chopedia.com/definition/190/artificial-intelligence-ai" TargetMode="External"/><Relationship Id="rId2" Type="http://schemas.openxmlformats.org/officeDocument/2006/relationships/hyperlink" Target="https://en.wikipedia.org/wiki/Artificial_intelligence" TargetMode="External"/><Relationship Id="rId1" Type="http://schemas.openxmlformats.org/officeDocument/2006/relationships/slideLayout" Target="../slideLayouts/slideLayout5.xml"/><Relationship Id="rId4" Type="http://schemas.openxmlformats.org/officeDocument/2006/relationships/hyperlink" Target="http://searchcrm.techtarget.com/definition/speech-recogni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B1C04-BCE9-48A2-B155-2D2518EBA5AC}"/>
              </a:ext>
            </a:extLst>
          </p:cNvPr>
          <p:cNvSpPr txBox="1"/>
          <p:nvPr/>
        </p:nvSpPr>
        <p:spPr>
          <a:xfrm>
            <a:off x="4267200" y="304800"/>
            <a:ext cx="3069495" cy="1077218"/>
          </a:xfrm>
          <a:prstGeom prst="rect">
            <a:avLst/>
          </a:prstGeom>
          <a:noFill/>
        </p:spPr>
        <p:txBody>
          <a:bodyPr wrap="none" rtlCol="0">
            <a:spAutoFit/>
          </a:bodyPr>
          <a:lstStyle/>
          <a:p>
            <a:r>
              <a:rPr lang="en-US" sz="3200" b="1" dirty="0"/>
              <a:t>IIP J Component </a:t>
            </a:r>
          </a:p>
          <a:p>
            <a:pPr algn="ctr"/>
            <a:r>
              <a:rPr lang="en-US" sz="3200" b="1" dirty="0"/>
              <a:t>REVIEW-1</a:t>
            </a:r>
            <a:endParaRPr lang="en-IN" sz="3200" b="1" dirty="0"/>
          </a:p>
        </p:txBody>
      </p:sp>
      <p:sp>
        <p:nvSpPr>
          <p:cNvPr id="3" name="TextBox 2">
            <a:extLst>
              <a:ext uri="{FF2B5EF4-FFF2-40B4-BE49-F238E27FC236}">
                <a16:creationId xmlns:a16="http://schemas.microsoft.com/office/drawing/2014/main" id="{06A6DA38-3087-425D-87A2-566EE970CAC1}"/>
              </a:ext>
            </a:extLst>
          </p:cNvPr>
          <p:cNvSpPr txBox="1"/>
          <p:nvPr/>
        </p:nvSpPr>
        <p:spPr>
          <a:xfrm>
            <a:off x="2590800" y="1676400"/>
            <a:ext cx="6281078" cy="4154984"/>
          </a:xfrm>
          <a:prstGeom prst="rect">
            <a:avLst/>
          </a:prstGeom>
          <a:noFill/>
        </p:spPr>
        <p:txBody>
          <a:bodyPr wrap="none" rtlCol="0">
            <a:spAutoFit/>
          </a:bodyPr>
          <a:lstStyle/>
          <a:p>
            <a:r>
              <a:rPr lang="en-US" sz="2400" dirty="0"/>
              <a:t>	      BATCH-1</a:t>
            </a:r>
          </a:p>
          <a:p>
            <a:r>
              <a:rPr lang="en-IN" sz="2400" dirty="0"/>
              <a:t>20BAI1118                KAVINKARTHIK A</a:t>
            </a:r>
          </a:p>
          <a:p>
            <a:r>
              <a:rPr lang="en-IN" sz="2400" dirty="0"/>
              <a:t>20BAI1148                KESHAV VERMA</a:t>
            </a:r>
          </a:p>
          <a:p>
            <a:r>
              <a:rPr lang="en-IN" sz="2400" dirty="0"/>
              <a:t>20BAI1192                RATNESHWAR</a:t>
            </a:r>
          </a:p>
          <a:p>
            <a:r>
              <a:rPr lang="en-IN" sz="2400" dirty="0"/>
              <a:t>20BAI1201                ROHAN PAWAR </a:t>
            </a:r>
          </a:p>
          <a:p>
            <a:r>
              <a:rPr lang="en-IN" sz="2400" dirty="0"/>
              <a:t>20BAI1211                ADITYA MISHRA</a:t>
            </a:r>
          </a:p>
          <a:p>
            <a:r>
              <a:rPr lang="en-IN" sz="2400" dirty="0"/>
              <a:t>20BAI1230                NEHA ANN SHYGEN</a:t>
            </a:r>
          </a:p>
          <a:p>
            <a:r>
              <a:rPr lang="en-IN" sz="2400" dirty="0"/>
              <a:t>20BAI1242                P B SUDHARSHANAN</a:t>
            </a:r>
          </a:p>
          <a:p>
            <a:r>
              <a:rPr lang="en-IN" sz="2400" dirty="0"/>
              <a:t>20BAI1291                SHANTHANU GOPIKRISHNAN</a:t>
            </a:r>
          </a:p>
          <a:p>
            <a:r>
              <a:rPr lang="en-IN" sz="2400" dirty="0"/>
              <a:t>20BEC1117               DABBRA SRINATH</a:t>
            </a:r>
          </a:p>
          <a:p>
            <a:r>
              <a:rPr lang="en-IN" sz="2400" dirty="0"/>
              <a:t>20BEC1236               K N DHRUV RAMESH</a:t>
            </a:r>
            <a:endParaRPr lang="en-US" sz="2400" dirty="0"/>
          </a:p>
        </p:txBody>
      </p:sp>
    </p:spTree>
    <p:extLst>
      <p:ext uri="{BB962C8B-B14F-4D97-AF65-F5344CB8AC3E}">
        <p14:creationId xmlns:p14="http://schemas.microsoft.com/office/powerpoint/2010/main" val="170004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0C4304-4602-47BB-B674-6BB821149E70}"/>
              </a:ext>
            </a:extLst>
          </p:cNvPr>
          <p:cNvSpPr txBox="1"/>
          <p:nvPr/>
        </p:nvSpPr>
        <p:spPr>
          <a:xfrm>
            <a:off x="381000" y="685800"/>
            <a:ext cx="9525000" cy="5355312"/>
          </a:xfrm>
          <a:prstGeom prst="rect">
            <a:avLst/>
          </a:prstGeom>
          <a:noFill/>
        </p:spPr>
        <p:txBody>
          <a:bodyPr wrap="square" rtlCol="0">
            <a:spAutoFit/>
          </a:bodyPr>
          <a:lstStyle/>
          <a:p>
            <a:r>
              <a:rPr lang="en-IN" sz="1800" b="1" dirty="0">
                <a:solidFill>
                  <a:srgbClr val="181818"/>
                </a:solidFill>
                <a:effectLst/>
                <a:latin typeface="Segoe UI" panose="020B0502040204020203" pitchFamily="34" charset="0"/>
                <a:ea typeface="Times New Roman" panose="02020603050405020304" pitchFamily="18" charset="0"/>
              </a:rPr>
              <a:t>Benefits of Leveraging AI and Cloud Computing</a:t>
            </a:r>
            <a:endParaRPr lang="en-IN" sz="1800" b="1"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r>
              <a:rPr lang="en-IN" sz="1800" b="1" u="sng" dirty="0" err="1">
                <a:solidFill>
                  <a:srgbClr val="181818"/>
                </a:solidFill>
                <a:effectLst/>
                <a:latin typeface="Segoe UI" panose="020B0502040204020203" pitchFamily="34" charset="0"/>
                <a:ea typeface="Times New Roman" panose="02020603050405020304" pitchFamily="18" charset="0"/>
              </a:rPr>
              <a:t>Cost-Effectiveness</a:t>
            </a:r>
            <a:r>
              <a:rPr lang="en-IN" sz="1800" b="1" dirty="0" err="1">
                <a:solidFill>
                  <a:srgbClr val="181818"/>
                </a:solidFill>
                <a:effectLst/>
                <a:latin typeface="Segoe UI" panose="020B0502040204020203" pitchFamily="34" charset="0"/>
                <a:ea typeface="Times New Roman" panose="02020603050405020304" pitchFamily="18" charset="0"/>
              </a:rPr>
              <a:t>:</a:t>
            </a:r>
            <a:r>
              <a:rPr lang="en-IN" sz="1800" dirty="0" err="1">
                <a:solidFill>
                  <a:srgbClr val="333333"/>
                </a:solidFill>
                <a:effectLst/>
                <a:latin typeface="Segoe UI" panose="020B0502040204020203" pitchFamily="34" charset="0"/>
                <a:ea typeface="Calibri" panose="020F0502020204030204" pitchFamily="34" charset="0"/>
              </a:rPr>
              <a:t>By</a:t>
            </a:r>
            <a:r>
              <a:rPr lang="en-IN" sz="1800" dirty="0">
                <a:solidFill>
                  <a:srgbClr val="333333"/>
                </a:solidFill>
                <a:effectLst/>
                <a:latin typeface="Segoe UI" panose="020B0502040204020203" pitchFamily="34" charset="0"/>
                <a:ea typeface="Calibri" panose="020F0502020204030204" pitchFamily="34" charset="0"/>
              </a:rPr>
              <a:t> being accessible through the internet, the cloud application development eliminates the need for expenses on-site hardware and software purchases and setup</a:t>
            </a:r>
            <a:endParaRPr lang="en-IN" sz="1800" b="1" dirty="0">
              <a:effectLst/>
              <a:latin typeface="Times New Roman" panose="02020603050405020304" pitchFamily="18" charset="0"/>
              <a:ea typeface="Times New Roman" panose="02020603050405020304" pitchFamily="18" charset="0"/>
            </a:endParaRPr>
          </a:p>
          <a:p>
            <a:endParaRPr lang="en-IN" dirty="0"/>
          </a:p>
          <a:p>
            <a:r>
              <a:rPr lang="en-IN" sz="1800" b="1" u="sng" dirty="0">
                <a:solidFill>
                  <a:srgbClr val="181818"/>
                </a:solidFill>
                <a:effectLst/>
                <a:latin typeface="Segoe UI" panose="020B0502040204020203" pitchFamily="34" charset="0"/>
                <a:ea typeface="Times New Roman" panose="02020603050405020304" pitchFamily="18" charset="0"/>
              </a:rPr>
              <a:t>Increased </a:t>
            </a:r>
            <a:r>
              <a:rPr lang="en-IN" sz="1800" b="1" u="sng" dirty="0" err="1">
                <a:solidFill>
                  <a:srgbClr val="181818"/>
                </a:solidFill>
                <a:effectLst/>
                <a:latin typeface="Segoe UI" panose="020B0502040204020203" pitchFamily="34" charset="0"/>
                <a:ea typeface="Times New Roman" panose="02020603050405020304" pitchFamily="18" charset="0"/>
              </a:rPr>
              <a:t>Productivity</a:t>
            </a:r>
            <a:r>
              <a:rPr lang="en-IN" sz="1800" b="1" dirty="0" err="1">
                <a:solidFill>
                  <a:srgbClr val="181818"/>
                </a:solidFill>
                <a:effectLst/>
                <a:latin typeface="Segoe UI" panose="020B0502040204020203" pitchFamily="34" charset="0"/>
                <a:ea typeface="Times New Roman" panose="02020603050405020304" pitchFamily="18" charset="0"/>
              </a:rPr>
              <a:t>:</a:t>
            </a:r>
            <a:r>
              <a:rPr lang="en-IN" sz="1800" dirty="0" err="1">
                <a:solidFill>
                  <a:srgbClr val="333333"/>
                </a:solidFill>
                <a:effectLst/>
                <a:latin typeface="Segoe UI" panose="020B0502040204020203" pitchFamily="34" charset="0"/>
                <a:ea typeface="Calibri" panose="020F0502020204030204" pitchFamily="34" charset="0"/>
              </a:rPr>
              <a:t>Unlike</a:t>
            </a:r>
            <a:r>
              <a:rPr lang="en-IN" sz="1800" dirty="0">
                <a:solidFill>
                  <a:srgbClr val="333333"/>
                </a:solidFill>
                <a:effectLst/>
                <a:latin typeface="Segoe UI" panose="020B0502040204020203" pitchFamily="34" charset="0"/>
                <a:ea typeface="Calibri" panose="020F0502020204030204" pitchFamily="34" charset="0"/>
              </a:rPr>
              <a:t> a hard drive or local storage device which requires a lot of IT management chores – hardware setup, software patching, racking and stacking – cloud computing is all internet based and as such has no need for this. This gives room for the IT team to focus on achieving other business goals</a:t>
            </a:r>
            <a:endParaRPr lang="en-IN" sz="1800" b="1" dirty="0">
              <a:effectLst/>
              <a:latin typeface="Times New Roman" panose="02020603050405020304" pitchFamily="18" charset="0"/>
              <a:ea typeface="Times New Roman" panose="02020603050405020304" pitchFamily="18" charset="0"/>
            </a:endParaRPr>
          </a:p>
          <a:p>
            <a:endParaRPr lang="en-IN" dirty="0"/>
          </a:p>
          <a:p>
            <a:r>
              <a:rPr lang="en-IN" sz="1800" b="1" u="sng" dirty="0" err="1">
                <a:solidFill>
                  <a:srgbClr val="181818"/>
                </a:solidFill>
                <a:effectLst/>
                <a:latin typeface="Segoe UI" panose="020B0502040204020203" pitchFamily="34" charset="0"/>
                <a:ea typeface="Times New Roman" panose="02020603050405020304" pitchFamily="18" charset="0"/>
              </a:rPr>
              <a:t>Reliability</a:t>
            </a:r>
            <a:r>
              <a:rPr lang="en-IN" sz="1800" b="1" dirty="0" err="1">
                <a:solidFill>
                  <a:srgbClr val="181818"/>
                </a:solidFill>
                <a:effectLst/>
                <a:latin typeface="Segoe UI" panose="020B0502040204020203" pitchFamily="34" charset="0"/>
                <a:ea typeface="Times New Roman" panose="02020603050405020304" pitchFamily="18" charset="0"/>
              </a:rPr>
              <a:t>:</a:t>
            </a:r>
            <a:r>
              <a:rPr lang="en-IN" sz="1800" dirty="0" err="1">
                <a:solidFill>
                  <a:srgbClr val="333333"/>
                </a:solidFill>
                <a:effectLst/>
                <a:latin typeface="Segoe UI" panose="020B0502040204020203" pitchFamily="34" charset="0"/>
                <a:ea typeface="Calibri" panose="020F0502020204030204" pitchFamily="34" charset="0"/>
              </a:rPr>
              <a:t>With</a:t>
            </a:r>
            <a:r>
              <a:rPr lang="en-IN" sz="1800" dirty="0">
                <a:solidFill>
                  <a:srgbClr val="333333"/>
                </a:solidFill>
                <a:effectLst/>
                <a:latin typeface="Segoe UI" panose="020B0502040204020203" pitchFamily="34" charset="0"/>
                <a:ea typeface="Calibri" panose="020F0502020204030204" pitchFamily="34" charset="0"/>
              </a:rPr>
              <a:t> a hard drive or physically accessible infrastructures, the risk of damage is heightened. One faces the risk of the crash, lost files, backup failure and so much more. However, cloud computing solutions ensure business continuity, faster and easier disaster recovery and easier data backup.</a:t>
            </a:r>
            <a:endParaRPr lang="en-IN" sz="1800" b="1" dirty="0">
              <a:effectLst/>
              <a:latin typeface="Times New Roman" panose="02020603050405020304" pitchFamily="18" charset="0"/>
              <a:ea typeface="Times New Roman" panose="02020603050405020304" pitchFamily="18" charset="0"/>
            </a:endParaRPr>
          </a:p>
          <a:p>
            <a:endParaRPr lang="en-IN" dirty="0"/>
          </a:p>
          <a:p>
            <a:endParaRPr lang="en-IN" dirty="0"/>
          </a:p>
        </p:txBody>
      </p:sp>
      <p:sp>
        <p:nvSpPr>
          <p:cNvPr id="4" name="Oval 3">
            <a:extLst>
              <a:ext uri="{FF2B5EF4-FFF2-40B4-BE49-F238E27FC236}">
                <a16:creationId xmlns:a16="http://schemas.microsoft.com/office/drawing/2014/main" id="{9D21EEE8-86FB-48EF-9B8C-157985D70A1A}"/>
              </a:ext>
            </a:extLst>
          </p:cNvPr>
          <p:cNvSpPr/>
          <p:nvPr/>
        </p:nvSpPr>
        <p:spPr>
          <a:xfrm>
            <a:off x="341870" y="1905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CE2754DE-2CA3-4D7D-BA2B-0A754F8D6410}"/>
              </a:ext>
            </a:extLst>
          </p:cNvPr>
          <p:cNvSpPr/>
          <p:nvPr/>
        </p:nvSpPr>
        <p:spPr>
          <a:xfrm>
            <a:off x="341870" y="3048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E854A4B1-F2CF-4AB8-A737-27C543F4369A}"/>
              </a:ext>
            </a:extLst>
          </p:cNvPr>
          <p:cNvSpPr/>
          <p:nvPr/>
        </p:nvSpPr>
        <p:spPr>
          <a:xfrm>
            <a:off x="341870" y="4419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770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3283A-FADE-459C-95C5-ED95BA77840F}"/>
              </a:ext>
            </a:extLst>
          </p:cNvPr>
          <p:cNvSpPr txBox="1"/>
          <p:nvPr/>
        </p:nvSpPr>
        <p:spPr>
          <a:xfrm>
            <a:off x="609600" y="685800"/>
            <a:ext cx="2459841" cy="646331"/>
          </a:xfrm>
          <a:prstGeom prst="rect">
            <a:avLst/>
          </a:prstGeom>
          <a:noFill/>
        </p:spPr>
        <p:txBody>
          <a:bodyPr wrap="none" rtlCol="0">
            <a:spAutoFit/>
          </a:bodyPr>
          <a:lstStyle/>
          <a:p>
            <a:r>
              <a:rPr lang="en-IN" sz="3600" b="0" i="0" u="none" strike="noStrike" baseline="0" dirty="0">
                <a:solidFill>
                  <a:srgbClr val="6F2F9F"/>
                </a:solidFill>
                <a:latin typeface="Trebuchet MS" panose="020B0603020202020204" pitchFamily="34" charset="0"/>
              </a:rPr>
              <a:t>References</a:t>
            </a:r>
            <a:endParaRPr lang="en-IN" sz="3600" dirty="0"/>
          </a:p>
        </p:txBody>
      </p:sp>
      <p:sp>
        <p:nvSpPr>
          <p:cNvPr id="3" name="TextBox 2">
            <a:extLst>
              <a:ext uri="{FF2B5EF4-FFF2-40B4-BE49-F238E27FC236}">
                <a16:creationId xmlns:a16="http://schemas.microsoft.com/office/drawing/2014/main" id="{616EF784-4361-4599-B69E-74BCD223B559}"/>
              </a:ext>
            </a:extLst>
          </p:cNvPr>
          <p:cNvSpPr txBox="1"/>
          <p:nvPr/>
        </p:nvSpPr>
        <p:spPr>
          <a:xfrm>
            <a:off x="762000" y="2057400"/>
            <a:ext cx="7848239" cy="2031325"/>
          </a:xfrm>
          <a:prstGeom prst="rect">
            <a:avLst/>
          </a:prstGeom>
          <a:noFill/>
        </p:spPr>
        <p:txBody>
          <a:bodyPr wrap="none" rtlCol="0">
            <a:spAutoFit/>
          </a:bodyPr>
          <a:lstStyle/>
          <a:p>
            <a:r>
              <a:rPr lang="en-IN" sz="1800" b="0" i="0" u="none" strike="noStrike" baseline="0" dirty="0">
                <a:solidFill>
                  <a:srgbClr val="404040"/>
                </a:solidFill>
                <a:latin typeface="Trebuchet MS" panose="020B0603020202020204" pitchFamily="34" charset="0"/>
              </a:rPr>
              <a:t>[1] </a:t>
            </a:r>
            <a:r>
              <a:rPr lang="en-IN" sz="1800" b="0" i="0" u="none" strike="noStrike" baseline="0" dirty="0">
                <a:solidFill>
                  <a:srgbClr val="99C93B"/>
                </a:solidFill>
                <a:latin typeface="Trebuchet MS" panose="020B0603020202020204" pitchFamily="34" charset="0"/>
                <a:hlinkClick r:id="rId2"/>
              </a:rPr>
              <a:t>https://en.wikipedia.org/wiki/Artificial_intelligence</a:t>
            </a:r>
            <a:endParaRPr lang="en-IN" sz="1800" b="0" i="0" u="none" strike="noStrike" baseline="0" dirty="0">
              <a:solidFill>
                <a:srgbClr val="99C93B"/>
              </a:solidFill>
              <a:latin typeface="Trebuchet MS" panose="020B0603020202020204" pitchFamily="34" charset="0"/>
            </a:endParaRPr>
          </a:p>
          <a:p>
            <a:endParaRPr lang="en-IN" dirty="0">
              <a:solidFill>
                <a:srgbClr val="99C93B"/>
              </a:solidFill>
              <a:latin typeface="Trebuchet MS" panose="020B0603020202020204" pitchFamily="34" charset="0"/>
            </a:endParaRPr>
          </a:p>
          <a:p>
            <a:r>
              <a:rPr lang="en-IN" sz="1800" b="0" i="0" u="none" strike="noStrike" baseline="0" dirty="0">
                <a:solidFill>
                  <a:srgbClr val="404040"/>
                </a:solidFill>
                <a:latin typeface="Trebuchet MS" panose="020B0603020202020204" pitchFamily="34" charset="0"/>
              </a:rPr>
              <a:t>[2] </a:t>
            </a:r>
            <a:r>
              <a:rPr lang="en-IN" sz="1800" b="0" i="0" u="none" strike="noStrike" baseline="0" dirty="0">
                <a:solidFill>
                  <a:srgbClr val="99C93B"/>
                </a:solidFill>
                <a:latin typeface="Trebuchet MS" panose="020B0603020202020204" pitchFamily="34" charset="0"/>
                <a:hlinkClick r:id="rId3"/>
              </a:rPr>
              <a:t>https://www.techopedia.com/definition/190/artificial-intelligence-ai</a:t>
            </a:r>
            <a:endParaRPr lang="en-IN" sz="1800" b="0" i="0" u="none" strike="noStrike" baseline="0" dirty="0">
              <a:solidFill>
                <a:srgbClr val="99C93B"/>
              </a:solidFill>
              <a:latin typeface="Trebuchet MS" panose="020B0603020202020204" pitchFamily="34" charset="0"/>
            </a:endParaRPr>
          </a:p>
          <a:p>
            <a:endParaRPr lang="en-IN" dirty="0">
              <a:solidFill>
                <a:srgbClr val="99C93B"/>
              </a:solidFill>
              <a:latin typeface="Trebuchet MS" panose="020B0603020202020204" pitchFamily="34" charset="0"/>
            </a:endParaRPr>
          </a:p>
          <a:p>
            <a:r>
              <a:rPr lang="en-IN" sz="1800" b="0" i="0" u="none" strike="noStrike" baseline="0" dirty="0">
                <a:solidFill>
                  <a:srgbClr val="404040"/>
                </a:solidFill>
                <a:latin typeface="Trebuchet MS" panose="020B0603020202020204" pitchFamily="34" charset="0"/>
              </a:rPr>
              <a:t>[3] </a:t>
            </a:r>
            <a:r>
              <a:rPr lang="en-IN" sz="1800" b="0" i="0" u="none" strike="noStrike" baseline="0" dirty="0">
                <a:solidFill>
                  <a:srgbClr val="99C93B"/>
                </a:solidFill>
                <a:latin typeface="Trebuchet MS" panose="020B0603020202020204" pitchFamily="34" charset="0"/>
                <a:hlinkClick r:id="rId4"/>
              </a:rPr>
              <a:t>http://searchcrm.techtarget.com/definition/speech-recognition</a:t>
            </a:r>
            <a:endParaRPr lang="en-IN" sz="1800" b="0" i="0" u="none" strike="noStrike" baseline="0" dirty="0">
              <a:solidFill>
                <a:srgbClr val="99C93B"/>
              </a:solidFill>
              <a:latin typeface="Trebuchet MS" panose="020B0603020202020204" pitchFamily="34" charset="0"/>
            </a:endParaRPr>
          </a:p>
          <a:p>
            <a:endParaRPr lang="en-IN" dirty="0">
              <a:solidFill>
                <a:srgbClr val="99C93B"/>
              </a:solidFill>
              <a:latin typeface="Trebuchet MS" panose="020B0603020202020204" pitchFamily="34" charset="0"/>
            </a:endParaRPr>
          </a:p>
          <a:p>
            <a:r>
              <a:rPr lang="en-IN" sz="1800" b="0" i="0" u="none" strike="noStrike" baseline="0" dirty="0">
                <a:solidFill>
                  <a:srgbClr val="252525"/>
                </a:solidFill>
                <a:latin typeface="Trebuchet MS" panose="020B0603020202020204" pitchFamily="34" charset="0"/>
              </a:rPr>
              <a:t>[4]</a:t>
            </a:r>
            <a:r>
              <a:rPr lang="en-IN" sz="1800" b="0" i="0" u="none" strike="noStrike" baseline="0" dirty="0">
                <a:solidFill>
                  <a:srgbClr val="99C93B"/>
                </a:solidFill>
                <a:latin typeface="Trebuchet MS" panose="020B0603020202020204" pitchFamily="34" charset="0"/>
              </a:rPr>
              <a:t>https://en.wikipedia.org/wiki/Outline_of_machine_learning</a:t>
            </a:r>
            <a:endParaRPr lang="en-IN" dirty="0"/>
          </a:p>
        </p:txBody>
      </p:sp>
    </p:spTree>
    <p:extLst>
      <p:ext uri="{BB962C8B-B14F-4D97-AF65-F5344CB8AC3E}">
        <p14:creationId xmlns:p14="http://schemas.microsoft.com/office/powerpoint/2010/main" val="2132550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2739709"/>
            <a:ext cx="3124200" cy="689291"/>
          </a:xfrm>
          <a:prstGeom prst="rect">
            <a:avLst/>
          </a:prstGeom>
        </p:spPr>
        <p:txBody>
          <a:bodyPr vert="horz" wrap="square" lIns="0" tIns="12065" rIns="0" bIns="0" rtlCol="0">
            <a:spAutoFit/>
          </a:bodyPr>
          <a:lstStyle/>
          <a:p>
            <a:pPr marL="12700">
              <a:lnSpc>
                <a:spcPct val="100000"/>
              </a:lnSpc>
              <a:spcBef>
                <a:spcPts val="95"/>
              </a:spcBef>
            </a:pPr>
            <a:r>
              <a:rPr sz="4400" spc="-5" dirty="0"/>
              <a:t>Thank </a:t>
            </a:r>
            <a:r>
              <a:rPr sz="4400" spc="-160" dirty="0"/>
              <a:t>You</a:t>
            </a:r>
            <a:r>
              <a:rPr sz="4400" spc="-150" dirty="0"/>
              <a:t> </a:t>
            </a:r>
            <a:r>
              <a:rPr sz="4400" spc="-5"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303B44-552C-4D3D-AD89-ECC5E2E63005}"/>
              </a:ext>
            </a:extLst>
          </p:cNvPr>
          <p:cNvSpPr txBox="1"/>
          <p:nvPr/>
        </p:nvSpPr>
        <p:spPr>
          <a:xfrm>
            <a:off x="432581" y="418981"/>
            <a:ext cx="6375079" cy="800219"/>
          </a:xfrm>
          <a:prstGeom prst="rect">
            <a:avLst/>
          </a:prstGeom>
          <a:noFill/>
        </p:spPr>
        <p:txBody>
          <a:bodyPr wrap="none" rtlCol="0">
            <a:spAutoFit/>
          </a:bodyPr>
          <a:lstStyle/>
          <a:p>
            <a:r>
              <a:rPr lang="en-US" sz="2800" dirty="0"/>
              <a:t>CONTRIBUTIONS MADE BY EACH MEMBER</a:t>
            </a:r>
          </a:p>
          <a:p>
            <a:endParaRPr lang="en-US" dirty="0"/>
          </a:p>
        </p:txBody>
      </p:sp>
      <p:sp>
        <p:nvSpPr>
          <p:cNvPr id="3" name="TextBox 2">
            <a:extLst>
              <a:ext uri="{FF2B5EF4-FFF2-40B4-BE49-F238E27FC236}">
                <a16:creationId xmlns:a16="http://schemas.microsoft.com/office/drawing/2014/main" id="{5B698292-8138-48D2-965E-33416FC98A97}"/>
              </a:ext>
            </a:extLst>
          </p:cNvPr>
          <p:cNvSpPr txBox="1"/>
          <p:nvPr/>
        </p:nvSpPr>
        <p:spPr>
          <a:xfrm>
            <a:off x="228600" y="1219200"/>
            <a:ext cx="11417549" cy="4154984"/>
          </a:xfrm>
          <a:prstGeom prst="rect">
            <a:avLst/>
          </a:prstGeom>
          <a:noFill/>
        </p:spPr>
        <p:txBody>
          <a:bodyPr wrap="none" rtlCol="0">
            <a:spAutoFit/>
          </a:bodyPr>
          <a:lstStyle/>
          <a:p>
            <a:r>
              <a:rPr lang="en-US" sz="2400" dirty="0"/>
              <a:t>	      BATCH-1</a:t>
            </a:r>
          </a:p>
          <a:p>
            <a:r>
              <a:rPr lang="en-IN" sz="2400" dirty="0"/>
              <a:t>20BAI1118                KAVINKARTHIK A</a:t>
            </a:r>
            <a:r>
              <a:rPr lang="en-IN" sz="2400" dirty="0">
                <a:solidFill>
                  <a:srgbClr val="FF0000"/>
                </a:solidFill>
              </a:rPr>
              <a:t>(GIVING THE POINTS FOR PRESENTATION)</a:t>
            </a:r>
            <a:r>
              <a:rPr lang="en-IN" sz="2400" dirty="0"/>
              <a:t>                       </a:t>
            </a:r>
          </a:p>
          <a:p>
            <a:r>
              <a:rPr lang="en-IN" sz="2400" dirty="0"/>
              <a:t>20BAI1148                KESHAV VERMA</a:t>
            </a:r>
            <a:r>
              <a:rPr lang="en-IN" sz="2400" dirty="0">
                <a:solidFill>
                  <a:srgbClr val="FF0000"/>
                </a:solidFill>
              </a:rPr>
              <a:t>(PRESENTATION)</a:t>
            </a:r>
          </a:p>
          <a:p>
            <a:r>
              <a:rPr lang="en-IN" sz="2400" dirty="0"/>
              <a:t>20BAI1192                RATNESHWAR</a:t>
            </a:r>
            <a:r>
              <a:rPr lang="en-IN" sz="2400" dirty="0">
                <a:solidFill>
                  <a:srgbClr val="FF0000"/>
                </a:solidFill>
              </a:rPr>
              <a:t>(GIVING THE IDEA OF THIS PROJECT)</a:t>
            </a:r>
          </a:p>
          <a:p>
            <a:r>
              <a:rPr lang="en-IN" sz="2400" dirty="0"/>
              <a:t>20BAI1201                ROHAN PAWAR </a:t>
            </a:r>
            <a:r>
              <a:rPr lang="en-IN" sz="2400" dirty="0">
                <a:solidFill>
                  <a:srgbClr val="FF0000"/>
                </a:solidFill>
              </a:rPr>
              <a:t>(PRESENTATION)</a:t>
            </a:r>
          </a:p>
          <a:p>
            <a:r>
              <a:rPr lang="en-IN" sz="2400" dirty="0"/>
              <a:t>20BAI1211                ADITYA MISRA</a:t>
            </a:r>
            <a:r>
              <a:rPr lang="en-IN" sz="2400" dirty="0">
                <a:solidFill>
                  <a:srgbClr val="FF0000"/>
                </a:solidFill>
              </a:rPr>
              <a:t>(GIVING THE IDEA OF THIS PROJECT)</a:t>
            </a:r>
          </a:p>
          <a:p>
            <a:r>
              <a:rPr lang="en-IN" sz="2400" dirty="0"/>
              <a:t>20BAI1230                NEHA ANN SHYGEN</a:t>
            </a:r>
            <a:r>
              <a:rPr lang="en-IN" sz="2400" dirty="0">
                <a:solidFill>
                  <a:srgbClr val="FF0000"/>
                </a:solidFill>
              </a:rPr>
              <a:t>(PRESENTATION)</a:t>
            </a:r>
          </a:p>
          <a:p>
            <a:r>
              <a:rPr lang="en-IN" sz="2400" dirty="0"/>
              <a:t>20BAI1242                P B SUDHARSHANAN</a:t>
            </a:r>
            <a:r>
              <a:rPr lang="en-IN" sz="2400" dirty="0">
                <a:solidFill>
                  <a:srgbClr val="FF0000"/>
                </a:solidFill>
              </a:rPr>
              <a:t>(PREPARING THE PRESENTATION)</a:t>
            </a:r>
          </a:p>
          <a:p>
            <a:r>
              <a:rPr lang="en-IN" sz="2400" dirty="0"/>
              <a:t>20BAI1291                SHANTHANU GOPIKRISHNAN</a:t>
            </a:r>
            <a:r>
              <a:rPr lang="en-IN" sz="2400" dirty="0">
                <a:solidFill>
                  <a:srgbClr val="FF0000"/>
                </a:solidFill>
              </a:rPr>
              <a:t>(GIVING THE POINTS FOR PRESENTATION)</a:t>
            </a:r>
          </a:p>
          <a:p>
            <a:r>
              <a:rPr lang="en-IN" sz="2400" dirty="0"/>
              <a:t>20BEC1117               DABBRA SRINATH</a:t>
            </a:r>
            <a:r>
              <a:rPr lang="en-IN" sz="2400" dirty="0">
                <a:solidFill>
                  <a:srgbClr val="FF0000"/>
                </a:solidFill>
              </a:rPr>
              <a:t>(PREPARING THE PRESENTATION)</a:t>
            </a:r>
          </a:p>
          <a:p>
            <a:r>
              <a:rPr lang="en-IN" sz="2400" dirty="0"/>
              <a:t>20BEC1236               K N DHRUV RAMESH</a:t>
            </a:r>
            <a:r>
              <a:rPr lang="en-IN" sz="2400" dirty="0">
                <a:solidFill>
                  <a:srgbClr val="FF0000"/>
                </a:solidFill>
              </a:rPr>
              <a:t>(PREPARING THE PRESENTATION)</a:t>
            </a:r>
            <a:endParaRPr lang="en-US" sz="2400" dirty="0">
              <a:solidFill>
                <a:srgbClr val="FF0000"/>
              </a:solidFill>
            </a:endParaRPr>
          </a:p>
        </p:txBody>
      </p:sp>
    </p:spTree>
    <p:extLst>
      <p:ext uri="{BB962C8B-B14F-4D97-AF65-F5344CB8AC3E}">
        <p14:creationId xmlns:p14="http://schemas.microsoft.com/office/powerpoint/2010/main" val="161807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44156" y="0"/>
            <a:ext cx="4851400" cy="6870700"/>
            <a:chOff x="7344156" y="0"/>
            <a:chExt cx="4851400" cy="6870700"/>
          </a:xfrm>
        </p:grpSpPr>
        <p:sp>
          <p:nvSpPr>
            <p:cNvPr id="3" name="object 3"/>
            <p:cNvSpPr/>
            <p:nvPr/>
          </p:nvSpPr>
          <p:spPr>
            <a:xfrm>
              <a:off x="9287256" y="0"/>
              <a:ext cx="138684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370949"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5" name="object 5"/>
            <p:cNvSpPr/>
            <p:nvPr/>
          </p:nvSpPr>
          <p:spPr>
            <a:xfrm>
              <a:off x="7344156" y="3648455"/>
              <a:ext cx="4847844" cy="32095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425309"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7" name="object 7"/>
            <p:cNvSpPr/>
            <p:nvPr/>
          </p:nvSpPr>
          <p:spPr>
            <a:xfrm>
              <a:off x="9166860" y="0"/>
              <a:ext cx="3025140" cy="685799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9587484" y="0"/>
              <a:ext cx="2604516" cy="685799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919972" y="3035806"/>
              <a:ext cx="3272028" cy="3822191"/>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9322308" y="0"/>
              <a:ext cx="2869692" cy="685799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0885932" y="0"/>
              <a:ext cx="1306068" cy="6857998"/>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0927080" y="0"/>
              <a:ext cx="1264920" cy="6857998"/>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0360152" y="3575302"/>
              <a:ext cx="1831848" cy="3282695"/>
            </a:xfrm>
            <a:prstGeom prst="rect">
              <a:avLst/>
            </a:prstGeom>
            <a:blipFill>
              <a:blip r:embed="rId10" cstate="print"/>
              <a:stretch>
                <a:fillRect/>
              </a:stretch>
            </a:blipFill>
          </p:spPr>
          <p:txBody>
            <a:bodyPr wrap="square" lIns="0" tIns="0" rIns="0" bIns="0" rtlCol="0"/>
            <a:lstStyle/>
            <a:p>
              <a:endParaRPr/>
            </a:p>
          </p:txBody>
        </p:sp>
      </p:grpSp>
      <p:sp>
        <p:nvSpPr>
          <p:cNvPr id="14" name="object 14"/>
          <p:cNvSpPr/>
          <p:nvPr/>
        </p:nvSpPr>
        <p:spPr>
          <a:xfrm>
            <a:off x="0" y="0"/>
            <a:ext cx="850392" cy="5673852"/>
          </a:xfrm>
          <a:prstGeom prst="rect">
            <a:avLst/>
          </a:prstGeom>
          <a:blipFill>
            <a:blip r:embed="rId11" cstate="print"/>
            <a:stretch>
              <a:fillRect/>
            </a:stretch>
          </a:blipFill>
        </p:spPr>
        <p:txBody>
          <a:bodyPr wrap="square" lIns="0" tIns="0" rIns="0" bIns="0" rtlCol="0"/>
          <a:lstStyle/>
          <a:p>
            <a:endParaRPr/>
          </a:p>
        </p:txBody>
      </p:sp>
      <p:sp>
        <p:nvSpPr>
          <p:cNvPr id="15" name="object 15"/>
          <p:cNvSpPr txBox="1">
            <a:spLocks noGrp="1"/>
          </p:cNvSpPr>
          <p:nvPr>
            <p:ph type="title"/>
          </p:nvPr>
        </p:nvSpPr>
        <p:spPr>
          <a:xfrm>
            <a:off x="3848333" y="2580005"/>
            <a:ext cx="333946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6F2F9F"/>
                </a:solidFill>
              </a:rPr>
              <a:t>AI </a:t>
            </a:r>
            <a:r>
              <a:rPr sz="5400" spc="-15" dirty="0">
                <a:solidFill>
                  <a:srgbClr val="6F2F9F"/>
                </a:solidFill>
              </a:rPr>
              <a:t>in</a:t>
            </a:r>
            <a:r>
              <a:rPr sz="5400" spc="-95" dirty="0">
                <a:solidFill>
                  <a:srgbClr val="6F2F9F"/>
                </a:solidFill>
              </a:rPr>
              <a:t> </a:t>
            </a:r>
            <a:r>
              <a:rPr sz="5400" spc="-5" dirty="0">
                <a:solidFill>
                  <a:srgbClr val="006FC0"/>
                </a:solidFill>
              </a:rPr>
              <a:t>Cloud</a:t>
            </a:r>
            <a:endParaRPr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400800" y="1195675"/>
            <a:ext cx="3207385" cy="3989070"/>
            <a:chOff x="6379209" y="1206500"/>
            <a:chExt cx="3207385" cy="3989070"/>
          </a:xfrm>
        </p:grpSpPr>
        <p:sp>
          <p:nvSpPr>
            <p:cNvPr id="3" name="object 3"/>
            <p:cNvSpPr/>
            <p:nvPr/>
          </p:nvSpPr>
          <p:spPr>
            <a:xfrm>
              <a:off x="6391909" y="1219200"/>
              <a:ext cx="3181604" cy="39631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385559" y="1212850"/>
              <a:ext cx="3194685" cy="3976370"/>
            </a:xfrm>
            <a:custGeom>
              <a:avLst/>
              <a:gdLst/>
              <a:ahLst/>
              <a:cxnLst/>
              <a:rect l="l" t="t" r="r" b="b"/>
              <a:pathLst>
                <a:path w="3194684" h="3976370">
                  <a:moveTo>
                    <a:pt x="0" y="3975862"/>
                  </a:moveTo>
                  <a:lnTo>
                    <a:pt x="3194304" y="3975862"/>
                  </a:lnTo>
                  <a:lnTo>
                    <a:pt x="3194304" y="0"/>
                  </a:lnTo>
                  <a:lnTo>
                    <a:pt x="0" y="0"/>
                  </a:lnTo>
                  <a:lnTo>
                    <a:pt x="0" y="3975862"/>
                  </a:lnTo>
                  <a:close/>
                </a:path>
              </a:pathLst>
            </a:custGeom>
            <a:ln w="12700">
              <a:solidFill>
                <a:srgbClr val="FFFFFF"/>
              </a:solidFill>
            </a:ln>
          </p:spPr>
          <p:txBody>
            <a:bodyPr wrap="square" lIns="0" tIns="0" rIns="0" bIns="0" rtlCol="0"/>
            <a:lstStyle/>
            <a:p>
              <a:endParaRPr/>
            </a:p>
          </p:txBody>
        </p:sp>
      </p:grpSp>
      <p:sp>
        <p:nvSpPr>
          <p:cNvPr id="5" name="object 5"/>
          <p:cNvSpPr txBox="1"/>
          <p:nvPr/>
        </p:nvSpPr>
        <p:spPr>
          <a:xfrm>
            <a:off x="685800" y="1778635"/>
            <a:ext cx="8714740" cy="386651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Intelligence:</a:t>
            </a:r>
            <a:endParaRPr sz="1800" dirty="0">
              <a:latin typeface="Trebuchet MS"/>
              <a:cs typeface="Trebuchet MS"/>
            </a:endParaRPr>
          </a:p>
          <a:p>
            <a:pPr marL="469900">
              <a:lnSpc>
                <a:spcPct val="100000"/>
              </a:lnSpc>
              <a:spcBef>
                <a:spcPts val="994"/>
              </a:spcBef>
            </a:pPr>
            <a:r>
              <a:rPr sz="1800" spc="-5" dirty="0">
                <a:solidFill>
                  <a:srgbClr val="404040"/>
                </a:solidFill>
                <a:latin typeface="Trebuchet MS"/>
                <a:cs typeface="Trebuchet MS"/>
              </a:rPr>
              <a:t>Ability to acquire </a:t>
            </a:r>
            <a:r>
              <a:rPr sz="1800" dirty="0">
                <a:solidFill>
                  <a:srgbClr val="404040"/>
                </a:solidFill>
                <a:latin typeface="Trebuchet MS"/>
                <a:cs typeface="Trebuchet MS"/>
              </a:rPr>
              <a:t>&amp; </a:t>
            </a:r>
            <a:r>
              <a:rPr sz="1800" spc="-5" dirty="0">
                <a:solidFill>
                  <a:srgbClr val="404040"/>
                </a:solidFill>
                <a:latin typeface="Trebuchet MS"/>
                <a:cs typeface="Trebuchet MS"/>
              </a:rPr>
              <a:t>apply knowledge </a:t>
            </a:r>
            <a:r>
              <a:rPr sz="1800" dirty="0">
                <a:solidFill>
                  <a:srgbClr val="404040"/>
                </a:solidFill>
                <a:latin typeface="Trebuchet MS"/>
                <a:cs typeface="Trebuchet MS"/>
              </a:rPr>
              <a:t>&amp;</a:t>
            </a:r>
            <a:r>
              <a:rPr sz="1800" spc="-75" dirty="0">
                <a:solidFill>
                  <a:srgbClr val="404040"/>
                </a:solidFill>
                <a:latin typeface="Trebuchet MS"/>
                <a:cs typeface="Trebuchet MS"/>
              </a:rPr>
              <a:t> </a:t>
            </a:r>
            <a:r>
              <a:rPr sz="1800" spc="-5" dirty="0">
                <a:solidFill>
                  <a:srgbClr val="404040"/>
                </a:solidFill>
                <a:latin typeface="Trebuchet MS"/>
                <a:cs typeface="Trebuchet MS"/>
              </a:rPr>
              <a:t>skills.</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3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Human</a:t>
            </a:r>
            <a:r>
              <a:rPr sz="1800" spc="-20" dirty="0">
                <a:solidFill>
                  <a:srgbClr val="404040"/>
                </a:solidFill>
                <a:latin typeface="Trebuchet MS"/>
                <a:cs typeface="Trebuchet MS"/>
              </a:rPr>
              <a:t> </a:t>
            </a:r>
            <a:r>
              <a:rPr sz="1800" spc="-5" dirty="0">
                <a:solidFill>
                  <a:srgbClr val="404040"/>
                </a:solidFill>
                <a:latin typeface="Trebuchet MS"/>
                <a:cs typeface="Trebuchet MS"/>
              </a:rPr>
              <a:t>Intelligence:[HI]</a:t>
            </a:r>
            <a:endParaRPr sz="1800" dirty="0">
              <a:latin typeface="Trebuchet MS"/>
              <a:cs typeface="Trebuchet MS"/>
            </a:endParaRPr>
          </a:p>
          <a:p>
            <a:pPr marL="469900">
              <a:lnSpc>
                <a:spcPct val="100000"/>
              </a:lnSpc>
              <a:spcBef>
                <a:spcPts val="994"/>
              </a:spcBef>
            </a:pPr>
            <a:r>
              <a:rPr sz="1800" spc="-5" dirty="0">
                <a:solidFill>
                  <a:srgbClr val="404040"/>
                </a:solidFill>
                <a:latin typeface="Trebuchet MS"/>
                <a:cs typeface="Trebuchet MS"/>
              </a:rPr>
              <a:t>Human </a:t>
            </a:r>
            <a:r>
              <a:rPr sz="1800" dirty="0">
                <a:solidFill>
                  <a:srgbClr val="404040"/>
                </a:solidFill>
                <a:latin typeface="Trebuchet MS"/>
                <a:cs typeface="Trebuchet MS"/>
              </a:rPr>
              <a:t>learns </a:t>
            </a:r>
            <a:r>
              <a:rPr sz="1800" spc="-5" dirty="0">
                <a:solidFill>
                  <a:srgbClr val="404040"/>
                </a:solidFill>
                <a:latin typeface="Trebuchet MS"/>
                <a:cs typeface="Trebuchet MS"/>
              </a:rPr>
              <a:t>from</a:t>
            </a:r>
            <a:r>
              <a:rPr sz="1800" spc="-10" dirty="0">
                <a:solidFill>
                  <a:srgbClr val="404040"/>
                </a:solidFill>
                <a:latin typeface="Trebuchet MS"/>
                <a:cs typeface="Trebuchet MS"/>
              </a:rPr>
              <a:t> </a:t>
            </a:r>
            <a:r>
              <a:rPr sz="1800" spc="-5" dirty="0">
                <a:solidFill>
                  <a:srgbClr val="404040"/>
                </a:solidFill>
                <a:latin typeface="Trebuchet MS"/>
                <a:cs typeface="Trebuchet MS"/>
              </a:rPr>
              <a:t>experience.</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30"/>
              </a:spcBef>
              <a:tabLst>
                <a:tab pos="354965" algn="l"/>
              </a:tabLst>
            </a:pPr>
            <a:r>
              <a:rPr sz="1450" spc="240" dirty="0">
                <a:solidFill>
                  <a:srgbClr val="90C225"/>
                </a:solidFill>
                <a:latin typeface="Arial"/>
                <a:cs typeface="Arial"/>
              </a:rPr>
              <a:t>	</a:t>
            </a:r>
            <a:r>
              <a:rPr sz="1800" spc="-10" dirty="0">
                <a:solidFill>
                  <a:srgbClr val="404040"/>
                </a:solidFill>
                <a:latin typeface="Trebuchet MS"/>
                <a:cs typeface="Trebuchet MS"/>
              </a:rPr>
              <a:t>Artificial</a:t>
            </a:r>
            <a:r>
              <a:rPr sz="1800" spc="-20" dirty="0">
                <a:solidFill>
                  <a:srgbClr val="404040"/>
                </a:solidFill>
                <a:latin typeface="Trebuchet MS"/>
                <a:cs typeface="Trebuchet MS"/>
              </a:rPr>
              <a:t> </a:t>
            </a:r>
            <a:r>
              <a:rPr sz="1800" spc="-5" dirty="0">
                <a:solidFill>
                  <a:srgbClr val="404040"/>
                </a:solidFill>
                <a:latin typeface="Trebuchet MS"/>
                <a:cs typeface="Trebuchet MS"/>
              </a:rPr>
              <a:t>Intelligence:[AI]</a:t>
            </a:r>
            <a:endParaRPr sz="1800" dirty="0">
              <a:latin typeface="Trebuchet MS"/>
              <a:cs typeface="Trebuchet MS"/>
            </a:endParaRPr>
          </a:p>
          <a:p>
            <a:pPr marL="469900">
              <a:lnSpc>
                <a:spcPct val="100000"/>
              </a:lnSpc>
              <a:spcBef>
                <a:spcPts val="994"/>
              </a:spcBef>
            </a:pPr>
            <a:r>
              <a:rPr sz="1800" spc="-5" dirty="0">
                <a:solidFill>
                  <a:srgbClr val="404040"/>
                </a:solidFill>
                <a:latin typeface="Trebuchet MS"/>
                <a:cs typeface="Trebuchet MS"/>
              </a:rPr>
              <a:t>Also possible to </a:t>
            </a:r>
            <a:r>
              <a:rPr sz="1800" dirty="0">
                <a:solidFill>
                  <a:srgbClr val="404040"/>
                </a:solidFill>
                <a:latin typeface="Trebuchet MS"/>
                <a:cs typeface="Trebuchet MS"/>
              </a:rPr>
              <a:t>learn </a:t>
            </a:r>
            <a:r>
              <a:rPr sz="1800" spc="-5" dirty="0">
                <a:solidFill>
                  <a:srgbClr val="404040"/>
                </a:solidFill>
                <a:latin typeface="Trebuchet MS"/>
                <a:cs typeface="Trebuchet MS"/>
              </a:rPr>
              <a:t>from experience that is</a:t>
            </a:r>
            <a:r>
              <a:rPr sz="1800" spc="-55" dirty="0">
                <a:solidFill>
                  <a:srgbClr val="404040"/>
                </a:solidFill>
                <a:latin typeface="Trebuchet MS"/>
                <a:cs typeface="Trebuchet MS"/>
              </a:rPr>
              <a:t> </a:t>
            </a:r>
            <a:r>
              <a:rPr sz="1800" spc="-5" dirty="0">
                <a:solidFill>
                  <a:srgbClr val="404040"/>
                </a:solidFill>
                <a:latin typeface="Trebuchet MS"/>
                <a:cs typeface="Trebuchet MS"/>
              </a:rPr>
              <a:t>data.</a:t>
            </a:r>
            <a:endParaRPr sz="1800" dirty="0">
              <a:latin typeface="Trebuchet MS"/>
              <a:cs typeface="Trebuchet MS"/>
            </a:endParaRPr>
          </a:p>
          <a:p>
            <a:pPr marL="6659880" marR="5080" indent="-797560">
              <a:lnSpc>
                <a:spcPct val="100000"/>
              </a:lnSpc>
              <a:spcBef>
                <a:spcPts val="645"/>
              </a:spcBef>
            </a:pPr>
            <a:r>
              <a:rPr sz="1800" spc="-5" dirty="0">
                <a:latin typeface="Trebuchet MS"/>
                <a:cs typeface="Trebuchet MS"/>
              </a:rPr>
              <a:t>FIG1.1: Data to </a:t>
            </a:r>
            <a:r>
              <a:rPr sz="1800" spc="-10" dirty="0">
                <a:latin typeface="Trebuchet MS"/>
                <a:cs typeface="Trebuchet MS"/>
              </a:rPr>
              <a:t>Intelligence  </a:t>
            </a:r>
            <a:r>
              <a:rPr sz="1800" spc="-5" dirty="0">
                <a:latin typeface="Trebuchet MS"/>
                <a:cs typeface="Trebuchet MS"/>
              </a:rPr>
              <a:t>transformation</a:t>
            </a:r>
            <a:endParaRPr sz="1800" dirty="0">
              <a:latin typeface="Trebuchet MS"/>
              <a:cs typeface="Trebuchet MS"/>
            </a:endParaRPr>
          </a:p>
        </p:txBody>
      </p:sp>
      <p:sp>
        <p:nvSpPr>
          <p:cNvPr id="6" name="object 6"/>
          <p:cNvSpPr txBox="1">
            <a:spLocks noGrp="1"/>
          </p:cNvSpPr>
          <p:nvPr>
            <p:ph type="title"/>
          </p:nvPr>
        </p:nvSpPr>
        <p:spPr>
          <a:xfrm>
            <a:off x="756310" y="628853"/>
            <a:ext cx="3739490" cy="566822"/>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6F2F9F"/>
                </a:solidFill>
              </a:rPr>
              <a:t>Introduction</a:t>
            </a:r>
            <a:r>
              <a:rPr sz="3600" spc="-75" dirty="0">
                <a:solidFill>
                  <a:srgbClr val="6F2F9F"/>
                </a:solidFill>
              </a:rPr>
              <a:t> </a:t>
            </a:r>
            <a:r>
              <a:rPr lang="en-US" sz="3600" spc="-5" dirty="0">
                <a:solidFill>
                  <a:srgbClr val="7030A0"/>
                </a:solidFill>
                <a:uFill>
                  <a:solidFill>
                    <a:srgbClr val="B8D181"/>
                  </a:solidFill>
                </a:uFill>
              </a:rPr>
              <a:t>to AI</a:t>
            </a:r>
            <a:endParaRPr sz="3600" u="sng" dirty="0">
              <a:solidFill>
                <a:srgbClr val="7030A0"/>
              </a:solidFill>
            </a:endParaRPr>
          </a:p>
        </p:txBody>
      </p:sp>
      <p:sp>
        <p:nvSpPr>
          <p:cNvPr id="7" name="Oval 6">
            <a:extLst>
              <a:ext uri="{FF2B5EF4-FFF2-40B4-BE49-F238E27FC236}">
                <a16:creationId xmlns:a16="http://schemas.microsoft.com/office/drawing/2014/main" id="{2D0AA155-A237-44DC-A2BC-1146EEAA6668}"/>
              </a:ext>
            </a:extLst>
          </p:cNvPr>
          <p:cNvSpPr/>
          <p:nvPr/>
        </p:nvSpPr>
        <p:spPr>
          <a:xfrm>
            <a:off x="838200" y="2057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E3421E77-33B7-4BEE-AF43-209D7A923291}"/>
              </a:ext>
            </a:extLst>
          </p:cNvPr>
          <p:cNvSpPr/>
          <p:nvPr/>
        </p:nvSpPr>
        <p:spPr>
          <a:xfrm>
            <a:off x="838200" y="3276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20F0419F-B689-44E9-B0CF-9BD64FF33057}"/>
              </a:ext>
            </a:extLst>
          </p:cNvPr>
          <p:cNvSpPr/>
          <p:nvPr/>
        </p:nvSpPr>
        <p:spPr>
          <a:xfrm>
            <a:off x="836141" y="4495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533400"/>
            <a:ext cx="8768690" cy="564257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solidFill>
                  <a:srgbClr val="90C225"/>
                </a:solidFill>
                <a:latin typeface="Arial"/>
                <a:cs typeface="Arial"/>
              </a:rPr>
              <a:t>	</a:t>
            </a:r>
            <a:r>
              <a:rPr sz="3200" spc="-5" dirty="0">
                <a:solidFill>
                  <a:srgbClr val="7030A0"/>
                </a:solidFill>
                <a:latin typeface="Trebuchet MS"/>
                <a:cs typeface="Trebuchet MS"/>
              </a:rPr>
              <a:t>AI</a:t>
            </a:r>
            <a:r>
              <a:rPr sz="3200" spc="-25" dirty="0">
                <a:solidFill>
                  <a:srgbClr val="7030A0"/>
                </a:solidFill>
                <a:latin typeface="Trebuchet MS"/>
                <a:cs typeface="Trebuchet MS"/>
              </a:rPr>
              <a:t> </a:t>
            </a:r>
            <a:r>
              <a:rPr sz="3200" spc="-5" dirty="0">
                <a:solidFill>
                  <a:srgbClr val="7030A0"/>
                </a:solidFill>
                <a:latin typeface="Trebuchet MS"/>
                <a:cs typeface="Trebuchet MS"/>
              </a:rPr>
              <a:t>activities:</a:t>
            </a:r>
            <a:endParaRPr sz="3200" dirty="0">
              <a:solidFill>
                <a:srgbClr val="7030A0"/>
              </a:solidFill>
              <a:latin typeface="Trebuchet MS"/>
              <a:cs typeface="Trebuchet MS"/>
            </a:endParaRPr>
          </a:p>
          <a:p>
            <a:pPr marL="469900">
              <a:lnSpc>
                <a:spcPct val="100000"/>
              </a:lnSpc>
              <a:spcBef>
                <a:spcPts val="1720"/>
              </a:spcBef>
            </a:pPr>
            <a:r>
              <a:rPr lang="en-US" sz="1600" spc="-5" dirty="0">
                <a:solidFill>
                  <a:srgbClr val="404040"/>
                </a:solidFill>
                <a:latin typeface="Trebuchet MS"/>
                <a:cs typeface="Trebuchet MS"/>
              </a:rPr>
              <a:t>1)</a:t>
            </a:r>
            <a:r>
              <a:rPr sz="1600" spc="-5" dirty="0">
                <a:solidFill>
                  <a:srgbClr val="404040"/>
                </a:solidFill>
                <a:latin typeface="Trebuchet MS"/>
                <a:cs typeface="Trebuchet MS"/>
              </a:rPr>
              <a:t>Speech</a:t>
            </a:r>
            <a:r>
              <a:rPr sz="1600" spc="-60" dirty="0">
                <a:solidFill>
                  <a:srgbClr val="404040"/>
                </a:solidFill>
                <a:latin typeface="Trebuchet MS"/>
                <a:cs typeface="Trebuchet MS"/>
              </a:rPr>
              <a:t> </a:t>
            </a:r>
            <a:r>
              <a:rPr sz="1600" spc="-5" dirty="0">
                <a:solidFill>
                  <a:srgbClr val="404040"/>
                </a:solidFill>
                <a:latin typeface="Trebuchet MS"/>
                <a:cs typeface="Trebuchet MS"/>
              </a:rPr>
              <a:t>recognition</a:t>
            </a:r>
            <a:r>
              <a:rPr lang="en-US" sz="1600" spc="-5" dirty="0">
                <a:solidFill>
                  <a:srgbClr val="404040"/>
                </a:solidFill>
                <a:latin typeface="Trebuchet MS"/>
                <a:cs typeface="Trebuchet MS"/>
              </a:rPr>
              <a:t>:</a:t>
            </a:r>
          </a:p>
          <a:p>
            <a:pPr marL="469900">
              <a:lnSpc>
                <a:spcPct val="100000"/>
              </a:lnSpc>
              <a:spcBef>
                <a:spcPts val="1720"/>
              </a:spcBef>
            </a:pPr>
            <a:r>
              <a:rPr lang="en-US" sz="1600" spc="-5" dirty="0">
                <a:solidFill>
                  <a:srgbClr val="404040"/>
                </a:solidFill>
                <a:latin typeface="Trebuchet MS"/>
                <a:cs typeface="Trebuchet MS"/>
              </a:rPr>
              <a:t>	It is the major activity of AI.</a:t>
            </a:r>
          </a:p>
          <a:p>
            <a:pPr marL="469900">
              <a:lnSpc>
                <a:spcPct val="100000"/>
              </a:lnSpc>
              <a:spcBef>
                <a:spcPts val="1720"/>
              </a:spcBef>
            </a:pPr>
            <a:r>
              <a:rPr lang="en-US" sz="1600" dirty="0">
                <a:latin typeface="Trebuchet MS"/>
                <a:cs typeface="Trebuchet MS"/>
              </a:rPr>
              <a:t>	It includes activities like:</a:t>
            </a:r>
            <a:endParaRPr sz="1600" dirty="0">
              <a:latin typeface="Trebuchet MS"/>
              <a:cs typeface="Trebuchet MS"/>
            </a:endParaRPr>
          </a:p>
          <a:p>
            <a:pPr marL="469900">
              <a:lnSpc>
                <a:spcPct val="100000"/>
              </a:lnSpc>
              <a:spcBef>
                <a:spcPts val="1000"/>
              </a:spcBef>
            </a:pPr>
            <a:r>
              <a:rPr lang="en-IN" sz="1600" spc="-20" dirty="0">
                <a:solidFill>
                  <a:srgbClr val="404040"/>
                </a:solidFill>
                <a:latin typeface="Trebuchet MS"/>
                <a:cs typeface="Trebuchet MS"/>
              </a:rPr>
              <a:t>	    -&gt;Google’s </a:t>
            </a:r>
            <a:r>
              <a:rPr lang="en-IN" sz="1600" spc="-5" dirty="0">
                <a:solidFill>
                  <a:srgbClr val="404040"/>
                </a:solidFill>
                <a:latin typeface="Trebuchet MS"/>
                <a:cs typeface="Trebuchet MS"/>
              </a:rPr>
              <a:t>google</a:t>
            </a:r>
            <a:r>
              <a:rPr lang="en-IN" sz="1600" spc="70" dirty="0">
                <a:solidFill>
                  <a:srgbClr val="404040"/>
                </a:solidFill>
                <a:latin typeface="Trebuchet MS"/>
                <a:cs typeface="Trebuchet MS"/>
              </a:rPr>
              <a:t> </a:t>
            </a:r>
            <a:r>
              <a:rPr lang="en-IN" sz="1600" spc="-10" dirty="0">
                <a:solidFill>
                  <a:srgbClr val="404040"/>
                </a:solidFill>
                <a:latin typeface="Trebuchet MS"/>
                <a:cs typeface="Trebuchet MS"/>
              </a:rPr>
              <a:t>now</a:t>
            </a:r>
          </a:p>
          <a:p>
            <a:pPr marL="469900">
              <a:lnSpc>
                <a:spcPct val="100000"/>
              </a:lnSpc>
              <a:spcBef>
                <a:spcPts val="1000"/>
              </a:spcBef>
            </a:pPr>
            <a:r>
              <a:rPr lang="en-IN" sz="1600" spc="-25" dirty="0">
                <a:solidFill>
                  <a:srgbClr val="404040"/>
                </a:solidFill>
                <a:latin typeface="Trebuchet MS"/>
                <a:cs typeface="Trebuchet MS"/>
              </a:rPr>
              <a:t>	    -&gt;Apple’s</a:t>
            </a:r>
            <a:r>
              <a:rPr lang="en-IN" sz="1600" spc="5" dirty="0">
                <a:solidFill>
                  <a:srgbClr val="404040"/>
                </a:solidFill>
                <a:latin typeface="Trebuchet MS"/>
                <a:cs typeface="Trebuchet MS"/>
              </a:rPr>
              <a:t> </a:t>
            </a:r>
            <a:r>
              <a:rPr lang="en-IN" sz="1600" spc="-5" dirty="0">
                <a:solidFill>
                  <a:srgbClr val="404040"/>
                </a:solidFill>
                <a:latin typeface="Trebuchet MS"/>
                <a:cs typeface="Trebuchet MS"/>
              </a:rPr>
              <a:t>Siri</a:t>
            </a:r>
            <a:endParaRPr lang="en-IN" sz="1600" spc="-10" dirty="0">
              <a:solidFill>
                <a:srgbClr val="404040"/>
              </a:solidFill>
              <a:latin typeface="Trebuchet MS"/>
              <a:cs typeface="Trebuchet MS"/>
            </a:endParaRPr>
          </a:p>
          <a:p>
            <a:pPr marL="469900">
              <a:lnSpc>
                <a:spcPct val="100000"/>
              </a:lnSpc>
              <a:spcBef>
                <a:spcPts val="1000"/>
              </a:spcBef>
            </a:pPr>
            <a:r>
              <a:rPr lang="en-IN" sz="1600" spc="-15" dirty="0">
                <a:solidFill>
                  <a:srgbClr val="404040"/>
                </a:solidFill>
                <a:latin typeface="Trebuchet MS"/>
                <a:cs typeface="Trebuchet MS"/>
              </a:rPr>
              <a:t>	    -&gt;Microsoft’s</a:t>
            </a:r>
            <a:r>
              <a:rPr lang="en-IN" sz="1600" spc="30" dirty="0">
                <a:solidFill>
                  <a:srgbClr val="404040"/>
                </a:solidFill>
                <a:latin typeface="Trebuchet MS"/>
                <a:cs typeface="Trebuchet MS"/>
              </a:rPr>
              <a:t> </a:t>
            </a:r>
            <a:r>
              <a:rPr lang="en-IN" sz="1600" spc="-10" dirty="0">
                <a:solidFill>
                  <a:srgbClr val="404040"/>
                </a:solidFill>
                <a:latin typeface="Trebuchet MS"/>
                <a:cs typeface="Trebuchet MS"/>
              </a:rPr>
              <a:t>Cortana</a:t>
            </a:r>
          </a:p>
          <a:p>
            <a:pPr marL="469900">
              <a:lnSpc>
                <a:spcPct val="100000"/>
              </a:lnSpc>
              <a:spcBef>
                <a:spcPts val="1000"/>
              </a:spcBef>
            </a:pPr>
            <a:endParaRPr lang="en-US" sz="1600" spc="-5" dirty="0">
              <a:solidFill>
                <a:srgbClr val="404040"/>
              </a:solidFill>
              <a:latin typeface="Trebuchet MS"/>
              <a:cs typeface="Trebuchet MS"/>
            </a:endParaRPr>
          </a:p>
          <a:p>
            <a:pPr marL="469900">
              <a:lnSpc>
                <a:spcPct val="100000"/>
              </a:lnSpc>
              <a:spcBef>
                <a:spcPts val="1000"/>
              </a:spcBef>
            </a:pPr>
            <a:r>
              <a:rPr lang="en-US" sz="1600" spc="-5" dirty="0">
                <a:solidFill>
                  <a:srgbClr val="404040"/>
                </a:solidFill>
                <a:latin typeface="Trebuchet MS"/>
                <a:cs typeface="Trebuchet MS"/>
              </a:rPr>
              <a:t>2)</a:t>
            </a:r>
            <a:r>
              <a:rPr sz="1600" spc="-5" dirty="0">
                <a:solidFill>
                  <a:srgbClr val="404040"/>
                </a:solidFill>
                <a:latin typeface="Trebuchet MS"/>
                <a:cs typeface="Trebuchet MS"/>
              </a:rPr>
              <a:t>Learning</a:t>
            </a:r>
            <a:r>
              <a:rPr lang="en-US" sz="1600" spc="-5" dirty="0">
                <a:solidFill>
                  <a:srgbClr val="404040"/>
                </a:solidFill>
                <a:latin typeface="Trebuchet MS"/>
                <a:cs typeface="Trebuchet MS"/>
              </a:rPr>
              <a:t> </a:t>
            </a:r>
            <a:r>
              <a:rPr lang="en-US" sz="1600" dirty="0">
                <a:latin typeface="Trebuchet MS"/>
                <a:cs typeface="Trebuchet MS"/>
              </a:rPr>
              <a:t>+ </a:t>
            </a:r>
            <a:r>
              <a:rPr sz="1600" spc="-15" dirty="0">
                <a:solidFill>
                  <a:srgbClr val="404040"/>
                </a:solidFill>
                <a:latin typeface="Trebuchet MS"/>
                <a:cs typeface="Trebuchet MS"/>
              </a:rPr>
              <a:t>Problem</a:t>
            </a:r>
            <a:r>
              <a:rPr sz="1600" spc="-80" dirty="0">
                <a:solidFill>
                  <a:srgbClr val="404040"/>
                </a:solidFill>
                <a:latin typeface="Trebuchet MS"/>
                <a:cs typeface="Trebuchet MS"/>
              </a:rPr>
              <a:t> </a:t>
            </a:r>
            <a:r>
              <a:rPr sz="1600" spc="-5" dirty="0">
                <a:solidFill>
                  <a:srgbClr val="404040"/>
                </a:solidFill>
                <a:latin typeface="Trebuchet MS"/>
                <a:cs typeface="Trebuchet MS"/>
              </a:rPr>
              <a:t>solving  </a:t>
            </a:r>
            <a:r>
              <a:rPr sz="1600" spc="-10" dirty="0">
                <a:solidFill>
                  <a:srgbClr val="404040"/>
                </a:solidFill>
                <a:latin typeface="Trebuchet MS"/>
                <a:cs typeface="Trebuchet MS"/>
              </a:rPr>
              <a:t>knowledge</a:t>
            </a:r>
            <a:r>
              <a:rPr lang="en-US" sz="1600" spc="-10" dirty="0">
                <a:solidFill>
                  <a:srgbClr val="404040"/>
                </a:solidFill>
                <a:latin typeface="Trebuchet MS"/>
                <a:cs typeface="Trebuchet MS"/>
              </a:rPr>
              <a:t>:</a:t>
            </a:r>
          </a:p>
          <a:p>
            <a:pPr marL="469900">
              <a:lnSpc>
                <a:spcPct val="100000"/>
              </a:lnSpc>
              <a:spcBef>
                <a:spcPts val="1000"/>
              </a:spcBef>
            </a:pPr>
            <a:r>
              <a:rPr lang="en-US" sz="1600" spc="-10" dirty="0">
                <a:solidFill>
                  <a:srgbClr val="404040"/>
                </a:solidFill>
                <a:latin typeface="Trebuchet MS"/>
                <a:cs typeface="Trebuchet MS"/>
              </a:rPr>
              <a:t>	This can be achieved through various algorithms of Machine Learning.</a:t>
            </a:r>
          </a:p>
          <a:p>
            <a:pPr marL="469900">
              <a:lnSpc>
                <a:spcPct val="100000"/>
              </a:lnSpc>
              <a:spcBef>
                <a:spcPts val="1000"/>
              </a:spcBef>
            </a:pPr>
            <a:r>
              <a:rPr lang="en-US" sz="1600" spc="-10" dirty="0">
                <a:solidFill>
                  <a:srgbClr val="404040"/>
                </a:solidFill>
                <a:latin typeface="Trebuchet MS"/>
                <a:cs typeface="Trebuchet MS"/>
              </a:rPr>
              <a:t>	Algorithms:</a:t>
            </a:r>
          </a:p>
          <a:p>
            <a:pPr marL="469900">
              <a:lnSpc>
                <a:spcPct val="100000"/>
              </a:lnSpc>
              <a:spcBef>
                <a:spcPts val="1000"/>
              </a:spcBef>
            </a:pPr>
            <a:r>
              <a:rPr lang="en-US" sz="1600" spc="-10" dirty="0">
                <a:solidFill>
                  <a:srgbClr val="404040"/>
                </a:solidFill>
                <a:latin typeface="Trebuchet MS"/>
                <a:cs typeface="Trebuchet MS"/>
              </a:rPr>
              <a:t>	    -&gt;</a:t>
            </a:r>
            <a:r>
              <a:rPr lang="en-IN" sz="1600" spc="-5" dirty="0">
                <a:solidFill>
                  <a:srgbClr val="404040"/>
                </a:solidFill>
                <a:latin typeface="Trebuchet MS"/>
                <a:cs typeface="Trebuchet MS"/>
              </a:rPr>
              <a:t> Linear</a:t>
            </a:r>
            <a:r>
              <a:rPr lang="en-IN" sz="1600" spc="-90" dirty="0">
                <a:solidFill>
                  <a:srgbClr val="404040"/>
                </a:solidFill>
                <a:latin typeface="Trebuchet MS"/>
                <a:cs typeface="Trebuchet MS"/>
              </a:rPr>
              <a:t> </a:t>
            </a:r>
            <a:r>
              <a:rPr lang="en-IN" sz="1600" spc="-5" dirty="0">
                <a:solidFill>
                  <a:srgbClr val="404040"/>
                </a:solidFill>
                <a:latin typeface="Trebuchet MS"/>
                <a:cs typeface="Trebuchet MS"/>
              </a:rPr>
              <a:t>regression</a:t>
            </a:r>
          </a:p>
          <a:p>
            <a:pPr marL="469900">
              <a:lnSpc>
                <a:spcPct val="100000"/>
              </a:lnSpc>
              <a:spcBef>
                <a:spcPts val="1000"/>
              </a:spcBef>
            </a:pPr>
            <a:r>
              <a:rPr lang="en-IN" sz="1600" spc="-5" dirty="0">
                <a:solidFill>
                  <a:srgbClr val="404040"/>
                </a:solidFill>
                <a:latin typeface="Trebuchet MS"/>
                <a:cs typeface="Trebuchet MS"/>
              </a:rPr>
              <a:t>	    -&gt; Naive Bayesian</a:t>
            </a:r>
            <a:r>
              <a:rPr lang="en-IN" sz="1600" spc="-20" dirty="0">
                <a:solidFill>
                  <a:srgbClr val="404040"/>
                </a:solidFill>
                <a:latin typeface="Trebuchet MS"/>
                <a:cs typeface="Trebuchet MS"/>
              </a:rPr>
              <a:t> </a:t>
            </a:r>
            <a:r>
              <a:rPr lang="en-IN" sz="1600" spc="-5" dirty="0">
                <a:solidFill>
                  <a:srgbClr val="404040"/>
                </a:solidFill>
                <a:latin typeface="Trebuchet MS"/>
                <a:cs typeface="Trebuchet MS"/>
              </a:rPr>
              <a:t>algorithm</a:t>
            </a:r>
            <a:endParaRPr lang="en-US" sz="1600" spc="-10" dirty="0">
              <a:solidFill>
                <a:srgbClr val="404040"/>
              </a:solidFill>
              <a:latin typeface="Trebuchet MS"/>
              <a:cs typeface="Trebuchet MS"/>
            </a:endParaRPr>
          </a:p>
          <a:p>
            <a:pPr marL="469900">
              <a:lnSpc>
                <a:spcPct val="100000"/>
              </a:lnSpc>
              <a:spcBef>
                <a:spcPts val="1000"/>
              </a:spcBef>
            </a:pPr>
            <a:r>
              <a:rPr lang="en-US" sz="1600" spc="-10" dirty="0">
                <a:solidFill>
                  <a:srgbClr val="404040"/>
                </a:solidFill>
                <a:latin typeface="Trebuchet MS"/>
                <a:cs typeface="Trebuchet MS"/>
              </a:rPr>
              <a:t>	</a:t>
            </a:r>
          </a:p>
        </p:txBody>
      </p:sp>
      <p:sp>
        <p:nvSpPr>
          <p:cNvPr id="4" name="Oval 3">
            <a:extLst>
              <a:ext uri="{FF2B5EF4-FFF2-40B4-BE49-F238E27FC236}">
                <a16:creationId xmlns:a16="http://schemas.microsoft.com/office/drawing/2014/main" id="{085E27BB-DDE7-44B7-9D3B-7E4F13B7D3CA}"/>
              </a:ext>
            </a:extLst>
          </p:cNvPr>
          <p:cNvSpPr/>
          <p:nvPr/>
        </p:nvSpPr>
        <p:spPr>
          <a:xfrm>
            <a:off x="1219200" y="1752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02B92394-6828-4BAB-9B2A-9AEA5A460951}"/>
              </a:ext>
            </a:extLst>
          </p:cNvPr>
          <p:cNvSpPr/>
          <p:nvPr/>
        </p:nvSpPr>
        <p:spPr>
          <a:xfrm>
            <a:off x="12192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56174549-3F7A-4B2D-9CC1-1D9096D5A26A}"/>
              </a:ext>
            </a:extLst>
          </p:cNvPr>
          <p:cNvSpPr/>
          <p:nvPr/>
        </p:nvSpPr>
        <p:spPr>
          <a:xfrm>
            <a:off x="1263478" y="4495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65E9BE0-081B-4BF8-B243-3DA4C08DA84E}"/>
              </a:ext>
            </a:extLst>
          </p:cNvPr>
          <p:cNvSpPr/>
          <p:nvPr/>
        </p:nvSpPr>
        <p:spPr>
          <a:xfrm>
            <a:off x="1257300" y="4876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400494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6FC0"/>
                </a:solidFill>
              </a:rPr>
              <a:t>What is cloud???</a:t>
            </a:r>
            <a:endParaRPr sz="3600" dirty="0"/>
          </a:p>
        </p:txBody>
      </p:sp>
      <p:sp>
        <p:nvSpPr>
          <p:cNvPr id="3" name="object 3"/>
          <p:cNvSpPr txBox="1"/>
          <p:nvPr/>
        </p:nvSpPr>
        <p:spPr>
          <a:xfrm>
            <a:off x="609600" y="2138680"/>
            <a:ext cx="7734300" cy="258064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It </a:t>
            </a:r>
            <a:r>
              <a:rPr sz="1800" dirty="0">
                <a:solidFill>
                  <a:srgbClr val="404040"/>
                </a:solidFill>
                <a:latin typeface="Trebuchet MS"/>
                <a:cs typeface="Trebuchet MS"/>
              </a:rPr>
              <a:t>Signifies </a:t>
            </a:r>
            <a:r>
              <a:rPr sz="1800" spc="-5" dirty="0">
                <a:solidFill>
                  <a:srgbClr val="404040"/>
                </a:solidFill>
                <a:latin typeface="Trebuchet MS"/>
                <a:cs typeface="Trebuchet MS"/>
              </a:rPr>
              <a:t>virtual remote servers which executes tasks given </a:t>
            </a:r>
            <a:r>
              <a:rPr sz="1800" dirty="0">
                <a:solidFill>
                  <a:srgbClr val="404040"/>
                </a:solidFill>
                <a:latin typeface="Trebuchet MS"/>
                <a:cs typeface="Trebuchet MS"/>
              </a:rPr>
              <a:t>by </a:t>
            </a:r>
            <a:r>
              <a:rPr sz="1800" spc="-5" dirty="0">
                <a:solidFill>
                  <a:srgbClr val="404040"/>
                </a:solidFill>
                <a:latin typeface="Trebuchet MS"/>
                <a:cs typeface="Trebuchet MS"/>
              </a:rPr>
              <a:t>user on  demand.</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14"/>
              </a:spcBef>
              <a:tabLst>
                <a:tab pos="354965" algn="l"/>
              </a:tabLst>
            </a:pPr>
            <a:r>
              <a:rPr sz="1450" spc="235" dirty="0">
                <a:solidFill>
                  <a:srgbClr val="90C225"/>
                </a:solidFill>
                <a:latin typeface="Arial"/>
                <a:cs typeface="Arial"/>
              </a:rPr>
              <a:t>	</a:t>
            </a:r>
            <a:r>
              <a:rPr sz="1800" dirty="0">
                <a:solidFill>
                  <a:srgbClr val="404040"/>
                </a:solidFill>
                <a:latin typeface="Trebuchet MS"/>
                <a:cs typeface="Trebuchet MS"/>
              </a:rPr>
              <a:t>The </a:t>
            </a:r>
            <a:r>
              <a:rPr sz="1800" spc="-5" dirty="0">
                <a:solidFill>
                  <a:srgbClr val="404040"/>
                </a:solidFill>
                <a:latin typeface="Trebuchet MS"/>
                <a:cs typeface="Trebuchet MS"/>
              </a:rPr>
              <a:t>types of services offered</a:t>
            </a:r>
            <a:r>
              <a:rPr sz="1800" spc="-10" dirty="0">
                <a:solidFill>
                  <a:srgbClr val="404040"/>
                </a:solidFill>
                <a:latin typeface="Trebuchet MS"/>
                <a:cs typeface="Trebuchet MS"/>
              </a:rPr>
              <a:t> </a:t>
            </a:r>
            <a:r>
              <a:rPr sz="1800" spc="-5" dirty="0">
                <a:solidFill>
                  <a:srgbClr val="404040"/>
                </a:solidFill>
                <a:latin typeface="Trebuchet MS"/>
                <a:cs typeface="Trebuchet MS"/>
              </a:rPr>
              <a:t>are</a:t>
            </a:r>
            <a:r>
              <a:rPr lang="en-US" sz="1800" spc="-5" dirty="0">
                <a:solidFill>
                  <a:srgbClr val="404040"/>
                </a:solidFill>
                <a:latin typeface="Trebuchet MS"/>
                <a:cs typeface="Trebuchet MS"/>
              </a:rPr>
              <a:t>:</a:t>
            </a:r>
            <a:endParaRPr sz="1800" dirty="0">
              <a:latin typeface="Trebuchet MS"/>
              <a:cs typeface="Trebuchet MS"/>
            </a:endParaRPr>
          </a:p>
          <a:p>
            <a:pPr marL="12700">
              <a:lnSpc>
                <a:spcPct val="100000"/>
              </a:lnSpc>
              <a:spcBef>
                <a:spcPts val="1005"/>
              </a:spcBef>
              <a:tabLst>
                <a:tab pos="422275" algn="l"/>
              </a:tabLst>
            </a:pPr>
            <a:r>
              <a:rPr sz="1450" spc="235" dirty="0">
                <a:solidFill>
                  <a:srgbClr val="90C225"/>
                </a:solidFill>
                <a:latin typeface="Arial"/>
                <a:cs typeface="Arial"/>
              </a:rPr>
              <a:t>	</a:t>
            </a:r>
            <a:r>
              <a:rPr lang="en-US" sz="1450" spc="235" dirty="0">
                <a:solidFill>
                  <a:srgbClr val="90C225"/>
                </a:solidFill>
                <a:latin typeface="Arial"/>
                <a:cs typeface="Arial"/>
              </a:rPr>
              <a:t>  </a:t>
            </a:r>
            <a:r>
              <a:rPr lang="en-US" sz="1800" spc="235" dirty="0">
                <a:latin typeface="Arial"/>
                <a:cs typeface="Arial"/>
              </a:rPr>
              <a:t>-&gt;</a:t>
            </a:r>
            <a:r>
              <a:rPr sz="1800" spc="-5" dirty="0">
                <a:solidFill>
                  <a:srgbClr val="404040"/>
                </a:solidFill>
                <a:latin typeface="Trebuchet MS"/>
                <a:cs typeface="Trebuchet MS"/>
              </a:rPr>
              <a:t>storage</a:t>
            </a:r>
            <a:endParaRPr sz="1800" dirty="0">
              <a:latin typeface="Trebuchet MS"/>
              <a:cs typeface="Trebuchet MS"/>
            </a:endParaRPr>
          </a:p>
          <a:p>
            <a:pPr marL="12700">
              <a:lnSpc>
                <a:spcPct val="100000"/>
              </a:lnSpc>
              <a:spcBef>
                <a:spcPts val="1000"/>
              </a:spcBef>
              <a:tabLst>
                <a:tab pos="354965" algn="l"/>
              </a:tabLst>
            </a:pPr>
            <a:r>
              <a:rPr sz="1450" spc="235" dirty="0">
                <a:solidFill>
                  <a:srgbClr val="90C225"/>
                </a:solidFill>
                <a:latin typeface="Arial"/>
                <a:cs typeface="Arial"/>
              </a:rPr>
              <a:t>	</a:t>
            </a:r>
            <a:r>
              <a:rPr lang="en-US" sz="1800" spc="235" dirty="0">
                <a:latin typeface="Arial"/>
                <a:cs typeface="Arial"/>
              </a:rPr>
              <a:t>  -&gt;</a:t>
            </a:r>
            <a:r>
              <a:rPr sz="1800" spc="-15" dirty="0">
                <a:solidFill>
                  <a:srgbClr val="404040"/>
                </a:solidFill>
                <a:latin typeface="Trebuchet MS"/>
                <a:cs typeface="Trebuchet MS"/>
              </a:rPr>
              <a:t>Resources</a:t>
            </a:r>
            <a:endParaRPr sz="1800" dirty="0">
              <a:latin typeface="Trebuchet MS"/>
              <a:cs typeface="Trebuchet MS"/>
            </a:endParaRPr>
          </a:p>
          <a:p>
            <a:pPr marL="12700">
              <a:lnSpc>
                <a:spcPct val="100000"/>
              </a:lnSpc>
              <a:spcBef>
                <a:spcPts val="994"/>
              </a:spcBef>
              <a:tabLst>
                <a:tab pos="354965" algn="l"/>
              </a:tabLst>
            </a:pPr>
            <a:r>
              <a:rPr sz="1450" spc="235" dirty="0">
                <a:solidFill>
                  <a:srgbClr val="90C225"/>
                </a:solidFill>
                <a:latin typeface="Arial"/>
                <a:cs typeface="Arial"/>
              </a:rPr>
              <a:t>	</a:t>
            </a:r>
            <a:r>
              <a:rPr lang="en-US" sz="1800" spc="235" dirty="0">
                <a:latin typeface="Arial"/>
                <a:cs typeface="Arial"/>
              </a:rPr>
              <a:t>  -&gt;</a:t>
            </a:r>
            <a:r>
              <a:rPr sz="1800" spc="-5" dirty="0">
                <a:solidFill>
                  <a:srgbClr val="404040"/>
                </a:solidFill>
                <a:latin typeface="Trebuchet MS"/>
                <a:cs typeface="Trebuchet MS"/>
              </a:rPr>
              <a:t>Networking</a:t>
            </a:r>
            <a:endParaRPr sz="1800" dirty="0">
              <a:latin typeface="Trebuchet MS"/>
              <a:cs typeface="Trebuchet MS"/>
            </a:endParaRPr>
          </a:p>
        </p:txBody>
      </p:sp>
      <p:sp>
        <p:nvSpPr>
          <p:cNvPr id="4" name="Oval 3">
            <a:extLst>
              <a:ext uri="{FF2B5EF4-FFF2-40B4-BE49-F238E27FC236}">
                <a16:creationId xmlns:a16="http://schemas.microsoft.com/office/drawing/2014/main" id="{65686FC0-EA9E-4022-86BC-5B5869F2A8BF}"/>
              </a:ext>
            </a:extLst>
          </p:cNvPr>
          <p:cNvSpPr/>
          <p:nvPr/>
        </p:nvSpPr>
        <p:spPr>
          <a:xfrm>
            <a:off x="838200" y="2286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BF22ABA7-A5F6-4B0B-BAB4-8F3E18B837D2}"/>
              </a:ext>
            </a:extLst>
          </p:cNvPr>
          <p:cNvSpPr/>
          <p:nvPr/>
        </p:nvSpPr>
        <p:spPr>
          <a:xfrm>
            <a:off x="838200" y="329735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6101690" cy="566822"/>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6FC0"/>
                </a:solidFill>
              </a:rPr>
              <a:t>What can </a:t>
            </a:r>
            <a:r>
              <a:rPr lang="en-US" sz="3600" spc="-5" dirty="0">
                <a:solidFill>
                  <a:srgbClr val="006FC0"/>
                </a:solidFill>
              </a:rPr>
              <a:t>we </a:t>
            </a:r>
            <a:r>
              <a:rPr sz="3600" spc="-5" dirty="0">
                <a:solidFill>
                  <a:srgbClr val="006FC0"/>
                </a:solidFill>
              </a:rPr>
              <a:t>do with</a:t>
            </a:r>
            <a:r>
              <a:rPr sz="3600" spc="-90" dirty="0">
                <a:solidFill>
                  <a:srgbClr val="006FC0"/>
                </a:solidFill>
              </a:rPr>
              <a:t> </a:t>
            </a:r>
            <a:r>
              <a:rPr sz="3600" spc="-5" dirty="0">
                <a:solidFill>
                  <a:srgbClr val="006FC0"/>
                </a:solidFill>
              </a:rPr>
              <a:t>cloud???</a:t>
            </a:r>
            <a:endParaRPr sz="3600" dirty="0"/>
          </a:p>
        </p:txBody>
      </p:sp>
      <p:sp>
        <p:nvSpPr>
          <p:cNvPr id="3" name="object 3"/>
          <p:cNvSpPr txBox="1"/>
          <p:nvPr/>
        </p:nvSpPr>
        <p:spPr>
          <a:xfrm>
            <a:off x="750132" y="1905000"/>
            <a:ext cx="3666490" cy="3562514"/>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Create new apps and</a:t>
            </a:r>
            <a:r>
              <a:rPr sz="1800" spc="-40" dirty="0">
                <a:solidFill>
                  <a:srgbClr val="404040"/>
                </a:solidFill>
                <a:latin typeface="Trebuchet MS"/>
                <a:cs typeface="Trebuchet MS"/>
              </a:rPr>
              <a:t> </a:t>
            </a:r>
            <a:r>
              <a:rPr sz="1800" spc="-5" dirty="0">
                <a:solidFill>
                  <a:srgbClr val="404040"/>
                </a:solidFill>
                <a:latin typeface="Trebuchet MS"/>
                <a:cs typeface="Trebuchet MS"/>
              </a:rPr>
              <a:t>services</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14"/>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Store, back up and recover</a:t>
            </a:r>
            <a:r>
              <a:rPr sz="1800" spc="-25" dirty="0">
                <a:solidFill>
                  <a:srgbClr val="404040"/>
                </a:solidFill>
                <a:latin typeface="Trebuchet MS"/>
                <a:cs typeface="Trebuchet MS"/>
              </a:rPr>
              <a:t> </a:t>
            </a:r>
            <a:r>
              <a:rPr sz="1800" spc="-5" dirty="0">
                <a:solidFill>
                  <a:srgbClr val="404040"/>
                </a:solidFill>
                <a:latin typeface="Trebuchet MS"/>
                <a:cs typeface="Trebuchet MS"/>
              </a:rPr>
              <a:t>data</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25"/>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Host websites and</a:t>
            </a:r>
            <a:r>
              <a:rPr sz="1800" spc="-45" dirty="0">
                <a:solidFill>
                  <a:srgbClr val="404040"/>
                </a:solidFill>
                <a:latin typeface="Trebuchet MS"/>
                <a:cs typeface="Trebuchet MS"/>
              </a:rPr>
              <a:t> </a:t>
            </a:r>
            <a:r>
              <a:rPr sz="1800" spc="-5" dirty="0">
                <a:solidFill>
                  <a:srgbClr val="404040"/>
                </a:solidFill>
                <a:latin typeface="Trebuchet MS"/>
                <a:cs typeface="Trebuchet MS"/>
              </a:rPr>
              <a:t>blogs</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30"/>
              </a:spcBef>
              <a:tabLst>
                <a:tab pos="354965" algn="l"/>
              </a:tabLst>
            </a:pPr>
            <a:r>
              <a:rPr sz="1450" spc="240" dirty="0">
                <a:solidFill>
                  <a:srgbClr val="90C225"/>
                </a:solidFill>
                <a:latin typeface="Arial"/>
                <a:cs typeface="Arial"/>
              </a:rPr>
              <a:t>	</a:t>
            </a:r>
            <a:r>
              <a:rPr sz="1800" spc="-5" dirty="0">
                <a:solidFill>
                  <a:srgbClr val="404040"/>
                </a:solidFill>
                <a:latin typeface="Trebuchet MS"/>
                <a:cs typeface="Trebuchet MS"/>
              </a:rPr>
              <a:t>Stream audio and</a:t>
            </a:r>
            <a:r>
              <a:rPr sz="1800" spc="-25" dirty="0">
                <a:solidFill>
                  <a:srgbClr val="404040"/>
                </a:solidFill>
                <a:latin typeface="Trebuchet MS"/>
                <a:cs typeface="Trebuchet MS"/>
              </a:rPr>
              <a:t> </a:t>
            </a:r>
            <a:r>
              <a:rPr sz="1800" spc="-5" dirty="0">
                <a:solidFill>
                  <a:srgbClr val="404040"/>
                </a:solidFill>
                <a:latin typeface="Trebuchet MS"/>
                <a:cs typeface="Trebuchet MS"/>
              </a:rPr>
              <a:t>video</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1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Deliver software on</a:t>
            </a:r>
            <a:r>
              <a:rPr sz="1800" spc="-20" dirty="0">
                <a:solidFill>
                  <a:srgbClr val="404040"/>
                </a:solidFill>
                <a:latin typeface="Trebuchet MS"/>
                <a:cs typeface="Trebuchet MS"/>
              </a:rPr>
              <a:t> </a:t>
            </a:r>
            <a:r>
              <a:rPr sz="1800" spc="-5" dirty="0">
                <a:solidFill>
                  <a:srgbClr val="404040"/>
                </a:solidFill>
                <a:latin typeface="Trebuchet MS"/>
                <a:cs typeface="Trebuchet MS"/>
              </a:rPr>
              <a:t>demand</a:t>
            </a:r>
            <a:endParaRPr sz="1800" dirty="0">
              <a:latin typeface="Trebuchet MS"/>
              <a:cs typeface="Trebuchet MS"/>
            </a:endParaRPr>
          </a:p>
        </p:txBody>
      </p:sp>
      <p:sp>
        <p:nvSpPr>
          <p:cNvPr id="4" name="Oval 3">
            <a:extLst>
              <a:ext uri="{FF2B5EF4-FFF2-40B4-BE49-F238E27FC236}">
                <a16:creationId xmlns:a16="http://schemas.microsoft.com/office/drawing/2014/main" id="{56CDB4BA-2D74-443B-AABB-830E80292EDD}"/>
              </a:ext>
            </a:extLst>
          </p:cNvPr>
          <p:cNvSpPr/>
          <p:nvPr/>
        </p:nvSpPr>
        <p:spPr>
          <a:xfrm>
            <a:off x="914400" y="2057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90C249EC-DADA-45AE-A776-CD1CC2B2793A}"/>
              </a:ext>
            </a:extLst>
          </p:cNvPr>
          <p:cNvSpPr/>
          <p:nvPr/>
        </p:nvSpPr>
        <p:spPr>
          <a:xfrm>
            <a:off x="914400" y="28429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4ADEF1F4-7D7C-454E-96B7-AC195190905A}"/>
              </a:ext>
            </a:extLst>
          </p:cNvPr>
          <p:cNvSpPr/>
          <p:nvPr/>
        </p:nvSpPr>
        <p:spPr>
          <a:xfrm>
            <a:off x="914400" y="3628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FBDC2D2-0A40-4AC5-A264-5D00652F492F}"/>
              </a:ext>
            </a:extLst>
          </p:cNvPr>
          <p:cNvSpPr/>
          <p:nvPr/>
        </p:nvSpPr>
        <p:spPr>
          <a:xfrm>
            <a:off x="914400" y="4413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9E7BE01-BF42-4639-BA6F-00EA1BC1EF27}"/>
              </a:ext>
            </a:extLst>
          </p:cNvPr>
          <p:cNvSpPr/>
          <p:nvPr/>
        </p:nvSpPr>
        <p:spPr>
          <a:xfrm>
            <a:off x="914400" y="5257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4335" y="304800"/>
            <a:ext cx="241046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6FC0"/>
                </a:solidFill>
              </a:rPr>
              <a:t>Benefits</a:t>
            </a:r>
            <a:endParaRPr sz="3600" dirty="0"/>
          </a:p>
        </p:txBody>
      </p:sp>
      <p:sp>
        <p:nvSpPr>
          <p:cNvPr id="3" name="object 3"/>
          <p:cNvSpPr txBox="1"/>
          <p:nvPr/>
        </p:nvSpPr>
        <p:spPr>
          <a:xfrm>
            <a:off x="838200" y="1030728"/>
            <a:ext cx="3841115" cy="192616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solidFill>
                  <a:srgbClr val="90C225"/>
                </a:solidFill>
                <a:latin typeface="Arial"/>
                <a:cs typeface="Arial"/>
              </a:rPr>
              <a:t>	</a:t>
            </a:r>
            <a:r>
              <a:rPr sz="1800" spc="-5" dirty="0">
                <a:solidFill>
                  <a:srgbClr val="404040"/>
                </a:solidFill>
                <a:latin typeface="Trebuchet MS"/>
                <a:cs typeface="Trebuchet MS"/>
              </a:rPr>
              <a:t>Self-service</a:t>
            </a:r>
            <a:r>
              <a:rPr sz="1800" spc="-10" dirty="0">
                <a:solidFill>
                  <a:srgbClr val="404040"/>
                </a:solidFill>
                <a:latin typeface="Trebuchet MS"/>
                <a:cs typeface="Trebuchet MS"/>
              </a:rPr>
              <a:t> </a:t>
            </a:r>
            <a:r>
              <a:rPr sz="1800" spc="-5" dirty="0">
                <a:solidFill>
                  <a:srgbClr val="404040"/>
                </a:solidFill>
                <a:latin typeface="Trebuchet MS"/>
                <a:cs typeface="Trebuchet MS"/>
              </a:rPr>
              <a:t>provisioning.</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14"/>
              </a:spcBef>
              <a:tabLst>
                <a:tab pos="354965" algn="l"/>
                <a:tab pos="2350770" algn="l"/>
              </a:tabLst>
            </a:pPr>
            <a:r>
              <a:rPr sz="1450" spc="235" dirty="0">
                <a:solidFill>
                  <a:srgbClr val="90C225"/>
                </a:solidFill>
                <a:latin typeface="Arial"/>
                <a:cs typeface="Arial"/>
              </a:rPr>
              <a:t>	</a:t>
            </a:r>
            <a:r>
              <a:rPr sz="1800" spc="-25" dirty="0">
                <a:solidFill>
                  <a:srgbClr val="404040"/>
                </a:solidFill>
                <a:latin typeface="Trebuchet MS"/>
                <a:cs typeface="Trebuchet MS"/>
              </a:rPr>
              <a:t>Elasticity. </a:t>
            </a:r>
            <a:r>
              <a:rPr sz="1800" spc="-5" dirty="0">
                <a:solidFill>
                  <a:srgbClr val="404040"/>
                </a:solidFill>
                <a:latin typeface="Trebuchet MS"/>
                <a:cs typeface="Trebuchet MS"/>
              </a:rPr>
              <a:t>(Scaling	and</a:t>
            </a:r>
            <a:r>
              <a:rPr sz="1800" spc="-35" dirty="0">
                <a:solidFill>
                  <a:srgbClr val="404040"/>
                </a:solidFill>
                <a:latin typeface="Trebuchet MS"/>
                <a:cs typeface="Trebuchet MS"/>
              </a:rPr>
              <a:t> </a:t>
            </a:r>
            <a:r>
              <a:rPr sz="1800" spc="-5" dirty="0">
                <a:solidFill>
                  <a:srgbClr val="404040"/>
                </a:solidFill>
                <a:latin typeface="Trebuchet MS"/>
                <a:cs typeface="Trebuchet MS"/>
              </a:rPr>
              <a:t>descaling)</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25"/>
              </a:spcBef>
              <a:tabLst>
                <a:tab pos="354965" algn="l"/>
              </a:tabLst>
            </a:pPr>
            <a:r>
              <a:rPr sz="1450" spc="235" dirty="0">
                <a:solidFill>
                  <a:srgbClr val="90C225"/>
                </a:solidFill>
                <a:latin typeface="Arial"/>
                <a:cs typeface="Arial"/>
              </a:rPr>
              <a:t>	</a:t>
            </a:r>
            <a:r>
              <a:rPr sz="1800" spc="-30" dirty="0">
                <a:solidFill>
                  <a:srgbClr val="404040"/>
                </a:solidFill>
                <a:latin typeface="Trebuchet MS"/>
                <a:cs typeface="Trebuchet MS"/>
              </a:rPr>
              <a:t>Pay </a:t>
            </a:r>
            <a:r>
              <a:rPr sz="1800" spc="-5" dirty="0">
                <a:solidFill>
                  <a:srgbClr val="404040"/>
                </a:solidFill>
                <a:latin typeface="Trebuchet MS"/>
                <a:cs typeface="Trebuchet MS"/>
              </a:rPr>
              <a:t>per</a:t>
            </a:r>
            <a:r>
              <a:rPr sz="1800" spc="-10" dirty="0">
                <a:solidFill>
                  <a:srgbClr val="404040"/>
                </a:solidFill>
                <a:latin typeface="Trebuchet MS"/>
                <a:cs typeface="Trebuchet MS"/>
              </a:rPr>
              <a:t> </a:t>
            </a:r>
            <a:r>
              <a:rPr sz="1800" spc="-5" dirty="0">
                <a:solidFill>
                  <a:srgbClr val="404040"/>
                </a:solidFill>
                <a:latin typeface="Trebuchet MS"/>
                <a:cs typeface="Trebuchet MS"/>
              </a:rPr>
              <a:t>use.</a:t>
            </a:r>
            <a:endParaRPr sz="1800" dirty="0">
              <a:latin typeface="Trebuchet MS"/>
              <a:cs typeface="Trebuchet MS"/>
            </a:endParaRPr>
          </a:p>
        </p:txBody>
      </p:sp>
      <p:sp>
        <p:nvSpPr>
          <p:cNvPr id="4" name="object 2">
            <a:extLst>
              <a:ext uri="{FF2B5EF4-FFF2-40B4-BE49-F238E27FC236}">
                <a16:creationId xmlns:a16="http://schemas.microsoft.com/office/drawing/2014/main" id="{D3629828-F7FE-4570-B71E-B5D5D03752EA}"/>
              </a:ext>
            </a:extLst>
          </p:cNvPr>
          <p:cNvSpPr txBox="1">
            <a:spLocks/>
          </p:cNvSpPr>
          <p:nvPr/>
        </p:nvSpPr>
        <p:spPr>
          <a:xfrm>
            <a:off x="704335" y="3200400"/>
            <a:ext cx="5586730" cy="574675"/>
          </a:xfrm>
          <a:prstGeom prst="rect">
            <a:avLst/>
          </a:prstGeom>
        </p:spPr>
        <p:txBody>
          <a:bodyPr vert="horz" wrap="square" lIns="0" tIns="12700" rIns="0" bIns="0" rtlCol="0">
            <a:spAutoFit/>
          </a:bodyPr>
          <a:lstStyle>
            <a:lvl1pPr>
              <a:defRPr sz="4000" b="0" i="0">
                <a:solidFill>
                  <a:srgbClr val="92D050"/>
                </a:solidFill>
                <a:latin typeface="Trebuchet MS"/>
                <a:ea typeface="+mj-ea"/>
                <a:cs typeface="Trebuchet MS"/>
              </a:defRPr>
            </a:lvl1pPr>
          </a:lstStyle>
          <a:p>
            <a:pPr marL="12700">
              <a:spcBef>
                <a:spcPts val="100"/>
              </a:spcBef>
            </a:pPr>
            <a:r>
              <a:rPr lang="en-IN" sz="3600" kern="0" dirty="0">
                <a:solidFill>
                  <a:srgbClr val="006FC0"/>
                </a:solidFill>
              </a:rPr>
              <a:t>Service </a:t>
            </a:r>
            <a:r>
              <a:rPr lang="en-IN" sz="3600" kern="0" spc="-5" dirty="0">
                <a:solidFill>
                  <a:srgbClr val="006FC0"/>
                </a:solidFill>
              </a:rPr>
              <a:t>delivery models</a:t>
            </a:r>
            <a:r>
              <a:rPr lang="en-IN" sz="3600" kern="0" spc="-65" dirty="0">
                <a:solidFill>
                  <a:srgbClr val="006FC0"/>
                </a:solidFill>
              </a:rPr>
              <a:t> </a:t>
            </a:r>
            <a:endParaRPr lang="en-IN" sz="3600" kern="0" dirty="0"/>
          </a:p>
        </p:txBody>
      </p:sp>
      <p:sp>
        <p:nvSpPr>
          <p:cNvPr id="5" name="object 3">
            <a:extLst>
              <a:ext uri="{FF2B5EF4-FFF2-40B4-BE49-F238E27FC236}">
                <a16:creationId xmlns:a16="http://schemas.microsoft.com/office/drawing/2014/main" id="{1DA8EEBD-8605-4B32-B041-B8374F90B8FE}"/>
              </a:ext>
            </a:extLst>
          </p:cNvPr>
          <p:cNvSpPr txBox="1"/>
          <p:nvPr/>
        </p:nvSpPr>
        <p:spPr>
          <a:xfrm>
            <a:off x="585470" y="3980935"/>
            <a:ext cx="4519930" cy="192616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solidFill>
                  <a:srgbClr val="90C225"/>
                </a:solidFill>
                <a:latin typeface="Arial"/>
                <a:cs typeface="Arial"/>
              </a:rPr>
              <a:t>	</a:t>
            </a:r>
            <a:r>
              <a:rPr lang="en-US" sz="1450" spc="235" dirty="0">
                <a:solidFill>
                  <a:srgbClr val="90C225"/>
                </a:solidFill>
                <a:latin typeface="Arial"/>
                <a:cs typeface="Arial"/>
              </a:rPr>
              <a:t>   </a:t>
            </a:r>
            <a:r>
              <a:rPr sz="1800" dirty="0">
                <a:solidFill>
                  <a:srgbClr val="404040"/>
                </a:solidFill>
                <a:latin typeface="Trebuchet MS"/>
                <a:cs typeface="Trebuchet MS"/>
              </a:rPr>
              <a:t>IaaS </a:t>
            </a:r>
            <a:r>
              <a:rPr sz="1800" spc="-10" dirty="0">
                <a:solidFill>
                  <a:srgbClr val="404040"/>
                </a:solidFill>
                <a:latin typeface="Trebuchet MS"/>
                <a:cs typeface="Trebuchet MS"/>
              </a:rPr>
              <a:t>(Infrastructure </a:t>
            </a:r>
            <a:r>
              <a:rPr sz="1800" spc="-5" dirty="0">
                <a:solidFill>
                  <a:srgbClr val="404040"/>
                </a:solidFill>
                <a:latin typeface="Trebuchet MS"/>
                <a:cs typeface="Trebuchet MS"/>
              </a:rPr>
              <a:t>as </a:t>
            </a:r>
            <a:r>
              <a:rPr sz="1800" dirty="0">
                <a:solidFill>
                  <a:srgbClr val="404040"/>
                </a:solidFill>
                <a:latin typeface="Trebuchet MS"/>
                <a:cs typeface="Trebuchet MS"/>
              </a:rPr>
              <a:t>a</a:t>
            </a:r>
            <a:r>
              <a:rPr sz="1800" spc="-25" dirty="0">
                <a:solidFill>
                  <a:srgbClr val="404040"/>
                </a:solidFill>
                <a:latin typeface="Trebuchet MS"/>
                <a:cs typeface="Trebuchet MS"/>
              </a:rPr>
              <a:t> </a:t>
            </a:r>
            <a:r>
              <a:rPr sz="1800" spc="-5" dirty="0">
                <a:solidFill>
                  <a:srgbClr val="404040"/>
                </a:solidFill>
                <a:latin typeface="Trebuchet MS"/>
                <a:cs typeface="Trebuchet MS"/>
              </a:rPr>
              <a:t>Service)</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14"/>
              </a:spcBef>
              <a:tabLst>
                <a:tab pos="354965" algn="l"/>
              </a:tabLst>
            </a:pPr>
            <a:r>
              <a:rPr sz="1450" spc="235" dirty="0">
                <a:solidFill>
                  <a:srgbClr val="90C225"/>
                </a:solidFill>
                <a:latin typeface="Arial"/>
                <a:cs typeface="Arial"/>
              </a:rPr>
              <a:t>	</a:t>
            </a:r>
            <a:r>
              <a:rPr lang="en-US" sz="1450" spc="235" dirty="0">
                <a:solidFill>
                  <a:srgbClr val="90C225"/>
                </a:solidFill>
                <a:latin typeface="Arial"/>
                <a:cs typeface="Arial"/>
              </a:rPr>
              <a:t>   </a:t>
            </a:r>
            <a:r>
              <a:rPr sz="1800" spc="-25" dirty="0">
                <a:solidFill>
                  <a:srgbClr val="404040"/>
                </a:solidFill>
                <a:latin typeface="Trebuchet MS"/>
                <a:cs typeface="Trebuchet MS"/>
              </a:rPr>
              <a:t>PaaS </a:t>
            </a:r>
            <a:r>
              <a:rPr sz="1800" spc="-5" dirty="0">
                <a:solidFill>
                  <a:srgbClr val="404040"/>
                </a:solidFill>
                <a:latin typeface="Trebuchet MS"/>
                <a:cs typeface="Trebuchet MS"/>
              </a:rPr>
              <a:t>(Platform as </a:t>
            </a:r>
            <a:r>
              <a:rPr sz="1800" dirty="0">
                <a:solidFill>
                  <a:srgbClr val="404040"/>
                </a:solidFill>
                <a:latin typeface="Trebuchet MS"/>
                <a:cs typeface="Trebuchet MS"/>
              </a:rPr>
              <a:t>a</a:t>
            </a:r>
            <a:r>
              <a:rPr sz="1800" spc="-80" dirty="0">
                <a:solidFill>
                  <a:srgbClr val="404040"/>
                </a:solidFill>
                <a:latin typeface="Trebuchet MS"/>
                <a:cs typeface="Trebuchet MS"/>
              </a:rPr>
              <a:t> </a:t>
            </a:r>
            <a:r>
              <a:rPr sz="1800" spc="-5" dirty="0">
                <a:solidFill>
                  <a:srgbClr val="404040"/>
                </a:solidFill>
                <a:latin typeface="Trebuchet MS"/>
                <a:cs typeface="Trebuchet MS"/>
              </a:rPr>
              <a:t>Service)</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25"/>
              </a:spcBef>
              <a:tabLst>
                <a:tab pos="354965" algn="l"/>
              </a:tabLst>
            </a:pPr>
            <a:r>
              <a:rPr lang="en-US" sz="1450" spc="235" dirty="0">
                <a:solidFill>
                  <a:srgbClr val="90C225"/>
                </a:solidFill>
                <a:latin typeface="Arial"/>
                <a:cs typeface="Arial"/>
              </a:rPr>
              <a:t>    </a:t>
            </a:r>
            <a:r>
              <a:rPr sz="1450" spc="235" dirty="0">
                <a:solidFill>
                  <a:srgbClr val="90C225"/>
                </a:solidFill>
                <a:latin typeface="Arial"/>
                <a:cs typeface="Arial"/>
              </a:rPr>
              <a:t>	</a:t>
            </a:r>
            <a:r>
              <a:rPr lang="en-US" sz="1450" spc="235" dirty="0">
                <a:solidFill>
                  <a:srgbClr val="90C225"/>
                </a:solidFill>
                <a:latin typeface="Arial"/>
                <a:cs typeface="Arial"/>
              </a:rPr>
              <a:t>   </a:t>
            </a:r>
            <a:r>
              <a:rPr sz="1800" dirty="0">
                <a:solidFill>
                  <a:srgbClr val="404040"/>
                </a:solidFill>
                <a:latin typeface="Trebuchet MS"/>
                <a:cs typeface="Trebuchet MS"/>
              </a:rPr>
              <a:t>SaaS </a:t>
            </a:r>
            <a:r>
              <a:rPr sz="1800" spc="-5" dirty="0">
                <a:solidFill>
                  <a:srgbClr val="404040"/>
                </a:solidFill>
                <a:latin typeface="Trebuchet MS"/>
                <a:cs typeface="Trebuchet MS"/>
              </a:rPr>
              <a:t>(Software as </a:t>
            </a:r>
            <a:r>
              <a:rPr sz="1800" dirty="0">
                <a:solidFill>
                  <a:srgbClr val="404040"/>
                </a:solidFill>
                <a:latin typeface="Trebuchet MS"/>
                <a:cs typeface="Trebuchet MS"/>
              </a:rPr>
              <a:t>a</a:t>
            </a:r>
            <a:r>
              <a:rPr sz="1800" spc="-105" dirty="0">
                <a:solidFill>
                  <a:srgbClr val="404040"/>
                </a:solidFill>
                <a:latin typeface="Trebuchet MS"/>
                <a:cs typeface="Trebuchet MS"/>
              </a:rPr>
              <a:t> </a:t>
            </a:r>
            <a:r>
              <a:rPr sz="1800" spc="-5" dirty="0">
                <a:solidFill>
                  <a:srgbClr val="404040"/>
                </a:solidFill>
                <a:latin typeface="Trebuchet MS"/>
                <a:cs typeface="Trebuchet MS"/>
              </a:rPr>
              <a:t>Service)</a:t>
            </a:r>
            <a:endParaRPr sz="1800" dirty="0">
              <a:latin typeface="Trebuchet MS"/>
              <a:cs typeface="Trebuchet MS"/>
            </a:endParaRPr>
          </a:p>
        </p:txBody>
      </p:sp>
      <p:sp>
        <p:nvSpPr>
          <p:cNvPr id="6" name="Oval 5">
            <a:extLst>
              <a:ext uri="{FF2B5EF4-FFF2-40B4-BE49-F238E27FC236}">
                <a16:creationId xmlns:a16="http://schemas.microsoft.com/office/drawing/2014/main" id="{4DBEEA2E-8449-4902-9121-4548D6B203FD}"/>
              </a:ext>
            </a:extLst>
          </p:cNvPr>
          <p:cNvSpPr/>
          <p:nvPr/>
        </p:nvSpPr>
        <p:spPr>
          <a:xfrm>
            <a:off x="990600" y="115833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F9CE73A-F9FE-416C-BF4C-C191772D8F02}"/>
              </a:ext>
            </a:extLst>
          </p:cNvPr>
          <p:cNvSpPr/>
          <p:nvPr/>
        </p:nvSpPr>
        <p:spPr>
          <a:xfrm>
            <a:off x="994719" y="19503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C260769-8F4C-420C-B8AD-C318216A0313}"/>
              </a:ext>
            </a:extLst>
          </p:cNvPr>
          <p:cNvSpPr/>
          <p:nvPr/>
        </p:nvSpPr>
        <p:spPr>
          <a:xfrm>
            <a:off x="990600" y="274239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A675912-A9DA-489A-AF54-C94ABDA3B2C1}"/>
              </a:ext>
            </a:extLst>
          </p:cNvPr>
          <p:cNvSpPr/>
          <p:nvPr/>
        </p:nvSpPr>
        <p:spPr>
          <a:xfrm>
            <a:off x="984422"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7B5EE64-F2BE-48BD-AA43-8887A1930FCE}"/>
              </a:ext>
            </a:extLst>
          </p:cNvPr>
          <p:cNvSpPr/>
          <p:nvPr/>
        </p:nvSpPr>
        <p:spPr>
          <a:xfrm>
            <a:off x="994719" y="490900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C2ADDCF0-F89F-4275-ADCB-4F13DE3F42E3}"/>
              </a:ext>
            </a:extLst>
          </p:cNvPr>
          <p:cNvSpPr/>
          <p:nvPr/>
        </p:nvSpPr>
        <p:spPr>
          <a:xfrm>
            <a:off x="984422" y="575107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1219200"/>
            <a:ext cx="8427720" cy="1123315"/>
          </a:xfrm>
          <a:prstGeom prst="rect">
            <a:avLst/>
          </a:prstGeom>
        </p:spPr>
        <p:txBody>
          <a:bodyPr vert="horz" wrap="square" lIns="0" tIns="12700" rIns="0" bIns="0" rtlCol="0">
            <a:spAutoFit/>
          </a:bodyPr>
          <a:lstStyle/>
          <a:p>
            <a:pPr marL="355600" marR="5080" indent="-342900">
              <a:lnSpc>
                <a:spcPct val="100000"/>
              </a:lnSpc>
              <a:spcBef>
                <a:spcPts val="100"/>
              </a:spcBef>
            </a:pPr>
            <a:r>
              <a:rPr lang="en-US" sz="2850" spc="65" dirty="0">
                <a:solidFill>
                  <a:srgbClr val="90C225"/>
                </a:solidFill>
                <a:latin typeface="Arial"/>
                <a:cs typeface="Arial"/>
              </a:rPr>
              <a:t>   </a:t>
            </a:r>
            <a:r>
              <a:rPr sz="3600" spc="65" dirty="0">
                <a:solidFill>
                  <a:srgbClr val="404040"/>
                </a:solidFill>
                <a:latin typeface="Trebuchet MS"/>
                <a:cs typeface="Trebuchet MS"/>
              </a:rPr>
              <a:t>NOW, </a:t>
            </a:r>
            <a:r>
              <a:rPr sz="3600" dirty="0">
                <a:solidFill>
                  <a:srgbClr val="404040"/>
                </a:solidFill>
                <a:latin typeface="Trebuchet MS"/>
                <a:cs typeface="Trebuchet MS"/>
              </a:rPr>
              <a:t>lets see </a:t>
            </a:r>
            <a:r>
              <a:rPr sz="3600" spc="-5" dirty="0">
                <a:solidFill>
                  <a:srgbClr val="404040"/>
                </a:solidFill>
                <a:latin typeface="Trebuchet MS"/>
                <a:cs typeface="Trebuchet MS"/>
              </a:rPr>
              <a:t>what happens when</a:t>
            </a:r>
            <a:r>
              <a:rPr sz="3600" spc="-145" dirty="0">
                <a:solidFill>
                  <a:srgbClr val="404040"/>
                </a:solidFill>
                <a:latin typeface="Trebuchet MS"/>
                <a:cs typeface="Trebuchet MS"/>
              </a:rPr>
              <a:t> </a:t>
            </a:r>
            <a:r>
              <a:rPr sz="3600" spc="-210" dirty="0">
                <a:solidFill>
                  <a:srgbClr val="404040"/>
                </a:solidFill>
                <a:latin typeface="Trebuchet MS"/>
                <a:cs typeface="Trebuchet MS"/>
              </a:rPr>
              <a:t>they  </a:t>
            </a:r>
            <a:r>
              <a:rPr sz="3600" spc="-5" dirty="0">
                <a:solidFill>
                  <a:srgbClr val="404040"/>
                </a:solidFill>
                <a:latin typeface="Trebuchet MS"/>
                <a:cs typeface="Trebuchet MS"/>
              </a:rPr>
              <a:t>are</a:t>
            </a:r>
            <a:r>
              <a:rPr sz="3600" spc="-30" dirty="0">
                <a:solidFill>
                  <a:srgbClr val="404040"/>
                </a:solidFill>
                <a:latin typeface="Trebuchet MS"/>
                <a:cs typeface="Trebuchet MS"/>
              </a:rPr>
              <a:t> </a:t>
            </a:r>
            <a:r>
              <a:rPr sz="3600" spc="-5" dirty="0">
                <a:solidFill>
                  <a:srgbClr val="404040"/>
                </a:solidFill>
                <a:latin typeface="Trebuchet MS"/>
                <a:cs typeface="Trebuchet MS"/>
              </a:rPr>
              <a:t>collaborated.</a:t>
            </a:r>
            <a:endParaRPr sz="3600" dirty="0">
              <a:latin typeface="Trebuchet MS"/>
              <a:cs typeface="Trebuchet MS"/>
            </a:endParaRPr>
          </a:p>
        </p:txBody>
      </p:sp>
      <p:sp>
        <p:nvSpPr>
          <p:cNvPr id="3" name="object 3"/>
          <p:cNvSpPr txBox="1"/>
          <p:nvPr/>
        </p:nvSpPr>
        <p:spPr>
          <a:xfrm>
            <a:off x="3581400" y="3200400"/>
            <a:ext cx="232283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F2F9F"/>
                </a:solidFill>
                <a:latin typeface="Trebuchet MS"/>
                <a:cs typeface="Trebuchet MS"/>
              </a:rPr>
              <a:t>AI </a:t>
            </a:r>
            <a:r>
              <a:rPr sz="4000" spc="-5" dirty="0">
                <a:solidFill>
                  <a:srgbClr val="539F20"/>
                </a:solidFill>
                <a:latin typeface="Trebuchet MS"/>
                <a:cs typeface="Trebuchet MS"/>
              </a:rPr>
              <a:t>+</a:t>
            </a:r>
            <a:r>
              <a:rPr sz="4000" spc="-85" dirty="0">
                <a:solidFill>
                  <a:srgbClr val="539F20"/>
                </a:solidFill>
                <a:latin typeface="Trebuchet MS"/>
                <a:cs typeface="Trebuchet MS"/>
              </a:rPr>
              <a:t> </a:t>
            </a:r>
            <a:r>
              <a:rPr sz="4000" spc="-10" dirty="0">
                <a:solidFill>
                  <a:srgbClr val="006FC0"/>
                </a:solidFill>
                <a:latin typeface="Trebuchet MS"/>
                <a:cs typeface="Trebuchet MS"/>
              </a:rPr>
              <a:t>Cloud</a:t>
            </a:r>
            <a:endParaRPr sz="4000" dirty="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8853"/>
            <a:ext cx="2596490"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6F2F9F"/>
                </a:solidFill>
              </a:rPr>
              <a:t>AI </a:t>
            </a:r>
            <a:r>
              <a:rPr sz="3600" spc="-5" dirty="0">
                <a:solidFill>
                  <a:srgbClr val="6F2F9F"/>
                </a:solidFill>
              </a:rPr>
              <a:t>in</a:t>
            </a:r>
            <a:r>
              <a:rPr sz="3600" spc="-95" dirty="0">
                <a:solidFill>
                  <a:srgbClr val="6F2F9F"/>
                </a:solidFill>
              </a:rPr>
              <a:t> </a:t>
            </a:r>
            <a:r>
              <a:rPr sz="3600" spc="-5" dirty="0">
                <a:solidFill>
                  <a:srgbClr val="006FC0"/>
                </a:solidFill>
              </a:rPr>
              <a:t>Cloud</a:t>
            </a:r>
            <a:endParaRPr sz="3600" dirty="0"/>
          </a:p>
        </p:txBody>
      </p:sp>
      <p:sp>
        <p:nvSpPr>
          <p:cNvPr id="8" name="TextBox 7">
            <a:extLst>
              <a:ext uri="{FF2B5EF4-FFF2-40B4-BE49-F238E27FC236}">
                <a16:creationId xmlns:a16="http://schemas.microsoft.com/office/drawing/2014/main" id="{B8309F87-A406-4AB5-9101-0906BDDC74DB}"/>
              </a:ext>
            </a:extLst>
          </p:cNvPr>
          <p:cNvSpPr txBox="1"/>
          <p:nvPr/>
        </p:nvSpPr>
        <p:spPr>
          <a:xfrm>
            <a:off x="533400" y="1295400"/>
            <a:ext cx="8839200" cy="5115888"/>
          </a:xfrm>
          <a:prstGeom prst="rect">
            <a:avLst/>
          </a:prstGeom>
          <a:noFill/>
        </p:spPr>
        <p:txBody>
          <a:bodyPr wrap="square" rtlCol="0">
            <a:spAutoFit/>
          </a:bodyPr>
          <a:lstStyle/>
          <a:p>
            <a:r>
              <a:rPr lang="en-IN" sz="1800" dirty="0">
                <a:solidFill>
                  <a:srgbClr val="333333"/>
                </a:solidFill>
                <a:effectLst/>
                <a:latin typeface="Arial" panose="020B0604020202020204" pitchFamily="34" charset="0"/>
                <a:ea typeface="Calibri" panose="020F0502020204030204" pitchFamily="34" charset="0"/>
              </a:rPr>
              <a:t>AI cloud computing is the merging of the machine learning capabilities of artificial intelligence with cloud-based computing environments, making intuitive, connected experiences possible.</a:t>
            </a:r>
          </a:p>
          <a:p>
            <a:endParaRPr lang="en-IN" dirty="0">
              <a:solidFill>
                <a:srgbClr val="333333"/>
              </a:solidFill>
              <a:latin typeface="Arial" panose="020B0604020202020204" pitchFamily="34" charset="0"/>
            </a:endParaRPr>
          </a:p>
          <a:p>
            <a:endPar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IN" sz="2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What We’re Expecting in the coming years?</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333333"/>
              </a:solidFill>
              <a:latin typeface="Arial" panose="020B0604020202020204" pitchFamily="34" charset="0"/>
            </a:endParaRPr>
          </a:p>
          <a:p>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Cognitive Computing APIs</a:t>
            </a:r>
          </a:p>
          <a:p>
            <a:r>
              <a:rPr lang="en-IN" sz="1800" dirty="0">
                <a:solidFill>
                  <a:srgbClr val="333333"/>
                </a:solidFill>
                <a:effectLst/>
                <a:latin typeface="Arial" panose="020B0604020202020204" pitchFamily="34" charset="0"/>
                <a:ea typeface="Times New Roman" panose="02020603050405020304" pitchFamily="18" charset="0"/>
              </a:rPr>
              <a:t>Advances in cognitive computing, algorithms that combine pattern recognition, language processing, and data mining will get closer to imitating the workings of the human brain. </a:t>
            </a:r>
          </a:p>
          <a:p>
            <a:endParaRPr lang="en-IN" dirty="0">
              <a:solidFill>
                <a:srgbClr val="333333"/>
              </a:solidFill>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In the future, cognitive computing could be used to translate languages in real-time, direct traffic flow utilizing up-to-the-minute GPS data, or detect the emotions of visitors to improve customer engagement.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C9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TotalTime>
  <Words>722</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Times New Roman</vt:lpstr>
      <vt:lpstr>Trebuchet MS</vt:lpstr>
      <vt:lpstr>Office Theme</vt:lpstr>
      <vt:lpstr>PowerPoint Presentation</vt:lpstr>
      <vt:lpstr>AI in Cloud</vt:lpstr>
      <vt:lpstr>Introduction to AI</vt:lpstr>
      <vt:lpstr>PowerPoint Presentation</vt:lpstr>
      <vt:lpstr>What is cloud???</vt:lpstr>
      <vt:lpstr>What can we do with cloud???</vt:lpstr>
      <vt:lpstr>Benefits</vt:lpstr>
      <vt:lpstr>PowerPoint Presentation</vt:lpstr>
      <vt:lpstr>AI in Cloud</vt:lpstr>
      <vt:lpstr>PowerPoint Presentation</vt:lpstr>
      <vt:lpstr>PowerPoint Presentation</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Cloud</dc:title>
  <dc:creator>JOSHI</dc:creator>
  <cp:lastModifiedBy>Sudharshanan Balaji</cp:lastModifiedBy>
  <cp:revision>20</cp:revision>
  <dcterms:created xsi:type="dcterms:W3CDTF">2021-04-14T04:41:39Z</dcterms:created>
  <dcterms:modified xsi:type="dcterms:W3CDTF">2021-04-16T03:40:37Z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2017-10-04T00:00:00Z</vt:filetime>
  </property>
  <property fmtid="{D5CDD505-2E9C-101B-9397-08002B2CF9AE}" pid="3" name="Creator">
    <vt:lpwstr>Microsoft® Office PowerPoint® 2007</vt:lpwstr>
  </property>
  <property fmtid="{D5CDD505-2E9C-101B-9397-08002B2CF9AE}" pid="4" name="LastSaved">
    <vt:filetime>2021-04-14T00:00:00Z</vt:filetime>
  </property>
</Properties>
</file>