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40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0841AB-8B6C-42B5-9831-57124A81381F}"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841AB-8B6C-42B5-9831-57124A81381F}"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841AB-8B6C-42B5-9831-57124A81381F}"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841AB-8B6C-42B5-9831-57124A81381F}"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841AB-8B6C-42B5-9831-57124A81381F}"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0841AB-8B6C-42B5-9831-57124A81381F}"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0841AB-8B6C-42B5-9831-57124A81381F}"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841AB-8B6C-42B5-9831-57124A81381F}"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841AB-8B6C-42B5-9831-57124A81381F}"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741DF-4E2E-455A-B0BA-DED6C5E386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841AB-8B6C-42B5-9831-57124A81381F}"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741DF-4E2E-455A-B0BA-DED6C5E386D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20841AB-8B6C-42B5-9831-57124A81381F}" type="datetimeFigureOut">
              <a:rPr lang="en-US" smtClean="0"/>
              <a:t>8/8/2019</a:t>
            </a:fld>
            <a:endParaRPr lang="en-US"/>
          </a:p>
        </p:txBody>
      </p:sp>
      <p:sp>
        <p:nvSpPr>
          <p:cNvPr id="9" name="Slide Number Placeholder 8"/>
          <p:cNvSpPr>
            <a:spLocks noGrp="1"/>
          </p:cNvSpPr>
          <p:nvPr>
            <p:ph type="sldNum" sz="quarter" idx="11"/>
          </p:nvPr>
        </p:nvSpPr>
        <p:spPr/>
        <p:txBody>
          <a:bodyPr/>
          <a:lstStyle/>
          <a:p>
            <a:fld id="{2E2741DF-4E2E-455A-B0BA-DED6C5E386D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2741DF-4E2E-455A-B0BA-DED6C5E386D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20841AB-8B6C-42B5-9831-57124A81381F}" type="datetimeFigureOut">
              <a:rPr lang="en-US" smtClean="0"/>
              <a:t>8/8/2019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characteristic</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01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4. </a:t>
            </a:r>
            <a:r>
              <a:rPr lang="en-US" b="1" dirty="0"/>
              <a:t>Is the Good Solution Absolute or Relative?</a:t>
            </a:r>
            <a:br>
              <a:rPr lang="en-US" b="1" dirty="0"/>
            </a:br>
            <a:endParaRPr lang="en-US" dirty="0"/>
          </a:p>
        </p:txBody>
      </p:sp>
      <p:sp>
        <p:nvSpPr>
          <p:cNvPr id="3" name="Content Placeholder 2"/>
          <p:cNvSpPr>
            <a:spLocks noGrp="1"/>
          </p:cNvSpPr>
          <p:nvPr>
            <p:ph idx="1"/>
          </p:nvPr>
        </p:nvSpPr>
        <p:spPr/>
        <p:txBody>
          <a:bodyPr/>
          <a:lstStyle/>
          <a:p>
            <a:r>
              <a:rPr lang="en-US" dirty="0"/>
              <a:t>Consider now travelling salesman problem. Our goal is to find the shortest path so that the sales man visits each city exactly once. Suppose the cities we need to visit and the distances between them are known, </a:t>
            </a: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95800"/>
            <a:ext cx="49911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6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Let the salesman start from Jammu. He could follow the one path covering the total distance of 1252 Km. But is this the solution? We are not sure unless other alternate paths are covered. A second or third path can also be known, a second one is shown on the right hand side of the earlier traversal tree giving certainly first path as the answer, which is of course relative </a:t>
            </a:r>
          </a:p>
        </p:txBody>
      </p:sp>
    </p:spTree>
    <p:extLst>
      <p:ext uri="{BB962C8B-B14F-4D97-AF65-F5344CB8AC3E}">
        <p14:creationId xmlns:p14="http://schemas.microsoft.com/office/powerpoint/2010/main" val="100529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943100"/>
            <a:ext cx="4148138" cy="395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93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5. </a:t>
            </a:r>
            <a:r>
              <a:rPr lang="en-US" b="1" dirty="0"/>
              <a:t>Is the Solution a State or a Path?</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some problems we are only interested in the state representing the solution, whereas in other cases we also want to know how we got to the solution, that is which is the optimum path.</a:t>
            </a:r>
          </a:p>
          <a:p>
            <a:pPr fontAlgn="base"/>
            <a:r>
              <a:rPr lang="en-US" dirty="0"/>
              <a:t>Consider the problem of finding a consistent interpretation for a sentence: which is so common in natural language understanding.</a:t>
            </a:r>
          </a:p>
          <a:p>
            <a:pPr marL="114300" indent="0" fontAlgn="base">
              <a:buNone/>
            </a:pPr>
            <a:r>
              <a:rPr lang="en-US" b="1" dirty="0"/>
              <a:t>The sentence can be:</a:t>
            </a:r>
            <a:endParaRPr lang="en-US" dirty="0"/>
          </a:p>
          <a:p>
            <a:pPr fontAlgn="base"/>
            <a:r>
              <a:rPr lang="en-US" dirty="0"/>
              <a:t>The bank president ate a dish of fruity ice cream with the fork.</a:t>
            </a:r>
          </a:p>
          <a:p>
            <a:pPr fontAlgn="base"/>
            <a:r>
              <a:rPr lang="en-US" dirty="0"/>
              <a:t>There are several components of this sentence, each of which in isolation, may have more than one interpretation, but the components must form a coherent ‘whole’ and so they constrain each other’s interpretation.</a:t>
            </a:r>
          </a:p>
          <a:p>
            <a:pPr fontAlgn="base"/>
            <a:r>
              <a:rPr lang="en-US" b="1" dirty="0"/>
              <a:t>Some of the sources of ambiguity in this sentence are the following:</a:t>
            </a:r>
            <a:endParaRPr lang="en-US" dirty="0"/>
          </a:p>
          <a:p>
            <a:pPr fontAlgn="base"/>
            <a:r>
              <a:rPr lang="en-US" dirty="0"/>
              <a:t>1. The word ‘bank’ may refer to either a financial institution or to a side of a river. But only one of these may have a president (of a financial institute).</a:t>
            </a:r>
          </a:p>
          <a:p>
            <a:pPr fontAlgn="base"/>
            <a:r>
              <a:rPr lang="en-US" dirty="0"/>
              <a:t>2. The word ‘dish’ is the object of the word ‘eat’. Is it possible that a dish (of metal or paper) was eaten? So it is more likely that fruity ice cream in it was eaten.</a:t>
            </a:r>
          </a:p>
          <a:p>
            <a:endParaRPr lang="en-US" dirty="0"/>
          </a:p>
        </p:txBody>
      </p:sp>
    </p:spTree>
    <p:extLst>
      <p:ext uri="{BB962C8B-B14F-4D97-AF65-F5344CB8AC3E}">
        <p14:creationId xmlns:p14="http://schemas.microsoft.com/office/powerpoint/2010/main" val="110044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u="sng" dirty="0"/>
              <a:t>Examples of </a:t>
            </a:r>
            <a:r>
              <a:rPr lang="en-US" b="1" u="sng" dirty="0" smtClean="0"/>
              <a:t>State</a:t>
            </a:r>
            <a:r>
              <a:rPr lang="en-US" b="1" dirty="0" smtClean="0"/>
              <a:t>: </a:t>
            </a:r>
            <a:r>
              <a:rPr lang="en-US" dirty="0"/>
              <a:t>Crossword puzzle, eight-queens problem, magic squares, natural language problem or mathematical theorem proving. The main interest is that the crossword is completed, how it is completed no one worries.</a:t>
            </a:r>
          </a:p>
          <a:p>
            <a:r>
              <a:rPr lang="en-US" b="1" u="sng" dirty="0"/>
              <a:t>Examples of Path:</a:t>
            </a:r>
            <a:endParaRPr lang="en-US" u="sng" dirty="0"/>
          </a:p>
          <a:p>
            <a:pPr marL="114300" indent="0" fontAlgn="base">
              <a:buNone/>
            </a:pPr>
            <a:r>
              <a:rPr lang="en-US" b="1" dirty="0"/>
              <a:t>Travelling Salesman Problem:</a:t>
            </a:r>
            <a:endParaRPr lang="en-US" dirty="0"/>
          </a:p>
          <a:p>
            <a:r>
              <a:rPr lang="en-US" dirty="0"/>
              <a:t>He wants the route to be as short as </a:t>
            </a:r>
            <a:r>
              <a:rPr lang="en-US" dirty="0" smtClean="0"/>
              <a:t>possible</a:t>
            </a:r>
          </a:p>
          <a:p>
            <a:pPr fontAlgn="base"/>
            <a:r>
              <a:rPr lang="en-US" dirty="0"/>
              <a:t>A Magic Square is a square of numbers where each row, column and diagonal adds </a:t>
            </a:r>
            <a:r>
              <a:rPr lang="en-US" dirty="0" err="1"/>
              <a:t>upto</a:t>
            </a:r>
            <a:r>
              <a:rPr lang="en-US" dirty="0"/>
              <a:t> the same number.</a:t>
            </a:r>
          </a:p>
          <a:p>
            <a:pPr fontAlgn="base"/>
            <a:r>
              <a:rPr lang="en-US" dirty="0"/>
              <a:t>The 8-queen Problem is a classic placing problem. The goal is to place eight queens on a chess board such that no queen attacks any other (A queen attacks any piece in the same row, column or diagonal).</a:t>
            </a:r>
          </a:p>
          <a:p>
            <a:pPr fontAlgn="base"/>
            <a:r>
              <a:rPr lang="en-US" b="1" dirty="0"/>
              <a:t>Towers of Hanoi Problem:</a:t>
            </a:r>
            <a:endParaRPr lang="en-US" dirty="0"/>
          </a:p>
          <a:p>
            <a:endParaRPr lang="en-US" dirty="0"/>
          </a:p>
        </p:txBody>
      </p:sp>
    </p:spTree>
    <p:extLst>
      <p:ext uri="{BB962C8B-B14F-4D97-AF65-F5344CB8AC3E}">
        <p14:creationId xmlns:p14="http://schemas.microsoft.com/office/powerpoint/2010/main" val="174654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Role </a:t>
            </a:r>
            <a:r>
              <a:rPr lang="en-US" b="1" dirty="0"/>
              <a:t>of Knowledge in Computing:</a:t>
            </a:r>
            <a:br>
              <a:rPr lang="en-US" b="1" dirty="0"/>
            </a:br>
            <a:endParaRPr lang="en-US" dirty="0"/>
          </a:p>
        </p:txBody>
      </p:sp>
      <p:sp>
        <p:nvSpPr>
          <p:cNvPr id="3" name="Content Placeholder 2"/>
          <p:cNvSpPr>
            <a:spLocks noGrp="1"/>
          </p:cNvSpPr>
          <p:nvPr>
            <p:ph idx="1"/>
          </p:nvPr>
        </p:nvSpPr>
        <p:spPr/>
        <p:txBody>
          <a:bodyPr/>
          <a:lstStyle/>
          <a:p>
            <a:r>
              <a:rPr lang="en-US" dirty="0"/>
              <a:t>In chess playing suppose we have an efficient computer (a work station or even a super-computer) all the rules for determining legal moves are known and an efficient control strategy is also available, then the problem can be solved after the application of tactical moves.</a:t>
            </a:r>
          </a:p>
          <a:p>
            <a:endParaRPr lang="en-US" dirty="0"/>
          </a:p>
        </p:txBody>
      </p:sp>
    </p:spTree>
    <p:extLst>
      <p:ext uri="{BB962C8B-B14F-4D97-AF65-F5344CB8AC3E}">
        <p14:creationId xmlns:p14="http://schemas.microsoft.com/office/powerpoint/2010/main" val="129597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Solving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Problem Solving in games such as “Sudoku” can be an example. It can be done by building an artificially intelligent system to solve that particular problem. To do this, one needs to define the problem statements first and then generating the solution  by keeping the conditions in mind.</a:t>
            </a:r>
            <a:endParaRPr lang="en-US" dirty="0"/>
          </a:p>
          <a:p>
            <a:r>
              <a:rPr lang="en-US" b="1" dirty="0"/>
              <a:t>Some of the most popularly used problem solving with the help of artificial intelligence are:</a:t>
            </a:r>
            <a:endParaRPr lang="en-US" dirty="0"/>
          </a:p>
          <a:p>
            <a:pPr lvl="1"/>
            <a:r>
              <a:rPr lang="en-US" b="1" dirty="0"/>
              <a:t>Chess.</a:t>
            </a:r>
            <a:endParaRPr lang="en-US" dirty="0"/>
          </a:p>
          <a:p>
            <a:pPr lvl="1"/>
            <a:r>
              <a:rPr lang="en-US" b="1" dirty="0"/>
              <a:t>Travelling Salesman Problem.</a:t>
            </a:r>
            <a:endParaRPr lang="en-US" dirty="0"/>
          </a:p>
          <a:p>
            <a:pPr lvl="1"/>
            <a:r>
              <a:rPr lang="en-US" b="1" dirty="0"/>
              <a:t>Tower of Hanoi Problem.</a:t>
            </a:r>
            <a:endParaRPr lang="en-US" dirty="0"/>
          </a:p>
          <a:p>
            <a:pPr lvl="1"/>
            <a:r>
              <a:rPr lang="en-US" b="1" dirty="0"/>
              <a:t>Water-Jug Problem.</a:t>
            </a:r>
            <a:endParaRPr lang="en-US" dirty="0"/>
          </a:p>
          <a:p>
            <a:pPr lvl="1"/>
            <a:r>
              <a:rPr lang="en-US" b="1" dirty="0"/>
              <a:t>N-Queen Problem.</a:t>
            </a:r>
            <a:endParaRPr lang="en-US" dirty="0"/>
          </a:p>
          <a:p>
            <a:endParaRPr lang="en-US" dirty="0"/>
          </a:p>
        </p:txBody>
      </p:sp>
    </p:spTree>
    <p:extLst>
      <p:ext uri="{BB962C8B-B14F-4D97-AF65-F5344CB8AC3E}">
        <p14:creationId xmlns:p14="http://schemas.microsoft.com/office/powerpoint/2010/main" val="211994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Searching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In general, searching refers to as finding information one needs.</a:t>
            </a:r>
            <a:endParaRPr lang="en-US" dirty="0"/>
          </a:p>
          <a:p>
            <a:r>
              <a:rPr lang="en-US" b="1" dirty="0"/>
              <a:t>Searching is the most commonly used technique of problem solving in artificial intelligence.</a:t>
            </a:r>
            <a:endParaRPr lang="en-US" dirty="0"/>
          </a:p>
          <a:p>
            <a:r>
              <a:rPr lang="en-US" b="1" dirty="0"/>
              <a:t>The searching algorithm helps us to search for solution of particular problem.</a:t>
            </a:r>
            <a:endParaRPr lang="en-US" dirty="0"/>
          </a:p>
          <a:p>
            <a:r>
              <a:rPr lang="en-US" b="1" u="sng" dirty="0"/>
              <a:t>Problem</a:t>
            </a:r>
            <a:endParaRPr lang="en-US" b="1" dirty="0"/>
          </a:p>
          <a:p>
            <a:r>
              <a:rPr lang="en-US" b="1" dirty="0"/>
              <a:t>Problems are the issues which comes across any system. A solution is needed to solve that particular problem.</a:t>
            </a:r>
            <a:endParaRPr lang="en-US" dirty="0"/>
          </a:p>
          <a:p>
            <a:endParaRPr lang="en-US" dirty="0"/>
          </a:p>
        </p:txBody>
      </p:sp>
    </p:spTree>
    <p:extLst>
      <p:ext uri="{BB962C8B-B14F-4D97-AF65-F5344CB8AC3E}">
        <p14:creationId xmlns:p14="http://schemas.microsoft.com/office/powerpoint/2010/main" val="112010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r>
            <a:br>
              <a:rPr lang="en-US" b="1" u="sng" dirty="0" smtClean="0"/>
            </a:br>
            <a:r>
              <a:rPr lang="en-US" b="1" u="sng" dirty="0" smtClean="0"/>
              <a:t>Solve </a:t>
            </a:r>
            <a:r>
              <a:rPr lang="en-US" b="1" u="sng" dirty="0"/>
              <a:t>Problem Using Artificial Intelligence</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The process of solving a problem consists of five steps. These are</a:t>
            </a:r>
            <a:r>
              <a:rPr lang="en-US" b="1"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133600"/>
            <a:ext cx="14478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55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Defining The Problem: The definition of the problem must be included precisely. It should contain the possible initial as well as final situations  which should result in acceptable solution.</a:t>
            </a:r>
            <a:endParaRPr lang="en-US" dirty="0"/>
          </a:p>
          <a:p>
            <a:r>
              <a:rPr lang="en-US" b="1" dirty="0"/>
              <a:t>Analyzing The Problem: Analyzing the problem and its requirement must be done as few features can have immense impact on the resulting solution.</a:t>
            </a:r>
            <a:endParaRPr lang="en-US" dirty="0"/>
          </a:p>
          <a:p>
            <a:r>
              <a:rPr lang="en-US" b="1" dirty="0"/>
              <a:t>Identification Of Solutions: This phase generates reasonable amount of solutions to the given problem in a particular range.</a:t>
            </a:r>
            <a:endParaRPr lang="en-US" dirty="0"/>
          </a:p>
          <a:p>
            <a:r>
              <a:rPr lang="en-US" b="1" dirty="0"/>
              <a:t>Choosing a Solution: From all the identified solutions, the best solution is chosen basis on the results produced by respective solutions.</a:t>
            </a:r>
            <a:endParaRPr lang="en-US" dirty="0"/>
          </a:p>
          <a:p>
            <a:r>
              <a:rPr lang="en-US" b="1" dirty="0"/>
              <a:t>Implementation: After choosing the best solution, its implementation is done.  </a:t>
            </a:r>
            <a:endParaRPr lang="en-US" dirty="0"/>
          </a:p>
          <a:p>
            <a:endParaRPr lang="en-US" dirty="0"/>
          </a:p>
        </p:txBody>
      </p:sp>
    </p:spTree>
    <p:extLst>
      <p:ext uri="{BB962C8B-B14F-4D97-AF65-F5344CB8AC3E}">
        <p14:creationId xmlns:p14="http://schemas.microsoft.com/office/powerpoint/2010/main" val="89472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Problem</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t>1. Is the program decomposable into a set of independent smaller or easier sub-problems?</a:t>
            </a:r>
          </a:p>
          <a:p>
            <a:pPr marL="0" indent="0" fontAlgn="base">
              <a:buNone/>
            </a:pPr>
            <a:r>
              <a:rPr lang="en-US" dirty="0" smtClean="0"/>
              <a:t>2. </a:t>
            </a:r>
            <a:r>
              <a:rPr lang="en-US" dirty="0"/>
              <a:t>Can the solution steps be ignored or undone if they prove fruitless?</a:t>
            </a:r>
          </a:p>
          <a:p>
            <a:pPr marL="0" indent="0" fontAlgn="base">
              <a:buNone/>
            </a:pPr>
            <a:r>
              <a:rPr lang="en-US" dirty="0"/>
              <a:t>3. Is the problem’s universe predictable?</a:t>
            </a:r>
          </a:p>
          <a:p>
            <a:pPr marL="0" indent="0" fontAlgn="base">
              <a:buNone/>
            </a:pPr>
            <a:r>
              <a:rPr lang="en-US" dirty="0"/>
              <a:t>4. Is the good solution absolute or relative?</a:t>
            </a:r>
          </a:p>
          <a:p>
            <a:pPr marL="0" indent="0" fontAlgn="base">
              <a:buNone/>
            </a:pPr>
            <a:r>
              <a:rPr lang="en-US" dirty="0"/>
              <a:t>5. Is the desired solution a state of the problem’s world or a path to </a:t>
            </a:r>
            <a:r>
              <a:rPr lang="en-US" dirty="0" smtClean="0"/>
              <a:t>a state</a:t>
            </a:r>
            <a:r>
              <a:rPr lang="en-US" dirty="0"/>
              <a:t>?</a:t>
            </a:r>
          </a:p>
          <a:p>
            <a:pPr marL="0" indent="0" fontAlgn="base">
              <a:buNone/>
            </a:pPr>
            <a:r>
              <a:rPr lang="en-US" dirty="0"/>
              <a:t>6. What is the role of knowledge about the problem’s domain?</a:t>
            </a:r>
          </a:p>
          <a:p>
            <a:pPr marL="0" indent="0" fontAlgn="base">
              <a:buNone/>
            </a:pPr>
            <a:r>
              <a:rPr lang="en-US" dirty="0"/>
              <a:t>7. Will the computer return the solution having fed the problem automatically or will the solution be obtained only after the interaction between the computer and the problem solver?</a:t>
            </a:r>
          </a:p>
          <a:p>
            <a:endParaRPr lang="en-US" dirty="0"/>
          </a:p>
        </p:txBody>
      </p:sp>
    </p:spTree>
    <p:extLst>
      <p:ext uri="{BB962C8B-B14F-4D97-AF65-F5344CB8AC3E}">
        <p14:creationId xmlns:p14="http://schemas.microsoft.com/office/powerpoint/2010/main" val="26141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mj-lt"/>
              <a:buAutoNum type="arabicPeriod"/>
            </a:pPr>
            <a:r>
              <a:rPr lang="en-US" sz="2200" b="1" dirty="0" smtClean="0"/>
              <a:t>Is the program decomposable into a set of independent smaller or easier sub-problems?</a:t>
            </a:r>
            <a:br>
              <a:rPr lang="en-US" sz="2200" b="1" dirty="0" smtClean="0"/>
            </a:br>
            <a:endParaRPr lang="en-US" sz="2200" b="1" dirty="0"/>
          </a:p>
        </p:txBody>
      </p:sp>
      <p:sp>
        <p:nvSpPr>
          <p:cNvPr id="5" name="Content Placeholder 4"/>
          <p:cNvSpPr>
            <a:spLocks noGrp="1"/>
          </p:cNvSpPr>
          <p:nvPr>
            <p:ph idx="1"/>
          </p:nvPr>
        </p:nvSpPr>
        <p:spPr>
          <a:xfrm>
            <a:off x="457200" y="1309688"/>
            <a:ext cx="8229600" cy="4525963"/>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3" y="1309688"/>
            <a:ext cx="46767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8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problem </a:t>
            </a:r>
            <a:r>
              <a:rPr lang="en-US" dirty="0" smtClean="0"/>
              <a:t>can </a:t>
            </a:r>
            <a:r>
              <a:rPr lang="en-US" dirty="0"/>
              <a:t>be solved by breaking it down into three smaller problems, each of which can then be solved by using specific rules. </a:t>
            </a:r>
            <a:endParaRPr lang="en-US" dirty="0" smtClean="0"/>
          </a:p>
          <a:p>
            <a:r>
              <a:rPr lang="en-US" dirty="0" smtClean="0"/>
              <a:t>The </a:t>
            </a:r>
            <a:r>
              <a:rPr lang="en-US" dirty="0"/>
              <a:t>problem tree is shown above. </a:t>
            </a:r>
            <a:endParaRPr lang="en-US" dirty="0" smtClean="0"/>
          </a:p>
          <a:p>
            <a:r>
              <a:rPr lang="en-US" dirty="0" smtClean="0"/>
              <a:t>At </a:t>
            </a:r>
            <a:r>
              <a:rPr lang="en-US" dirty="0"/>
              <a:t>every step it is checked if the problem, can be solved directly, if so its value is given otherwise it is broken into smaller sub-problems. </a:t>
            </a:r>
            <a:endParaRPr lang="en-US" dirty="0" smtClean="0"/>
          </a:p>
          <a:p>
            <a:r>
              <a:rPr lang="en-US" dirty="0" smtClean="0"/>
              <a:t>Then </a:t>
            </a:r>
            <a:r>
              <a:rPr lang="en-US" dirty="0"/>
              <a:t>by recursion method sub-problems are solved. The final solution is the sum of all the sub-problems.</a:t>
            </a:r>
          </a:p>
          <a:p>
            <a:endParaRPr lang="en-US" dirty="0"/>
          </a:p>
        </p:txBody>
      </p:sp>
    </p:spTree>
    <p:extLst>
      <p:ext uri="{BB962C8B-B14F-4D97-AF65-F5344CB8AC3E}">
        <p14:creationId xmlns:p14="http://schemas.microsoft.com/office/powerpoint/2010/main" val="64806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2. Can the solution steps be ignored or undone if they prove fruitless?</a:t>
            </a:r>
            <a:br>
              <a:rPr lang="en-US" dirty="0" smtClean="0"/>
            </a:b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a:t>This characteristic can be tackled from three different views: steps to the solution:</a:t>
            </a:r>
            <a:endParaRPr lang="en-US" dirty="0"/>
          </a:p>
          <a:p>
            <a:pPr marL="0" indent="0" fontAlgn="base">
              <a:buNone/>
            </a:pPr>
            <a:r>
              <a:rPr lang="en-US" dirty="0"/>
              <a:t>i. Can be ignored</a:t>
            </a:r>
          </a:p>
          <a:p>
            <a:pPr marL="0" indent="0" fontAlgn="base">
              <a:buNone/>
            </a:pPr>
            <a:r>
              <a:rPr lang="en-US" dirty="0"/>
              <a:t>ii. Have to be kept on record</a:t>
            </a:r>
          </a:p>
          <a:p>
            <a:pPr marL="0" indent="0" fontAlgn="base">
              <a:buNone/>
            </a:pPr>
            <a:r>
              <a:rPr lang="en-US" dirty="0"/>
              <a:t>iii. Are irrevocable (back tracked)</a:t>
            </a:r>
          </a:p>
          <a:p>
            <a:pPr marL="0" indent="0" fontAlgn="base">
              <a:buNone/>
            </a:pPr>
            <a:r>
              <a:rPr lang="en-US" b="1" dirty="0"/>
              <a:t>So consider three types of problems:</a:t>
            </a:r>
            <a:endParaRPr lang="en-US" dirty="0"/>
          </a:p>
          <a:p>
            <a:pPr marL="0" indent="0" fontAlgn="base">
              <a:buNone/>
            </a:pPr>
            <a:r>
              <a:rPr lang="en-US" dirty="0"/>
              <a:t>1. Mathematical,</a:t>
            </a:r>
          </a:p>
          <a:p>
            <a:pPr marL="0" indent="0" fontAlgn="base">
              <a:buNone/>
            </a:pPr>
            <a:r>
              <a:rPr lang="en-US" dirty="0"/>
              <a:t>2. 8-puzzle and</a:t>
            </a:r>
          </a:p>
          <a:p>
            <a:pPr marL="0" indent="0" fontAlgn="base">
              <a:buNone/>
            </a:pPr>
            <a:r>
              <a:rPr lang="en-US" dirty="0"/>
              <a:t>3. Playing chess.</a:t>
            </a:r>
          </a:p>
          <a:p>
            <a:pPr marL="0" indent="0">
              <a:buNone/>
            </a:pPr>
            <a:endParaRPr lang="en-US" dirty="0"/>
          </a:p>
        </p:txBody>
      </p:sp>
    </p:spTree>
    <p:extLst>
      <p:ext uri="{BB962C8B-B14F-4D97-AF65-F5344CB8AC3E}">
        <p14:creationId xmlns:p14="http://schemas.microsoft.com/office/powerpoint/2010/main" val="345171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a:bodyPr>
          <a:lstStyle/>
          <a:p>
            <a:r>
              <a:rPr lang="en-US" b="1" dirty="0"/>
              <a:t>1. Mathematical Problem:</a:t>
            </a:r>
            <a:endParaRPr lang="en-US" dirty="0"/>
          </a:p>
          <a:p>
            <a:pPr marL="0" indent="0">
              <a:buNone/>
            </a:pPr>
            <a:r>
              <a:rPr lang="en-US" dirty="0"/>
              <a:t>If a particular trial, does not help getting the solution, nothing is lost, the problem still stands, what has been lost is the effort spent in exploring the blind alley, solution can be ignored, and a new one can be tried or in other words, the steps can be ignored.</a:t>
            </a:r>
          </a:p>
          <a:p>
            <a:pPr fontAlgn="base"/>
            <a:r>
              <a:rPr lang="en-US" dirty="0" smtClean="0"/>
              <a:t>2. </a:t>
            </a:r>
            <a:r>
              <a:rPr lang="en-US" b="1" dirty="0"/>
              <a:t>8-Puzzle Problem</a:t>
            </a:r>
            <a:r>
              <a:rPr lang="en-US" dirty="0"/>
              <a:t>:</a:t>
            </a:r>
          </a:p>
          <a:p>
            <a:pPr marL="0" indent="0">
              <a:buNone/>
            </a:pPr>
            <a:r>
              <a:rPr lang="en-US" dirty="0"/>
              <a:t>The 8-puzzle is a square tray in which are placed eight square tiles. The remaining ninth square is uncovered. Each tile has a number on it. A tile which is adjacent to the blank space can be sliced in to that space. The game consists of starting position and a specified goal position. The goal is to transform the starting position into the goal position by sliding the tiles around,</a:t>
            </a:r>
          </a:p>
        </p:txBody>
      </p:sp>
    </p:spTree>
    <p:extLst>
      <p:ext uri="{BB962C8B-B14F-4D97-AF65-F5344CB8AC3E}">
        <p14:creationId xmlns:p14="http://schemas.microsoft.com/office/powerpoint/2010/main" val="350121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a:bodyPr>
          <a:lstStyle/>
          <a:p>
            <a:endParaRPr lang="en-US" dirty="0" smtClean="0"/>
          </a:p>
          <a:p>
            <a:endParaRPr lang="en-US" dirty="0"/>
          </a:p>
          <a:p>
            <a:pPr marL="0" indent="0">
              <a:buNone/>
            </a:pPr>
            <a:endParaRPr lang="en-US" dirty="0"/>
          </a:p>
          <a:p>
            <a:pPr marL="0" indent="0">
              <a:buNone/>
            </a:pPr>
            <a:endParaRPr lang="en-US" dirty="0"/>
          </a:p>
          <a:p>
            <a:r>
              <a:rPr lang="en-US" dirty="0" smtClean="0"/>
              <a:t>An </a:t>
            </a:r>
            <a:r>
              <a:rPr lang="en-US" dirty="0"/>
              <a:t>additional step must be performed to undo each incorrect step, whereas no action was required in the mathematical </a:t>
            </a:r>
            <a:r>
              <a:rPr lang="en-US" dirty="0" smtClean="0"/>
              <a:t>theorem. </a:t>
            </a:r>
            <a:r>
              <a:rPr lang="en-US" dirty="0"/>
              <a:t>In addition the control mechanism for an 8-puzzle solver must keep track of the order in which operations are performed so that operations can be undone one at a time, if necessary. The solution steps are recoverable indeed.</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00520"/>
            <a:ext cx="40957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47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3. Playing Chess</a:t>
            </a:r>
            <a:r>
              <a:rPr lang="en-US" dirty="0"/>
              <a:t>:</a:t>
            </a:r>
          </a:p>
          <a:p>
            <a:pPr marL="0" indent="0" fontAlgn="base">
              <a:buNone/>
            </a:pPr>
            <a:r>
              <a:rPr lang="en-US" dirty="0" smtClean="0"/>
              <a:t>Suppose </a:t>
            </a:r>
            <a:r>
              <a:rPr lang="en-US" dirty="0"/>
              <a:t>a chess-playing </a:t>
            </a:r>
            <a:r>
              <a:rPr lang="en-US" dirty="0" err="1"/>
              <a:t>programme</a:t>
            </a:r>
            <a:r>
              <a:rPr lang="en-US" dirty="0"/>
              <a:t> makes a stupid move and </a:t>
            </a:r>
            <a:r>
              <a:rPr lang="en-US" dirty="0" err="1"/>
              <a:t>realised</a:t>
            </a:r>
            <a:r>
              <a:rPr lang="en-US" dirty="0"/>
              <a:t> it a couple of moves later. Now, it cannot back track. Since the adversary has already moved and the state space has changed. All it can do is to try to make the best of the current situation and go from there. This is an irrecoverable game.</a:t>
            </a:r>
          </a:p>
          <a:p>
            <a:endParaRPr lang="en-US" dirty="0"/>
          </a:p>
        </p:txBody>
      </p:sp>
    </p:spTree>
    <p:extLst>
      <p:ext uri="{BB962C8B-B14F-4D97-AF65-F5344CB8AC3E}">
        <p14:creationId xmlns:p14="http://schemas.microsoft.com/office/powerpoint/2010/main" val="48337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Is </a:t>
            </a:r>
            <a:r>
              <a:rPr lang="en-US" b="1" dirty="0"/>
              <a:t>the Universe Predictable?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b="1" dirty="0"/>
              <a:t>Considering 8-Puzzle Game:</a:t>
            </a:r>
            <a:endParaRPr lang="en-US" dirty="0"/>
          </a:p>
          <a:p>
            <a:pPr fontAlgn="base"/>
            <a:r>
              <a:rPr lang="en-US" dirty="0"/>
              <a:t>In the single player game when a move is made it is known in advance what is going to happen. In 8-puzzle game; it is possible to plan an entire sequence of moves and become confident of the resulting state. Planning can be used to avoid undoing the moves, though sometimes backtracking may still be needed.</a:t>
            </a:r>
          </a:p>
          <a:p>
            <a:pPr fontAlgn="base"/>
            <a:r>
              <a:rPr lang="en-US" dirty="0"/>
              <a:t>In board games such a planning process may not be possible at all. Suppose we want to play Bridge. Planning may not be possible at all which card has to be thrown first can be planned at the most. It is not possible to plan completely because we do not know where all other ‘cards’ are or what the other players would do in their turn.</a:t>
            </a:r>
          </a:p>
          <a:p>
            <a:pPr fontAlgn="base"/>
            <a:r>
              <a:rPr lang="en-US" dirty="0"/>
              <a:t>At best we can investigate some moves plans and use probabilities of the various outcomes to choose a plan or a combination of plans to know the path which has the highest expected probability of leading towards a solution</a:t>
            </a:r>
            <a:r>
              <a:rPr lang="en-US" dirty="0" smtClean="0"/>
              <a:t>.</a:t>
            </a:r>
          </a:p>
          <a:p>
            <a:pPr fontAlgn="base"/>
            <a:r>
              <a:rPr lang="en-US" dirty="0"/>
              <a:t>Thus, planning can be used to generate a sequence of actions which is guaranteed to lead to a solution. For uncertain-outcome problems planning can at best generate a sequence of operators which has a good probability of leading to a solution.</a:t>
            </a:r>
          </a:p>
          <a:p>
            <a:r>
              <a:rPr lang="en-US" dirty="0"/>
              <a:t>In such cases planning is continuously monitored after getting the necessary feedback. </a:t>
            </a:r>
          </a:p>
          <a:p>
            <a:endParaRPr lang="en-US" dirty="0"/>
          </a:p>
        </p:txBody>
      </p:sp>
    </p:spTree>
    <p:extLst>
      <p:ext uri="{BB962C8B-B14F-4D97-AF65-F5344CB8AC3E}">
        <p14:creationId xmlns:p14="http://schemas.microsoft.com/office/powerpoint/2010/main" val="2863596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1305</Words>
  <Application>Microsoft Office PowerPoint</Application>
  <PresentationFormat>On-screen Show (4:3)</PresentationFormat>
  <Paragraphs>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Problem characteristic</vt:lpstr>
      <vt:lpstr>Characteristics of Problem</vt:lpstr>
      <vt:lpstr>Is the program decomposable into a set of independent smaller or easier sub-problems? </vt:lpstr>
      <vt:lpstr>PowerPoint Presentation</vt:lpstr>
      <vt:lpstr> 2. Can the solution steps be ignored or undone if they prove fruitless? </vt:lpstr>
      <vt:lpstr>PowerPoint Presentation</vt:lpstr>
      <vt:lpstr>PowerPoint Presentation</vt:lpstr>
      <vt:lpstr>PowerPoint Presentation</vt:lpstr>
      <vt:lpstr>3. Is the Universe Predictable? </vt:lpstr>
      <vt:lpstr> 4. Is the Good Solution Absolute or Relative? </vt:lpstr>
      <vt:lpstr>PowerPoint Presentation</vt:lpstr>
      <vt:lpstr>PowerPoint Presentation</vt:lpstr>
      <vt:lpstr> 5. Is the Solution a State or a Path? </vt:lpstr>
      <vt:lpstr>PowerPoint Presentation</vt:lpstr>
      <vt:lpstr> Role of Knowledge in Computing: </vt:lpstr>
      <vt:lpstr>Problem Solving </vt:lpstr>
      <vt:lpstr>Problem Searching </vt:lpstr>
      <vt:lpstr> Solve Problem Using Artificial Intelligence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characteristic</dc:title>
  <dc:creator>user</dc:creator>
  <cp:lastModifiedBy>user</cp:lastModifiedBy>
  <cp:revision>6</cp:revision>
  <dcterms:created xsi:type="dcterms:W3CDTF">2019-08-08T05:34:04Z</dcterms:created>
  <dcterms:modified xsi:type="dcterms:W3CDTF">2019-08-08T09:46:19Z</dcterms:modified>
</cp:coreProperties>
</file>