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84" r:id="rId4"/>
    <p:sldMasterId id="2147483696" r:id="rId5"/>
  </p:sldMasterIdLst>
  <p:notesMasterIdLst>
    <p:notesMasterId r:id="rId30"/>
  </p:notesMasterIdLst>
  <p:sldIdLst>
    <p:sldId id="302" r:id="rId6"/>
    <p:sldId id="304" r:id="rId7"/>
    <p:sldId id="305" r:id="rId8"/>
    <p:sldId id="306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77" r:id="rId20"/>
    <p:sldId id="278" r:id="rId21"/>
    <p:sldId id="279" r:id="rId22"/>
    <p:sldId id="297" r:id="rId23"/>
    <p:sldId id="298" r:id="rId24"/>
    <p:sldId id="319" r:id="rId25"/>
    <p:sldId id="320" r:id="rId26"/>
    <p:sldId id="322" r:id="rId27"/>
    <p:sldId id="321" r:id="rId28"/>
    <p:sldId id="299" r:id="rId2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7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8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49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0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1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2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3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4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5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6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7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8" name="Text Box 17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59" name="Text Box 18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7060" name="Rectangle 19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46600" cy="3403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1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87062" name="Text Box 21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46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D29B1D7-1F7D-4589-BD13-3A4945AB1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F30B6EEC-9866-4164-BD9E-A15E16154D81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2DCBE023-3344-4517-9975-1CA83E486E70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10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D659E2DF-4C5B-44E8-B600-15039C47E442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DE3759F3-E03E-4534-9859-291DC392BCA9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11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D2765711-99EE-4C0D-A4D5-E8832631976D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01FC4055-F4A2-474A-88CA-FF3015FBCFFF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12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E451E4F1-757E-46DB-99F8-9CBB507994F8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A6AEC7E4-42D0-46EC-93D0-FF3DDD3D07CB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13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AC8C0195-1625-4123-8447-21363E32A993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A0BCB40F-9EE7-43A7-B846-9EA9CFB07C08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14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B041BC3F-7ED5-420F-B044-DEADAB439DE1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D2541797-96CE-4CBC-AC3B-0580ACF5C4ED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15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71955B87-5383-48AB-A6C6-A6E96256E5DF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15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4291BB25-5A3D-4BEA-ACFD-3DDA99FEBB69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16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B1690B45-82E6-4A04-BBFA-AF7010846E45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16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42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BABD7C74-9853-47DC-B343-39101C4D122F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17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959C05EA-4EBA-4ED6-8A78-D6D978F62781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17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445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CB92DFF2-44D5-478C-9672-1B9D57B1F4A8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18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A7BE6BE8-BD56-44CA-9388-C3596578F507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18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547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5C52CE21-870C-418D-A26E-CF9E49709CF0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19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1AE577DD-4609-4EEE-80AE-629958F28359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19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50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4104294D-C07C-4589-84AC-6C2A46E5647A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0AB33D7B-85F8-42D5-8CBF-280308986C56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F728A201-5839-476C-B75E-259A88419EEB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20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0D273A1D-904B-4404-AD8C-45B3FDAB0FEF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20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752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1AE2A7FD-F4BD-44F7-9601-8D8E51391D68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21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79E0CFFC-C106-4110-BD05-26DDB92825B0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21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54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F5A7ED14-EC6A-4FC8-B104-C7E9198085C2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22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44F0BAEE-45A2-4084-8285-9C1BA3E9AAD2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22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57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0FF9A514-E3B7-4062-B149-58DB531D57C7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23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B497F15D-CCA7-428A-840E-422B2A7CF362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23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59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C30F8780-F6F4-4885-A738-F8649919F9EF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24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1E5F22D0-07C9-4943-AE90-6302B146CBDB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24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0B8794A6-84B5-48F6-8430-1E68AC6137C7}" type="slidenum">
              <a:rPr lang="en-US" altLang="en-US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algn="r" eaLnBrk="1" hangingPunct="1">
                <a:buSzPct val="100000"/>
              </a:pPr>
              <a:t>24</a:t>
            </a:fld>
            <a:endParaRPr lang="en-US" altLang="en-US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62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2" name="Rectangle 4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5841D34C-9FF8-4B14-990D-F2A7B67E553C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3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A91F5601-DB9C-4E67-93C2-64FB257F6E07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B52AAC3A-D66B-423F-B4E8-54D882BCB482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4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60BDFCB8-2BAD-4320-A6DB-901C4020ED9E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9BEB801A-EC48-419E-8279-8202C6D9F4DB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5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6D1A5485-1A7C-48AB-97B6-FF56D0948660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46E602E4-FA9A-425E-B812-836FD76625F5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6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A8FA81D4-8FFE-421D-B2D7-84DBBB8865FC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83CF36A5-5FEA-42D9-B79E-5631A3890AB8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7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44EE282C-A4AA-4AF1-A821-BF563454AAED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D2B52834-5870-41AC-BF24-5EE07F5B96A8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8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A36F86E9-7BB8-4C9D-B071-C223DFAB2B5B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fld id="{6143BFC6-186D-4C3E-8BEC-A9F66741E682}" type="slidenum"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pPr/>
              <a:t>9</a:t>
            </a:fld>
            <a:endParaRPr lang="en-US" altLang="en-US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r" eaLnBrk="1" hangingPunct="1">
              <a:buSzPct val="100000"/>
            </a:pPr>
            <a:fld id="{4DB6EBF1-7E45-4ADE-9CE4-835ED53C848B}" type="slidenum">
              <a:rPr lang="en-US" altLang="en-US">
                <a:solidFill>
                  <a:srgbClr val="000000"/>
                </a:solidFill>
              </a:rPr>
              <a:pPr algn="r" eaLnBrk="1" hangingPunct="1">
                <a:buSzPct val="100000"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C8ED89-DC34-47D0-8E8A-0F86F818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ED6DE-6BA7-4C52-AED5-F5A117EC8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74638"/>
            <a:ext cx="2051050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0750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F3D078-8D9C-4240-B4E3-ACC495A13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9322A8-6625-42B4-B3A9-CDA92647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30A799-57B6-4D6C-B6D5-5194D720A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15D79C-0A5B-404E-8220-E8D9749EC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3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23C6C0-7DAF-4E3D-9E7C-CCE40ECE5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8A4F1F-B3FE-425C-B8C5-9CF9AB2D8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9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B83B5-ECDA-4333-8970-B86563533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8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E6D1-D0FF-4C6A-AB84-47DD009B1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0F249E-5CEE-43EC-A637-ACBB75D9B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07A86-3054-4D8D-94A1-CBB44B285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2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2AAD5-6F31-4ED0-AB2B-841F8C92D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7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0132F-AE1B-49C4-9C01-6F303294B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74638"/>
            <a:ext cx="2051050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0750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5A0261-9BA8-4D5A-B465-868049C25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6F7D84-0C69-45AA-80A0-C0C37BF6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0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FE75EB-64C1-4D9B-9021-10D3BC459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2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1FE549-9241-4BCA-9CD7-BB79D002A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8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D11C8-90C8-4DF6-8BF1-43BECAB80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3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728C10-F863-406D-9A01-3721B7ED9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55822-78A6-47C3-A4D4-9D87EAD57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6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5750B-B822-4795-BF1E-A23A5F5E4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B0C14-37AD-4762-AAE5-D81D224D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6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C1D42-7F3D-4AA1-922C-30E5DA2F7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D52453-DBB1-4C1D-A62C-5456A47ED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4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27D58A-437C-49ED-A024-287860B18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2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74638"/>
            <a:ext cx="2051050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0750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DC5224-00AB-4A1B-84F0-A853F7189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7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CEABCED9-B417-48F5-A3D8-60DE6A975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5564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B065C4BB-93B5-4E9E-AA3F-B49C6C6CA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5704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D7C17020-EAF6-448E-A867-1A95282B3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83421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671F2610-A2F3-431F-B2C1-857D0B273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4123"/>
      </p:ext>
    </p:extLst>
  </p:cSld>
  <p:clrMapOvr>
    <a:masterClrMapping/>
  </p:clrMapOvr>
  <p:transition spd="slow">
    <p:randomBar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40C95811-77F0-4C51-9A96-4133ABC2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1985"/>
      </p:ext>
    </p:extLst>
  </p:cSld>
  <p:clrMapOvr>
    <a:masterClrMapping/>
  </p:clrMapOvr>
  <p:transition spd="slow">
    <p:randomBar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77251D79-8D35-429A-935D-A860EE4D6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31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5900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11080-F818-4768-B757-220AF3C40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6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F23DE087-13AF-4CC7-AB0D-63D9F6B6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663"/>
      </p:ext>
    </p:extLst>
  </p:cSld>
  <p:clrMapOvr>
    <a:masterClrMapping/>
  </p:clrMapOvr>
  <p:transition spd="slow">
    <p:randomBar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2D29510F-6D1A-4EFE-94D1-7A53C21C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7284"/>
      </p:ext>
    </p:extLst>
  </p:cSld>
  <p:clrMapOvr>
    <a:masterClrMapping/>
  </p:clrMapOvr>
  <p:transition spd="slow">
    <p:randomBar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C4CA5633-EE0C-4149-A709-C110A5030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6527"/>
      </p:ext>
    </p:extLst>
  </p:cSld>
  <p:clrMapOvr>
    <a:masterClrMapping/>
  </p:clrMapOvr>
  <p:transition spd="slow">
    <p:randomBar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70E809E7-DBD8-45A8-B4E3-982677A30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433"/>
      </p:ext>
    </p:extLst>
  </p:cSld>
  <p:clrMapOvr>
    <a:masterClrMapping/>
  </p:clrMapOvr>
  <p:transition spd="slow">
    <p:randomBar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mtClean="0"/>
            </a:lvl1pPr>
          </a:lstStyle>
          <a:p>
            <a:pPr>
              <a:defRPr/>
            </a:pPr>
            <a:fld id="{ABFC6CD8-DD76-44AA-8111-62CE843C3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669"/>
      </p:ext>
    </p:extLst>
  </p:cSld>
  <p:clrMapOvr>
    <a:masterClrMapping/>
  </p:clrMapOvr>
  <p:transition spd="slow">
    <p:randomBar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E8FF89CB-CA1D-423A-91EA-E3687BE62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79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385A8DA8-CA40-46DF-9977-D4E3BDA0C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28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6990817F-B35B-4B87-B7A1-758A0596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27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7" y="1600201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04EAF0B8-0681-4640-A113-ED74F4FB3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9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0CE91032-E598-4325-B70F-69847ADB9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CC95AD-438D-400B-B49F-AFADBC06D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2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9E1160C7-8482-452E-A8A2-3EDCD9ED0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1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E3FA393C-E8EB-4B4A-8991-0C7A79649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3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2252B6BA-E538-41C5-B7F3-D5CF80268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7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99FFD08E-669A-448F-A77C-950D3C1AE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1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913A15F9-7803-4299-B8C7-CB83D873F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3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7" y="274638"/>
            <a:ext cx="2055813" cy="5846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6625" cy="5846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 smtClean="0"/>
            </a:lvl1pPr>
          </a:lstStyle>
          <a:p>
            <a:pPr>
              <a:defRPr/>
            </a:pPr>
            <a:fld id="{85B76100-B489-47F1-A982-DD3FC96C5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611AD0-C2E1-4D87-B497-AA6DBFA93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D7FA9-654E-4B68-9813-3E45B6B76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0F1A79-D4E8-4DDD-9AB7-3D59DE921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8E1F8-2E39-411F-877B-57C26B6C6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4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42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457200" y="6381750"/>
            <a:ext cx="2108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083C0F-C67D-47BD-B417-B0C0AC1A0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4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42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457200" y="6381750"/>
            <a:ext cx="2108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160904D6-9A13-4E49-B828-991C20C93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4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42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457200" y="6381750"/>
            <a:ext cx="2108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90312210-F35C-413D-B305-0CCCAED0D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FD7D0B-BD67-4332-84AA-B4A86100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1" name="Picture 7" descr="slide3_gr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457200" y="6381750"/>
            <a:ext cx="21288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25B2FD-87EF-4028-8F18-9E48811B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Segoe UI" pitchFamily="34" charset="0"/>
              </a:rPr>
              <a:t>	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Segoe UI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700" dirty="0" smtClean="0">
              <a:latin typeface="Calibri" pitchFamily="34" charset="0"/>
              <a:cs typeface="Segoe UI" pitchFamily="34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7463" y="363538"/>
            <a:ext cx="90582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FFFFFF"/>
                </a:solidFill>
                <a:latin typeface="Calibri" pitchFamily="34" charset="0"/>
              </a:rPr>
              <a:t>Advance Database Programming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Stored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" y="1604088"/>
            <a:ext cx="8835811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8" y="4122576"/>
            <a:ext cx="8835811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View</a:t>
            </a:r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472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/>
          <p:nvPr/>
        </p:nvSpPr>
        <p:spPr bwMode="auto">
          <a:xfrm>
            <a:off x="4114800" y="1600200"/>
            <a:ext cx="4953000" cy="2362200"/>
          </a:xfrm>
          <a:prstGeom prst="clou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hat is 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 we use…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we use…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View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 SQL, a view is a </a:t>
            </a:r>
            <a:r>
              <a:rPr lang="en-US" alt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table</a:t>
            </a: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based on the result-set of an SQL statement.</a:t>
            </a:r>
          </a:p>
          <a:p>
            <a:pPr marL="285750" indent="-28575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A view contains </a:t>
            </a:r>
            <a:r>
              <a:rPr lang="en-US" alt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rows and columns</a:t>
            </a: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just like a </a:t>
            </a:r>
            <a:r>
              <a:rPr lang="en-US" alt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real table</a:t>
            </a:r>
            <a:r>
              <a:rPr lang="en-US" alt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The fields in a view are fields from one or more real tables in the database.</a:t>
            </a:r>
          </a:p>
          <a:p>
            <a:pPr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alt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View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04800" y="1524000"/>
            <a:ext cx="86868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Advantages:</a:t>
            </a: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 the data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without storing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 data into the object.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Restrict the view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a table i.e. can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hide some of columns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 the tables.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Join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two or more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tables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and show it as one to user.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Restrict the access of a table</a:t>
            </a: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Disadvantages: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Can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 use </a:t>
            </a:r>
            <a:r>
              <a:rPr lang="en-US" altLang="en-US" sz="1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DML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operations on this.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the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table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dropped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view becomes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inactive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 is an object so it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occupies space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Adding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 columns 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table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doesn't effect 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view.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</p:txBody>
      </p:sp>
      <p:pic>
        <p:nvPicPr>
          <p:cNvPr id="7577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472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4114800" y="1600200"/>
            <a:ext cx="4953000" cy="2362200"/>
          </a:xfrm>
          <a:prstGeom prst="clou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hat is 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 we use…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we use…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228600" y="1558925"/>
            <a:ext cx="8686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9525" indent="-9525" eaLnBrk="1" hangingPunct="1">
              <a:lnSpc>
                <a:spcPct val="150000"/>
              </a:lnSpc>
              <a:buSzPct val="100000"/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 is a Transact-SQL or common language runtime (CLR) routine that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accepts parameters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performs an action, such as a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complex calculation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and returns the result of that action as a value. The return value can either be a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scalar (single) value or a table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192088" y="1379538"/>
            <a:ext cx="86868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Types of Functions:</a:t>
            </a:r>
          </a:p>
          <a:p>
            <a:pPr eaLnBrk="1" hangingPunct="1">
              <a:defRPr/>
            </a:pPr>
            <a:endParaRPr lang="en-US" altLang="en-US"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Scalar function </a:t>
            </a:r>
          </a:p>
          <a:p>
            <a:pPr lvl="3" eaLnBrk="1" hangingPunct="1">
              <a:buFont typeface="Times New Roman" panose="02020603050405020304" pitchFamily="18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Return a single value.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Line Table function</a:t>
            </a:r>
          </a:p>
          <a:p>
            <a:pPr lvl="3" eaLnBrk="1" hangingPunct="1">
              <a:buFont typeface="Times New Roman" panose="02020603050405020304" pitchFamily="18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Return a single table variable that was created by a select statement.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Multi-statement Table function</a:t>
            </a:r>
          </a:p>
          <a:p>
            <a:pPr lvl="3" eaLnBrk="1" hangingPunct="1">
              <a:buFont typeface="Times New Roman" panose="02020603050405020304" pitchFamily="18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Returns a table variable whose structure was created by hand, similar to a Create Table statement.</a:t>
            </a:r>
          </a:p>
          <a:p>
            <a:pPr lvl="3" eaLnBrk="1" hangingPunct="1">
              <a:buFont typeface="Times New Roman" panose="02020603050405020304" pitchFamily="18" charset="0"/>
              <a:buChar char="–"/>
              <a:defRPr/>
            </a:pPr>
            <a:endParaRPr lang="en-US" altLang="en-US" sz="1800" dirty="0">
              <a:latin typeface="Calibri" pitchFamily="34" charset="0"/>
              <a:cs typeface="Calibri" pitchFamily="34" charset="0"/>
            </a:endParaRPr>
          </a:p>
          <a:p>
            <a:pPr marL="9525" indent="-9525" eaLnBrk="1" hangingPunct="1"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  <a:defRPr/>
            </a:pPr>
            <a:r>
              <a:rPr lang="en-US" altLang="en-US" sz="16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Ref.: http://stackoverflow.com/questions/2554333/multi-statement-table-valued-function-vs-inline-table-valued-function</a:t>
            </a:r>
          </a:p>
          <a:p>
            <a:pPr marL="9525" indent="-9525" eaLnBrk="1" hangingPunct="1">
              <a:lnSpc>
                <a:spcPct val="150000"/>
              </a:lnSpc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  <a:defRPr/>
            </a:pPr>
            <a:endParaRPr lang="en-US" altLang="en-US" sz="1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500"/>
              </a:spcBef>
              <a:defRPr/>
            </a:pPr>
            <a:endParaRPr lang="en-US" alt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228600" y="1560513"/>
            <a:ext cx="8686800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Advantages:</a:t>
            </a: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 permits calculations that are too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complex, awkward, or unavailable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with SQL.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can be used in a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Select, Where or Case statement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can be used to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create joins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Simple to invoke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from inside another SQL statement.</a:t>
            </a: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Disadvantages: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Function cannot be used to modify base table information. The </a:t>
            </a:r>
            <a:r>
              <a:rPr lang="en-US" alt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DML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statement </a:t>
            </a:r>
            <a:r>
              <a:rPr lang="en-US" alt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INSERT, UPDATE and DELETE can't be used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 base tables.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  <a:buFont typeface="Times New Roman" pitchFamily="18" charset="0"/>
              <a:buNone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Stored Procedure V/S Function </a:t>
            </a:r>
          </a:p>
        </p:txBody>
      </p:sp>
      <p:pic>
        <p:nvPicPr>
          <p:cNvPr id="798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828800"/>
            <a:ext cx="7416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Cursor</a:t>
            </a:r>
          </a:p>
        </p:txBody>
      </p:sp>
      <p:pic>
        <p:nvPicPr>
          <p:cNvPr id="8089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472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4"/>
          <p:cNvSpPr/>
          <p:nvPr/>
        </p:nvSpPr>
        <p:spPr bwMode="auto">
          <a:xfrm>
            <a:off x="4114800" y="1600200"/>
            <a:ext cx="4953000" cy="2362200"/>
          </a:xfrm>
          <a:prstGeom prst="clou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hat is 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 we use…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we use…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263525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Topics</a:t>
            </a: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228600" y="1558925"/>
            <a:ext cx="8686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33388" eaLnBrk="1" hangingPunct="1">
              <a:spcBef>
                <a:spcPts val="500"/>
              </a:spcBef>
              <a:buSzPct val="100000"/>
              <a:buFont typeface="Arial" charset="0"/>
              <a:buAutoNum type="arabicPeriod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Normalization</a:t>
            </a:r>
          </a:p>
          <a:p>
            <a:pPr marL="457200" indent="-433388" eaLnBrk="1" hangingPunct="1">
              <a:spcBef>
                <a:spcPts val="500"/>
              </a:spcBef>
              <a:buSzPct val="100000"/>
              <a:buFont typeface="Arial" charset="0"/>
              <a:buAutoNum type="arabicPeriod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Store Procedure</a:t>
            </a:r>
          </a:p>
          <a:p>
            <a:pPr marL="457200" indent="-433388" eaLnBrk="1" hangingPunct="1">
              <a:spcBef>
                <a:spcPts val="500"/>
              </a:spcBef>
              <a:buSzPct val="100000"/>
              <a:buFont typeface="Arial" charset="0"/>
              <a:buAutoNum type="arabicPeriod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  <a:p>
            <a:pPr marL="457200" indent="-433388" eaLnBrk="1" hangingPunct="1">
              <a:spcBef>
                <a:spcPts val="500"/>
              </a:spcBef>
              <a:buSzPct val="100000"/>
              <a:buFont typeface="Arial" charset="0"/>
              <a:buAutoNum type="arabicPeriod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View</a:t>
            </a:r>
          </a:p>
          <a:p>
            <a:pPr marL="457200" indent="-433388" eaLnBrk="1" hangingPunct="1">
              <a:spcBef>
                <a:spcPts val="500"/>
              </a:spcBef>
              <a:buSzPct val="100000"/>
              <a:buFont typeface="Arial" charset="0"/>
              <a:buAutoNum type="arabicPeriod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Cursor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Cursor</a:t>
            </a: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228600" y="1558925"/>
            <a:ext cx="8686800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Cursor is a database object that represents a result set and is used to 		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manipulate data row by row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285750" indent="-285750" eaLnBrk="1" hangingPunct="1">
              <a:lnSpc>
                <a:spcPct val="150000"/>
              </a:lnSpc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When a cursor is opened, it is positioned on a row and that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row is available for processing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285750" indent="-285750" eaLnBrk="1" hangingPunct="1">
              <a:lnSpc>
                <a:spcPct val="150000"/>
              </a:lnSpc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79125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Considerations before using a Cursor:</a:t>
            </a:r>
            <a:b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1. Think of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all possible alternatives to solve your problem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and if you didn't got 	 any then create a cursor.</a:t>
            </a:r>
            <a:b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2. Consider </a:t>
            </a:r>
            <a:r>
              <a:rPr lang="en-US" altLang="en-US" sz="1800" b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Temp tables as alternatives</a:t>
            </a: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to usage of cursors.</a:t>
            </a:r>
            <a:br>
              <a:rPr lang="en-US" altLang="en-US" sz="180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</a:b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Cursor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447800"/>
            <a:ext cx="88392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Advantages: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lnSpc>
                <a:spcPts val="25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800" b="1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Row by Row operations</a:t>
            </a:r>
            <a:r>
              <a:rPr lang="en-US" altLang="en-US" sz="1800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can be successfully executed. </a:t>
            </a: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defRPr/>
            </a:pP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defRPr/>
            </a:pP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Disadvantages:</a:t>
            </a:r>
          </a:p>
          <a:p>
            <a:pPr marL="457200" indent="-457200" eaLnBrk="1" hangingPunct="1">
              <a:lnSpc>
                <a:spcPts val="2500"/>
              </a:lnSpc>
              <a:spcBef>
                <a:spcPct val="0"/>
              </a:spcBef>
              <a:buFont typeface="+mj-lt"/>
              <a:buAutoNum type="arabicPeriod"/>
              <a:defRPr/>
            </a:pP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lnSpc>
                <a:spcPts val="25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800" b="1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Performance degradation</a:t>
            </a: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on the usage of cursors. </a:t>
            </a:r>
          </a:p>
          <a:p>
            <a:pPr marL="457200" indent="-457200" eaLnBrk="1" hangingPunct="1">
              <a:lnSpc>
                <a:spcPts val="25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It will </a:t>
            </a:r>
            <a:r>
              <a:rPr lang="en-US" altLang="en-US" sz="1800" b="1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eat up your memory</a:t>
            </a: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and hence other </a:t>
            </a:r>
            <a:r>
              <a:rPr lang="en-US" altLang="en-US" sz="1800" b="1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parallel processes will suffer</a:t>
            </a: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too.</a:t>
            </a:r>
          </a:p>
          <a:p>
            <a:pPr marL="457200" indent="-457200" eaLnBrk="1" hangingPunct="1">
              <a:lnSpc>
                <a:spcPts val="25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Cursors </a:t>
            </a:r>
            <a:r>
              <a:rPr lang="en-US" altLang="en-US" sz="1800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are the </a:t>
            </a:r>
            <a:r>
              <a:rPr lang="en-US" altLang="en-US" sz="1800" b="1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SLOWEST</a:t>
            </a:r>
            <a:r>
              <a:rPr lang="en-US" altLang="en-US" sz="1800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way to access data inside SQL Server as it does row by row operations and cursors are over </a:t>
            </a:r>
            <a:r>
              <a:rPr lang="en-US" altLang="en-US" sz="1800" b="1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thirty times slower than set</a:t>
            </a:r>
            <a:r>
              <a:rPr lang="en-US" altLang="en-US" sz="1800" dirty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 based alternatives</a:t>
            </a:r>
            <a:r>
              <a:rPr lang="en-US" altLang="en-US" sz="1800" dirty="0" smtClean="0">
                <a:latin typeface="Calibri" pitchFamily="34" charset="0"/>
                <a:ea typeface="Arial Unicode MS" panose="020B0604020202020204" pitchFamily="34" charset="-128"/>
                <a:cs typeface="Calibri" pitchFamily="34" charset="0"/>
              </a:rPr>
              <a:t>.</a:t>
            </a: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Useful General Functions</a:t>
            </a: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193675" y="1452563"/>
            <a:ext cx="8794750" cy="384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Count</a:t>
            </a: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Distinct</a:t>
            </a: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Group by</a:t>
            </a: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Having</a:t>
            </a: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342900" indent="-342900" eaLnBrk="1" hangingPunct="1">
              <a:buSzPct val="100000"/>
              <a:buFontTx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839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798638"/>
            <a:ext cx="428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686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71800"/>
            <a:ext cx="5686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4267200"/>
            <a:ext cx="570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Useful General Functions</a:t>
            </a: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193675" y="1452563"/>
            <a:ext cx="8794750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Min/Max</a:t>
            </a: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Top</a:t>
            </a: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Tx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Row_Number</a:t>
            </a: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 indent="0" eaLnBrk="1" hangingPunct="1"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IN" altLang="en-US" sz="18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49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4143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917825"/>
            <a:ext cx="5105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137025"/>
            <a:ext cx="5715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286000" y="4276725"/>
            <a:ext cx="449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 marL="342900" indent="-31750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lvl="3" algn="ctr" eaLnBrk="1" hangingPunct="1">
              <a:spcBef>
                <a:spcPts val="1800"/>
              </a:spcBef>
              <a:buSzPct val="100000"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373063" y="1652588"/>
            <a:ext cx="838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sz="1800">
                <a:solidFill>
                  <a:srgbClr val="000000"/>
                </a:solidFill>
              </a:rPr>
              <a:t/>
            </a:r>
            <a:br>
              <a:rPr lang="en-US" altLang="en-US" sz="1800">
                <a:solidFill>
                  <a:srgbClr val="000000"/>
                </a:solidFill>
              </a:rPr>
            </a:b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2414369"/>
            <a:ext cx="8991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SimSun" charset="-122"/>
                <a:cs typeface="Calibri" panose="020F0502020204030204" pitchFamily="34" charset="0"/>
              </a:rPr>
              <a:t>THANK YOU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 pitchFamily="34" charset="0"/>
              <a:ea typeface="SimSun" charset="-122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3866655"/>
            <a:ext cx="8991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SimSun" charset="-122"/>
                <a:cs typeface="Calibri" panose="020F0502020204030204" pitchFamily="34" charset="0"/>
              </a:rPr>
              <a:t>ANY QUESTIONS ?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 pitchFamily="34" charset="0"/>
              <a:ea typeface="SimSun" charset="-122"/>
              <a:cs typeface="Calibri" panose="020F0502020204030204" pitchFamily="34" charset="0"/>
            </a:endParaRPr>
          </a:p>
        </p:txBody>
      </p:sp>
      <p:sp>
        <p:nvSpPr>
          <p:cNvPr id="86024" name="Text Box 1"/>
          <p:cNvSpPr txBox="1">
            <a:spLocks noChangeArrowheads="1"/>
          </p:cNvSpPr>
          <p:nvPr/>
        </p:nvSpPr>
        <p:spPr bwMode="auto">
          <a:xfrm>
            <a:off x="76200" y="288925"/>
            <a:ext cx="74676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Advance Database Programming</a:t>
            </a:r>
            <a:br>
              <a:rPr lang="en-US" altLang="en-US" sz="36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endParaRPr lang="en-US" altLang="en-US" sz="3600" b="1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215900" y="304800"/>
            <a:ext cx="82296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Normalization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472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8"/>
          <p:cNvSpPr/>
          <p:nvPr/>
        </p:nvSpPr>
        <p:spPr bwMode="auto">
          <a:xfrm>
            <a:off x="4114800" y="1600200"/>
            <a:ext cx="4953000" cy="2362200"/>
          </a:xfrm>
          <a:prstGeom prst="clou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hat is 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 we use…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we use…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Normalization</a:t>
            </a: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76200" y="1447800"/>
            <a:ext cx="8915400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indent="9525" eaLnBrk="1" hangingPunct="1">
              <a:spcBef>
                <a:spcPts val="500"/>
              </a:spcBef>
              <a:tabLst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Normalization is a process of </a:t>
            </a:r>
            <a:r>
              <a:rPr lang="en-IN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organizing the data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 database to </a:t>
            </a:r>
            <a:r>
              <a:rPr lang="en-IN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avoid data redundancy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IN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insert, update, deletion commonly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Let’s discuss about anomalies first then we will discuss normal forms with examples.</a:t>
            </a:r>
            <a:r>
              <a:rPr lang="en-US" alt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indent="9525" eaLnBrk="1" hangingPunct="1">
              <a:spcBef>
                <a:spcPts val="500"/>
              </a:spcBef>
              <a:tabLst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indent="9525" eaLnBrk="1" hangingPunct="1">
              <a:spcBef>
                <a:spcPts val="500"/>
              </a:spcBef>
              <a:tabLst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are the most commonly used normal forms:</a:t>
            </a:r>
          </a:p>
          <a:p>
            <a:pPr marL="989013">
              <a:buFont typeface="+mj-lt"/>
              <a:buAutoNum type="arabicPeriod"/>
              <a:defRPr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First normal form(1NF)</a:t>
            </a:r>
          </a:p>
          <a:p>
            <a:pPr marL="989013">
              <a:buFont typeface="+mj-lt"/>
              <a:buAutoNum type="arabicPeriod"/>
              <a:defRPr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Second normal form(2NF)</a:t>
            </a:r>
          </a:p>
          <a:p>
            <a:pPr marL="989013">
              <a:buFont typeface="+mj-lt"/>
              <a:buAutoNum type="arabicPeriod"/>
              <a:defRPr/>
            </a:pPr>
            <a:r>
              <a:rPr lang="en-IN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Third normal form(3NF)</a:t>
            </a: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Wingdings" charset="2"/>
              <a:buChar char="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alt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</a:pPr>
            <a:r>
              <a:rPr lang="en-IN" sz="3600">
                <a:latin typeface="Calibri" pitchFamily="34" charset="0"/>
                <a:cs typeface="Calibri" pitchFamily="34" charset="0"/>
              </a:rPr>
              <a:t>First normal form(1NF)</a:t>
            </a:r>
            <a:endParaRPr lang="en-US" altLang="en-US" sz="36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656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04925"/>
            <a:ext cx="4700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</a:pPr>
            <a:r>
              <a:rPr lang="en-IN" sz="3600">
                <a:latin typeface="Calibri" pitchFamily="34" charset="0"/>
                <a:cs typeface="Calibri" pitchFamily="34" charset="0"/>
              </a:rPr>
              <a:t>Second normal form(2NF)</a:t>
            </a:r>
            <a:endParaRPr lang="en-US" altLang="en-US" sz="36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3658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spcBef>
                <a:spcPts val="500"/>
              </a:spcBef>
              <a:buSzPct val="100000"/>
            </a:pPr>
            <a:r>
              <a:rPr lang="en-IN" sz="3600">
                <a:latin typeface="Calibri" pitchFamily="34" charset="0"/>
                <a:cs typeface="Calibri" pitchFamily="34" charset="0"/>
              </a:rPr>
              <a:t>Third normal form(3NF)</a:t>
            </a:r>
            <a:endParaRPr lang="en-US" altLang="en-US" sz="36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896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Stored Procedure</a:t>
            </a:r>
          </a:p>
        </p:txBody>
      </p:sp>
      <p:pic>
        <p:nvPicPr>
          <p:cNvPr id="696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472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4"/>
          <p:cNvSpPr/>
          <p:nvPr/>
        </p:nvSpPr>
        <p:spPr bwMode="auto">
          <a:xfrm>
            <a:off x="4114800" y="1600200"/>
            <a:ext cx="4953000" cy="2362200"/>
          </a:xfrm>
          <a:prstGeom prst="clou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hat is 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 we use…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r>
              <a:rPr lang="en-IN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IN" sz="3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here we use…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228600" y="153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Stored Procedure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1558925"/>
            <a:ext cx="8686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333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176338" indent="-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indent="9525" eaLnBrk="1" hangingPunct="1">
              <a:spcBef>
                <a:spcPts val="500"/>
              </a:spcBef>
              <a:buClrTx/>
              <a:buFontTx/>
              <a:buNone/>
              <a:tabLst>
                <a:tab pos="889000" algn="l"/>
                <a:tab pos="1803400" algn="l"/>
                <a:tab pos="2717800" algn="l"/>
                <a:tab pos="3632200" algn="l"/>
                <a:tab pos="4546600" algn="l"/>
                <a:tab pos="5461000" algn="l"/>
                <a:tab pos="6375400" algn="l"/>
                <a:tab pos="7289800" algn="l"/>
                <a:tab pos="8204200" algn="l"/>
                <a:tab pos="9118600" algn="l"/>
                <a:tab pos="10033000" algn="l"/>
                <a:tab pos="10058400" algn="l"/>
                <a:tab pos="10515600" algn="l"/>
                <a:tab pos="10779125" algn="l"/>
              </a:tabLst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A stored procedure is a set of </a:t>
            </a:r>
            <a:r>
              <a:rPr lang="en-US" altLang="en-US" sz="1800" b="1" dirty="0" smtClean="0">
                <a:latin typeface="Calibri" pitchFamily="34" charset="0"/>
                <a:cs typeface="Calibri" pitchFamily="34" charset="0"/>
              </a:rPr>
              <a:t>one or more SQL statements</a:t>
            </a: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 that are stored together in database.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Advantages:</a:t>
            </a: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Reusability</a:t>
            </a: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Query auto-parameterization</a:t>
            </a: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Encapsulation of business rules and policies</a:t>
            </a: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Consistent, safe data modification</a:t>
            </a:r>
          </a:p>
          <a:p>
            <a:pPr lvl="1" eaLnBrk="1" hangingPunct="1">
              <a:spcBef>
                <a:spcPts val="500"/>
              </a:spcBef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 smtClean="0">
                <a:latin typeface="Calibri" pitchFamily="34" charset="0"/>
                <a:cs typeface="Calibri" pitchFamily="34" charset="0"/>
              </a:rPr>
              <a:t>Improved security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658</Words>
  <Application>Microsoft Office PowerPoint</Application>
  <PresentationFormat>On-screen Show (4:3)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SimSun</vt:lpstr>
      <vt:lpstr>Times New Roman</vt:lpstr>
      <vt:lpstr>Arial Unicode MS</vt:lpstr>
      <vt:lpstr>Calibri</vt:lpstr>
      <vt:lpstr>Segoe UI</vt:lpstr>
      <vt:lpstr>Wingdings</vt:lpstr>
      <vt:lpstr>Office Theme</vt:lpstr>
      <vt:lpstr>1_Office Theme</vt:lpstr>
      <vt:lpstr>2_Office Theme</vt:lpstr>
      <vt:lpstr>2_Default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Tatvasoft</dc:creator>
  <cp:lastModifiedBy>Kunal Dobaria</cp:lastModifiedBy>
  <cp:revision>841</cp:revision>
  <cp:lastPrinted>1601-01-01T00:00:00Z</cp:lastPrinted>
  <dcterms:created xsi:type="dcterms:W3CDTF">2005-05-22T08:55:10Z</dcterms:created>
  <dcterms:modified xsi:type="dcterms:W3CDTF">2017-02-02T08:15:24Z</dcterms:modified>
</cp:coreProperties>
</file>