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1" r:id="rId10"/>
    <p:sldId id="265" r:id="rId11"/>
    <p:sldId id="267" r:id="rId12"/>
    <p:sldId id="266" r:id="rId13"/>
    <p:sldId id="270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1293" autoAdjust="0"/>
  </p:normalViewPr>
  <p:slideViewPr>
    <p:cSldViewPr>
      <p:cViewPr varScale="1">
        <p:scale>
          <a:sx n="61" d="100"/>
          <a:sy n="61" d="100"/>
        </p:scale>
        <p:origin x="16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44" d="100"/>
          <a:sy n="144" d="100"/>
        </p:scale>
        <p:origin x="-232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BB1441B-CAFA-734F-9848-E5F1393F32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2E69576-A3EE-A04F-9331-6CD4026FD00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79153F82-1556-8F4C-94C4-A9FB6003898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84BE57DD-A681-034A-9EF0-30C35F4C1FB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58567B77-E915-624D-83FA-267A5A2BD0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E4AFA39-3BEF-5F47-B6E7-7F49D1386F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FCC953-D0CE-884E-BC5B-C74BF8984D1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EF070B2C-CC60-2F4B-BB59-37B8EFEBE6C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A376257-4EAE-994C-BDC1-CEAA92C600C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252AF037-910D-E943-8824-E7C9062EE8D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4BC4C81-ED6D-D24A-A798-3C3C43EF75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DD32FE92-180F-AB42-A5A7-EC0C181102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F6A9D50-76C3-3947-9F3E-EAB57B5372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96914A-09CB-8845-8271-B0AE9A69C2A4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AEF2285-38DB-B44A-9CE2-A336EDB075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287A3E3-1103-B943-BBD3-F432530D31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42DD959-782F-0A4B-AC9C-64CAC32AE8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1F3CA7-8E8B-5445-8D7A-6D3BD2A3EE3B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C572A238-911E-3946-912A-4B3B5F9613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4B0B73A-F69C-D144-B64B-1B94C339C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32FE92-180F-AB42-A5A7-EC0C1811026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3000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3C18C5C7-2224-134E-BFF3-AD4A023BD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15">
            <a:extLst>
              <a:ext uri="{FF2B5EF4-FFF2-40B4-BE49-F238E27FC236}">
                <a16:creationId xmlns:a16="http://schemas.microsoft.com/office/drawing/2014/main" id="{BF68F5B2-67E4-7346-A56B-CB4E3C4004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76200"/>
            <a:ext cx="9144000" cy="289560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Osaka" charset="0"/>
            </a:endParaRP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6FDD33BB-1393-4947-9406-C8626E861E8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1200" b="1" i="0" baseline="0" dirty="0">
                <a:latin typeface="Arial Bold" charset="0"/>
                <a:ea typeface="Osaka" charset="0"/>
              </a:rPr>
              <a:t>Boston University</a:t>
            </a:r>
            <a:r>
              <a:rPr lang="en-US" altLang="en-US" sz="1200" dirty="0">
                <a:latin typeface="Arial" charset="0"/>
                <a:ea typeface="Osaka" charset="0"/>
              </a:rPr>
              <a:t> School/college name here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00400"/>
            <a:ext cx="7772400" cy="1752600"/>
          </a:xfrm>
        </p:spPr>
        <p:txBody>
          <a:bodyPr/>
          <a:lstStyle>
            <a:lvl1pPr marL="0" indent="0">
              <a:buFont typeface="Wingdings" charset="2"/>
              <a:buNone/>
              <a:defRPr sz="1800">
                <a:solidFill>
                  <a:srgbClr val="CCCCCC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236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0F74916-539A-5E49-889F-2113EA4F404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6477000" y="730250"/>
            <a:ext cx="2303463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9pPr>
          </a:lstStyle>
          <a:p>
            <a:pPr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2AEFCB-C68A-6E4C-A694-D3E08A64CC5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09599" y="729512"/>
            <a:ext cx="5638801" cy="49854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E58E2A8-EEC8-4C4F-9475-A69FDB4010CB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BE87F283-4974-7D49-B446-25EDA566260C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DDA3C5DD-9D3A-854C-A461-E173D94B9D92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5307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2A0010D-2BEA-914B-980A-4605BF1AA2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28878EDD-7BD9-AA40-97A6-17BB7FCD998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974BEB2B-58CC-EA48-9AEF-C37A7DD0A741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90731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F14288C-E590-6D4D-BD6A-28BDACE756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E3B8C453-67FD-DE4E-8435-2112239D3BF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26A18AC9-35C2-C844-A9C8-711B884A04D2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375890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8862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862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34D0AB-14E3-C048-AE34-2C1CD2FDEDD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03A6881B-076C-264A-9223-83F88AB57D6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A948A393-D4A7-B74D-8221-64887C7AE610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64383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09E82A1-AED5-554A-82AE-D5A1761F42D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2B447DAA-DAE4-4045-862C-68F11A411CA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3011EBDA-72F6-F047-8348-7DEC043011C2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65127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1926CDC-00B8-4B48-9EEE-63277DEAED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D2D384BF-CC1C-4A44-927F-B8F70582ABE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4C07DA4A-8BCA-1C43-9DD8-EC9BE5EBEA49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58987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B87FF8E-5086-934F-9124-20F6115D26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47E91D63-4FD7-6A44-A125-5213AA8613E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41FE893A-2170-5C4E-B6AF-F26905CDD333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28207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958A930-1A2E-9F41-9C55-27D7718AF7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AAC77557-131D-5841-8FAD-F270F5DDE445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9640A902-B6DB-234A-B3D1-9C0503B9102F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420445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328291-589A-9242-8B65-1201AEE1F2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8C5EAD46-963C-D74F-90B8-8524C9F6FE2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51255004-F1AA-C34F-A5F0-C3EEDD9BFDCB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51081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>
            <a:extLst>
              <a:ext uri="{FF2B5EF4-FFF2-40B4-BE49-F238E27FC236}">
                <a16:creationId xmlns:a16="http://schemas.microsoft.com/office/drawing/2014/main" id="{C4E12FF0-A1C2-FD47-98B3-69DF868CDA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42863"/>
            <a:ext cx="9144000" cy="347663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Osaka" charset="0"/>
            </a:endParaRP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88265B84-3B53-4146-B825-4EBFE4426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545B3D2-5D92-654D-ABDC-68CA3AC028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D719C42-9F8D-F042-9241-9ED587D4ACE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1036" name="Text Box 12">
            <a:extLst>
              <a:ext uri="{FF2B5EF4-FFF2-40B4-BE49-F238E27FC236}">
                <a16:creationId xmlns:a16="http://schemas.microsoft.com/office/drawing/2014/main" id="{0958E208-11C0-4B47-972D-ADCC74244A4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600" y="1524000"/>
            <a:ext cx="792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1200" b="1">
                <a:solidFill>
                  <a:schemeClr val="bg1"/>
                </a:solidFill>
                <a:latin typeface="Arial" charset="0"/>
                <a:ea typeface="Osaka" charset="0"/>
              </a:rPr>
              <a:t>Boston University</a:t>
            </a:r>
            <a:r>
              <a:rPr lang="en-US" altLang="en-US" sz="1200">
                <a:solidFill>
                  <a:schemeClr val="bg1"/>
                </a:solidFill>
                <a:latin typeface="Arial" charset="0"/>
                <a:ea typeface="Osaka" charset="0"/>
              </a:rPr>
              <a:t> Slideshow Title Goes Here</a:t>
            </a:r>
          </a:p>
        </p:txBody>
      </p:sp>
      <p:pic>
        <p:nvPicPr>
          <p:cNvPr id="1044" name="Picture 20">
            <a:extLst>
              <a:ext uri="{FF2B5EF4-FFF2-40B4-BE49-F238E27FC236}">
                <a16:creationId xmlns:a16="http://schemas.microsoft.com/office/drawing/2014/main" id="{DD62B90E-4628-9E42-8A08-B66432A767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42" name="Rectangle 18">
            <a:extLst>
              <a:ext uri="{FF2B5EF4-FFF2-40B4-BE49-F238E27FC236}">
                <a16:creationId xmlns:a16="http://schemas.microsoft.com/office/drawing/2014/main" id="{048AAB0B-A411-BD43-AEC7-C81A582A482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30000">
                <a:solidFill>
                  <a:srgbClr val="CCCCCC"/>
                </a:solidFill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659701BF-F498-1642-B0AC-60CC0906B7CC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  <p:sp>
        <p:nvSpPr>
          <p:cNvPr id="1047" name="Rectangle 23">
            <a:extLst>
              <a:ext uri="{FF2B5EF4-FFF2-40B4-BE49-F238E27FC236}">
                <a16:creationId xmlns:a16="http://schemas.microsoft.com/office/drawing/2014/main" id="{99292DDB-239E-8E42-945E-42AAC88F7A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1200" b="1" i="0" baseline="0" dirty="0">
                <a:latin typeface="Arial Bold" charset="0"/>
                <a:ea typeface="Osaka" charset="0"/>
              </a:rPr>
              <a:t>Boston University</a:t>
            </a:r>
            <a:r>
              <a:rPr lang="en-US" altLang="en-US" sz="1200" dirty="0">
                <a:latin typeface="Arial" charset="0"/>
                <a:ea typeface="Osaka" charset="0"/>
              </a:rPr>
              <a:t> School/college name here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9" r:id="rId10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yelp-dataset/yelp-dataset?select=yelp_academic_dataset_business.js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00D36AB9-194D-3445-9A04-83B820398E4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solidFill>
                  <a:schemeClr val="tx1"/>
                </a:solidFill>
              </a:rPr>
              <a:t>Neha Bais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chemeClr val="tx1"/>
                </a:solidFill>
              </a:rPr>
              <a:t>MET-CS777 Term Project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chemeClr val="tx1"/>
                </a:solidFill>
              </a:rPr>
              <a:t>Spring’21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26C0360B-F25F-B041-B8DA-65ECD0945AC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Restaurant Recommendation System Using CBF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B23D-30F0-4FC9-803D-F578F43E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Making Recommendations for User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A1DF66A-42BF-4DC2-AD33-BC73743E3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828799"/>
            <a:ext cx="7162799" cy="4172913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177C4-1EDC-4E5E-B403-B373976167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974BEB2B-58CC-EA48-9AEF-C37A7DD0A741}" type="slidenum">
              <a:rPr lang="en-US" altLang="en-US" smtClean="0"/>
              <a:pPr>
                <a:defRPr/>
              </a:pPr>
              <a:t>10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957787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86C53-9797-4E13-B163-38F4ACC6791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974BEB2B-58CC-EA48-9AEF-C37A7DD0A741}" type="slidenum">
              <a:rPr lang="en-US" altLang="en-US" smtClean="0"/>
              <a:pPr>
                <a:defRPr/>
              </a:pPr>
              <a:t>11</a:t>
            </a:fld>
            <a:endParaRPr lang="en-US" altLang="en-US" baseline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99E676-3DA1-440A-BD3E-604D97872B9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428635"/>
            <a:ext cx="4524375" cy="24575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FCFDD1-753C-4E82-986B-633D78219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428633"/>
            <a:ext cx="3962400" cy="24575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B55EA3-97B7-4BCF-8B63-9C0682DAB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924" y="4073399"/>
            <a:ext cx="4959076" cy="16204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BB06D2-3389-4E66-BA8A-B1D3860B7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073399"/>
            <a:ext cx="3733800" cy="135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79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2EDB-B59C-4E2D-AC40-C2C205CA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 based on a keyword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9B0370-4ADF-49A1-A63A-88B66A64BF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443" y="1752600"/>
            <a:ext cx="4380357" cy="396240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3C890FC-58F4-4D0E-A69D-C1F1F4D619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286000"/>
            <a:ext cx="4267200" cy="2514599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EC6CC-C300-436F-B1CE-BD7EBE41797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974BEB2B-58CC-EA48-9AEF-C37A7DD0A741}" type="slidenum">
              <a:rPr lang="en-US" altLang="en-US" smtClean="0"/>
              <a:pPr>
                <a:defRPr/>
              </a:pPr>
              <a:t>12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985086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EB5D043-C289-477A-88F8-CDFC6888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Visualization of recommended restaurants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B9855B3-5999-4F9D-A3E5-D33093C0B1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495B288-1439-4AE6-99F5-4DA70CE44C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209800"/>
            <a:ext cx="4419600" cy="35052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8EB03F-3499-49D3-B3C8-6533A4AA41C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51255004-F1AA-C34F-A5F0-C3EEDD9BFDCB}" type="slidenum">
              <a:rPr lang="en-US" altLang="en-US" smtClean="0"/>
              <a:pPr>
                <a:defRPr/>
              </a:pPr>
              <a:t>13</a:t>
            </a:fld>
            <a:endParaRPr lang="en-US" altLang="en-US" baseline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A84FEE-C25A-422C-93E3-BAFAB2E72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76" y="1828800"/>
            <a:ext cx="389566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84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F0BA6-36E8-4A43-BF0A-54C73ABD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79EF5-42DC-4A7A-8F48-9FD1699E2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792480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pPr lvl="1"/>
            <a:r>
              <a:rPr lang="en-US" dirty="0"/>
              <a:t>CBF does not need any data about other users to recommend something to a user.</a:t>
            </a:r>
          </a:p>
          <a:p>
            <a:pPr lvl="1"/>
            <a:r>
              <a:rPr lang="en-US" dirty="0"/>
              <a:t>Highly personalized for user.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Cons:</a:t>
            </a:r>
          </a:p>
          <a:p>
            <a:pPr lvl="1"/>
            <a:r>
              <a:rPr lang="en-US" dirty="0"/>
              <a:t>Requires a lot of domain knowledge.</a:t>
            </a:r>
          </a:p>
          <a:p>
            <a:pPr lvl="1"/>
            <a:r>
              <a:rPr lang="en-US" dirty="0"/>
              <a:t>Limited ability to expand of users’ existing interests.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Future scope:</a:t>
            </a:r>
          </a:p>
          <a:p>
            <a:pPr lvl="1"/>
            <a:r>
              <a:rPr lang="en-US" dirty="0"/>
              <a:t>Implementing Collaborative filtering that takes other similar interest users as well to recommend items to my user.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246DA-46AC-4C7E-86BF-1494271CC0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974BEB2B-58CC-EA48-9AEF-C37A7DD0A741}" type="slidenum">
              <a:rPr lang="en-US" altLang="en-US" smtClean="0"/>
              <a:pPr>
                <a:defRPr/>
              </a:pPr>
              <a:t>14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358023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9DF638-CB08-41C6-BF4B-C56BE5AC9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719262"/>
          </a:xfrm>
        </p:spPr>
        <p:txBody>
          <a:bodyPr/>
          <a:lstStyle/>
          <a:p>
            <a:pPr algn="ctr"/>
            <a:r>
              <a:rPr lang="en-US" dirty="0"/>
              <a:t>Thank You !!!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FDCF69-8C58-4913-90A5-9F448928020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41FE893A-2170-5C4E-B6AF-F26905CDD333}" type="slidenum">
              <a:rPr lang="en-US" altLang="en-US" smtClean="0"/>
              <a:pPr>
                <a:defRPr/>
              </a:pPr>
              <a:t>15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426128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D0038A4-6B2C-3742-8BBF-FB4C15FD5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1" dirty="0"/>
              <a:t>Recommendation Systems</a:t>
            </a:r>
            <a:endParaRPr lang="en-US" altLang="en-US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F6E546E-3341-DF4F-BD1B-C26644215F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Clr>
                <a:srgbClr val="CC0000"/>
              </a:buClr>
              <a:defRPr/>
            </a:pPr>
            <a:r>
              <a:rPr lang="en-US" altLang="en-US" dirty="0"/>
              <a:t>Recommendation system aims to predict users’ interests and recommend product items that they might like.</a:t>
            </a:r>
          </a:p>
          <a:p>
            <a:pPr marL="457200" lvl="1" indent="0" eaLnBrk="1" hangingPunct="1">
              <a:buClr>
                <a:srgbClr val="CC0000"/>
              </a:buClr>
              <a:buNone/>
              <a:defRPr/>
            </a:pPr>
            <a:endParaRPr lang="en-US" altLang="en-US" dirty="0"/>
          </a:p>
          <a:p>
            <a:pPr lvl="1" eaLnBrk="1" hangingPunct="1">
              <a:buClr>
                <a:srgbClr val="CC0000"/>
              </a:buClr>
              <a:defRPr/>
            </a:pPr>
            <a:r>
              <a:rPr lang="en-US" altLang="en-US" dirty="0"/>
              <a:t>Online retailers mainly use them to drive their sales.</a:t>
            </a:r>
          </a:p>
          <a:p>
            <a:pPr marL="457200" lvl="1" indent="0" eaLnBrk="1" hangingPunct="1">
              <a:buClr>
                <a:srgbClr val="CC0000"/>
              </a:buClr>
              <a:buNone/>
              <a:defRPr/>
            </a:pPr>
            <a:endParaRPr lang="en-US" altLang="en-US" dirty="0"/>
          </a:p>
          <a:p>
            <a:pPr lvl="1" eaLnBrk="1" hangingPunct="1">
              <a:buClr>
                <a:srgbClr val="CC0000"/>
              </a:buClr>
              <a:defRPr/>
            </a:pPr>
            <a:r>
              <a:rPr lang="en-US" altLang="en-US" dirty="0"/>
              <a:t>Data required for this is collected through:</a:t>
            </a:r>
          </a:p>
          <a:p>
            <a:pPr lvl="2" eaLnBrk="1" hangingPunct="1">
              <a:buClr>
                <a:srgbClr val="CC0000"/>
              </a:buClr>
              <a:defRPr/>
            </a:pPr>
            <a:r>
              <a:rPr lang="en-US" altLang="en-US" dirty="0"/>
              <a:t>Explicit feedback: User ratings after watching a movie or listening a song</a:t>
            </a:r>
          </a:p>
          <a:p>
            <a:pPr lvl="2" eaLnBrk="1" hangingPunct="1">
              <a:buClr>
                <a:srgbClr val="CC0000"/>
              </a:buClr>
              <a:defRPr/>
            </a:pPr>
            <a:r>
              <a:rPr lang="en-US" altLang="en-US" dirty="0"/>
              <a:t>Implicit Feedback: Gathered through users’ activities, like purchase history, number of clicks, how long they spent on reading an article etc.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1D05D912-DD76-9740-BD4A-8BDD6BFF8E1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82DD7A96-85F9-454B-A1B3-FA2F0A06CD82}" type="slidenum">
              <a:rPr lang="en-US" altLang="en-US"/>
              <a:pPr>
                <a:defRPr/>
              </a:pPr>
              <a:t>2</a:t>
            </a:fld>
            <a:endParaRPr lang="en-US" altLang="en-US" baseline="0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C5ABBE5-C171-BF4E-9C07-76830C124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0575" y="-676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>
              <a:latin typeface="Arial" charset="0"/>
              <a:ea typeface="Osaka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ABC5-39AA-4976-A46F-D1BAB6F4D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00100"/>
            <a:ext cx="7924800" cy="685800"/>
          </a:xfrm>
        </p:spPr>
        <p:txBody>
          <a:bodyPr/>
          <a:lstStyle/>
          <a:p>
            <a:r>
              <a:rPr lang="en-US" b="1" dirty="0"/>
              <a:t>Why do we need Recommendation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47015-385F-4C9B-BB83-AB1745232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Users:</a:t>
            </a:r>
          </a:p>
          <a:p>
            <a:pPr lvl="1"/>
            <a:r>
              <a:rPr lang="en-US" dirty="0"/>
              <a:t>Speed up searches</a:t>
            </a:r>
          </a:p>
          <a:p>
            <a:pPr lvl="1"/>
            <a:r>
              <a:rPr lang="en-US" dirty="0"/>
              <a:t>Easy to access content they might be interested in </a:t>
            </a:r>
          </a:p>
          <a:p>
            <a:pPr lvl="1"/>
            <a:r>
              <a:rPr lang="en-US" dirty="0"/>
              <a:t>Receive many offers they would have never searched for</a:t>
            </a:r>
          </a:p>
          <a:p>
            <a:pPr lvl="1"/>
            <a:endParaRPr lang="en-US" dirty="0"/>
          </a:p>
          <a:p>
            <a:r>
              <a:rPr lang="en-US" dirty="0"/>
              <a:t>For Companies:</a:t>
            </a:r>
          </a:p>
          <a:p>
            <a:pPr lvl="1"/>
            <a:r>
              <a:rPr lang="en-US" dirty="0"/>
              <a:t>Attracts customers</a:t>
            </a:r>
          </a:p>
          <a:p>
            <a:pPr lvl="1"/>
            <a:r>
              <a:rPr lang="en-US" dirty="0"/>
              <a:t>Competitive advantage by reducing the threat of losing their customers to their competitors</a:t>
            </a:r>
          </a:p>
          <a:p>
            <a:pPr lvl="1"/>
            <a:r>
              <a:rPr lang="en-US" dirty="0"/>
              <a:t>Increase their earnings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9EA30-B52E-408B-890E-4C50E63FC63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974BEB2B-58CC-EA48-9AEF-C37A7DD0A741}" type="slidenum">
              <a:rPr lang="en-US" altLang="en-US" smtClean="0"/>
              <a:pPr>
                <a:defRPr/>
              </a:pPr>
              <a:t>3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44483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8C75-1156-4B7C-ADDC-F0696004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Recommendation System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1FE943-DDAD-4BF0-82A2-31A065C36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3400" y="1591176"/>
            <a:ext cx="7924800" cy="3675647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D3608-E986-4D82-ADF7-B0EA4484A0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2/3/08  </a:t>
            </a:r>
            <a:fld id="{974BEB2B-58CC-EA48-9AEF-C37A7DD0A741}" type="slidenum">
              <a:rPr lang="en-US" altLang="en-US" smtClean="0"/>
              <a:pPr>
                <a:defRPr/>
              </a:pPr>
              <a:t>4</a:t>
            </a:fld>
            <a:endParaRPr lang="en-US" altLang="en-US" baseline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B747A-E1D4-4AC7-A34A-80C22B851874}"/>
              </a:ext>
            </a:extLst>
          </p:cNvPr>
          <p:cNvSpPr txBox="1"/>
          <p:nvPr/>
        </p:nvSpPr>
        <p:spPr>
          <a:xfrm>
            <a:off x="533400" y="5562600"/>
            <a:ext cx="784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Source: </a:t>
            </a:r>
            <a:r>
              <a:rPr lang="en-US" sz="1400" dirty="0" err="1"/>
              <a:t>DataFlair</a:t>
            </a:r>
            <a:r>
              <a:rPr lang="en-US" sz="1400" dirty="0"/>
              <a:t> Blog</a:t>
            </a:r>
          </a:p>
        </p:txBody>
      </p:sp>
    </p:spTree>
    <p:extLst>
      <p:ext uri="{BB962C8B-B14F-4D97-AF65-F5344CB8AC3E}">
        <p14:creationId xmlns:p14="http://schemas.microsoft.com/office/powerpoint/2010/main" val="423305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A842-1BDC-431A-A1D7-681049B4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 Based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A197F-B305-4D7C-9EE9-894316776D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/>
              <a:t>Content based filtering uses item features to recommend other items similar to what user likes, based on their previous actions or explicit feedbacks.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Uses distance metrices to evaluate how similar 2 items are based on users’ feedback.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Recommend most similar items to users.</a:t>
            </a:r>
            <a:endParaRPr lang="en-US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5E6084-1C9B-465B-92F6-491781E85C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Cosine similarity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6E3D3-3CB7-4A6E-AE75-56A1A51224A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974BEB2B-58CC-EA48-9AEF-C37A7DD0A741}" type="slidenum">
              <a:rPr lang="en-US" altLang="en-US" smtClean="0"/>
              <a:pPr>
                <a:defRPr/>
              </a:pPr>
              <a:t>5</a:t>
            </a:fld>
            <a:endParaRPr lang="en-US" altLang="en-US" baseline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FDBC4F-1C65-4272-B944-7B2BC7C30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671762"/>
            <a:ext cx="4343400" cy="174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6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61713-C7DF-4649-BBB0-8C581277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ACF6E-0EAE-4392-A7D4-95B0DB664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Yelp businesses, reviews and users data.</a:t>
            </a:r>
          </a:p>
          <a:p>
            <a:r>
              <a:rPr lang="en-US" sz="2000" dirty="0"/>
              <a:t>Contains information of businesses across 8 metro cities of US and Canada</a:t>
            </a:r>
          </a:p>
          <a:p>
            <a:endParaRPr lang="en-US" dirty="0"/>
          </a:p>
          <a:p>
            <a:r>
              <a:rPr lang="en-US" sz="2000" dirty="0"/>
              <a:t>Source:</a:t>
            </a:r>
          </a:p>
          <a:p>
            <a:pPr marL="400050" lvl="1" indent="0">
              <a:buNone/>
            </a:pPr>
            <a:r>
              <a:rPr lang="en-US" dirty="0">
                <a:hlinkClick r:id="rId2"/>
              </a:rPr>
              <a:t>https://www.kaggle.com/yelp-dataset/yelp-dataset?select=yelp_academic_dataset_business.json</a:t>
            </a:r>
            <a:endParaRPr lang="en-US" sz="20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D0B7B-400C-4532-9671-913E6699878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974BEB2B-58CC-EA48-9AEF-C37A7DD0A741}" type="slidenum">
              <a:rPr lang="en-US" altLang="en-US" smtClean="0"/>
              <a:pPr>
                <a:defRPr/>
              </a:pPr>
              <a:t>6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398486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434A-3616-45B7-B39C-BB286E8A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A171A-6571-4D48-9BB5-875659000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Business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989F8-16EF-44DD-A45D-1487BDA12F4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974BEB2B-58CC-EA48-9AEF-C37A7DD0A741}" type="slidenum">
              <a:rPr lang="en-US" altLang="en-US" smtClean="0"/>
              <a:pPr>
                <a:defRPr/>
              </a:pPr>
              <a:t>7</a:t>
            </a:fld>
            <a:endParaRPr lang="en-US" altLang="en-US" baseline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9E10F0-22F0-4256-A414-8D1E9CD35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0"/>
            <a:ext cx="7162800" cy="349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45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EEC6-206F-4236-AC40-CE78B869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98DBA9E-EE09-4053-8866-3F5B907E0D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Reviews data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4D1D410-8A1F-4C77-8193-5D0292539F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Users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FC0F4-D133-4C77-A91C-5AFFEE3E64D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974BEB2B-58CC-EA48-9AEF-C37A7DD0A741}" type="slidenum">
              <a:rPr lang="en-US" altLang="en-US" smtClean="0"/>
              <a:pPr>
                <a:defRPr/>
              </a:pPr>
              <a:t>8</a:t>
            </a:fld>
            <a:endParaRPr lang="en-US" altLang="en-US" baseline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FEE02A0-761C-4C2F-A928-95E763F53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438400"/>
            <a:ext cx="4501537" cy="2590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A0837EC-8B22-4256-B1A4-0C3BDD5EC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63" y="2438400"/>
            <a:ext cx="4272937" cy="273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6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B762F-5A7C-423B-A333-EC080099C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r>
              <a:rPr lang="en-US" b="1" dirty="0"/>
              <a:t>Data Preprocessing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73641B4-7E7C-474C-8EDF-AD4209CA3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52600"/>
            <a:ext cx="7924800" cy="1370057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9D81C-FBD6-49EA-BAD5-4152A46DBEB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974BEB2B-58CC-EA48-9AEF-C37A7DD0A741}" type="slidenum">
              <a:rPr lang="en-US" altLang="en-US" smtClean="0"/>
              <a:pPr>
                <a:defRPr/>
              </a:pPr>
              <a:t>9</a:t>
            </a:fld>
            <a:endParaRPr lang="en-US" altLang="en-US" baseline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631221-0485-4E7E-8355-D34A6C720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3261072"/>
            <a:ext cx="4191001" cy="24145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D7BABE-4EAF-47F4-A84B-3EDF6F01B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1" y="3227734"/>
            <a:ext cx="36576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5027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370</Words>
  <Application>Microsoft Office PowerPoint</Application>
  <PresentationFormat>On-screen Show (4:3)</PresentationFormat>
  <Paragraphs>75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Bold</vt:lpstr>
      <vt:lpstr>Wingdings</vt:lpstr>
      <vt:lpstr>Blank Presentation</vt:lpstr>
      <vt:lpstr>Restaurant Recommendation System Using CBF</vt:lpstr>
      <vt:lpstr>Recommendation Systems</vt:lpstr>
      <vt:lpstr>Why do we need Recommendation System</vt:lpstr>
      <vt:lpstr>Types of Recommendation System</vt:lpstr>
      <vt:lpstr>Content Based Filtering</vt:lpstr>
      <vt:lpstr>Dataset</vt:lpstr>
      <vt:lpstr>Data Preprocessing</vt:lpstr>
      <vt:lpstr>Data Preprocessing</vt:lpstr>
      <vt:lpstr>Data Preprocessing</vt:lpstr>
      <vt:lpstr>Making Recommendations for User</vt:lpstr>
      <vt:lpstr>PowerPoint Presentation</vt:lpstr>
      <vt:lpstr>Recommendations based on a keyword</vt:lpstr>
      <vt:lpstr>Visualization of recommended restaurants</vt:lpstr>
      <vt:lpstr>Conclusion</vt:lpstr>
      <vt:lpstr>Thank You !!!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Deependra Shekhawat</cp:lastModifiedBy>
  <cp:revision>75</cp:revision>
  <cp:lastPrinted>2018-05-31T15:51:35Z</cp:lastPrinted>
  <dcterms:created xsi:type="dcterms:W3CDTF">2008-01-28T19:49:47Z</dcterms:created>
  <dcterms:modified xsi:type="dcterms:W3CDTF">2021-05-04T18:40:39Z</dcterms:modified>
</cp:coreProperties>
</file>