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70" r:id="rId2"/>
    <p:sldId id="261" r:id="rId3"/>
    <p:sldId id="265" r:id="rId4"/>
    <p:sldId id="266" r:id="rId5"/>
    <p:sldId id="269" r:id="rId6"/>
    <p:sldId id="264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ED1C2E7E-2E24-4F89-87DA-BA78C2FA1BA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3B73F1B-8B1C-4F5F-A841-6ABD10CFB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19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2E7E-2E24-4F89-87DA-BA78C2FA1BA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F1B-8B1C-4F5F-A841-6ABD10CFB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1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2E7E-2E24-4F89-87DA-BA78C2FA1BA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F1B-8B1C-4F5F-A841-6ABD10CFB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8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2E7E-2E24-4F89-87DA-BA78C2FA1BA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F1B-8B1C-4F5F-A841-6ABD10CFB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83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D1C2E7E-2E24-4F89-87DA-BA78C2FA1BA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E3B73F1B-8B1C-4F5F-A841-6ABD10CFB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8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2E7E-2E24-4F89-87DA-BA78C2FA1BA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F1B-8B1C-4F5F-A841-6ABD10CFB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2E7E-2E24-4F89-87DA-BA78C2FA1BA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F1B-8B1C-4F5F-A841-6ABD10CFB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0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2E7E-2E24-4F89-87DA-BA78C2FA1BA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F1B-8B1C-4F5F-A841-6ABD10CFB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6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2E7E-2E24-4F89-87DA-BA78C2FA1BA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F1B-8B1C-4F5F-A841-6ABD10CFB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6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2E7E-2E24-4F89-87DA-BA78C2FA1BA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B73F1B-8B1C-4F5F-A841-6ABD10CFB72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911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D1C2E7E-2E24-4F89-87DA-BA78C2FA1BA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B73F1B-8B1C-4F5F-A841-6ABD10CFB72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027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1C2E7E-2E24-4F89-87DA-BA78C2FA1BA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3B73F1B-8B1C-4F5F-A841-6ABD10CFB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7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E8B4B2-F69A-4DB8-AE77-93CD7D0B9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238125"/>
            <a:ext cx="11696700" cy="6448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80D954-7033-46D8-BAB4-54E060544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642593"/>
            <a:ext cx="10877550" cy="6043957"/>
          </a:xfrm>
        </p:spPr>
        <p:txBody>
          <a:bodyPr>
            <a:normAutofit/>
          </a:bodyPr>
          <a:lstStyle/>
          <a:p>
            <a:br>
              <a:rPr lang="en-US" sz="4400" dirty="0">
                <a:latin typeface="Algerian" panose="04020705040A02060702" pitchFamily="82" charset="0"/>
              </a:rPr>
            </a:br>
            <a:br>
              <a:rPr lang="en-US" sz="4400" dirty="0">
                <a:latin typeface="Algerian" panose="04020705040A02060702" pitchFamily="82" charset="0"/>
              </a:rPr>
            </a:br>
            <a:br>
              <a:rPr lang="en-US" sz="4400" dirty="0">
                <a:latin typeface="Algerian" panose="04020705040A02060702" pitchFamily="82" charset="0"/>
              </a:rPr>
            </a:br>
            <a:br>
              <a:rPr lang="en-US" sz="4400" dirty="0">
                <a:latin typeface="Algerian" panose="04020705040A02060702" pitchFamily="82" charset="0"/>
              </a:rPr>
            </a:br>
            <a:br>
              <a:rPr lang="en-US" sz="4400" dirty="0">
                <a:latin typeface="Algerian" panose="04020705040A02060702" pitchFamily="82" charset="0"/>
              </a:rPr>
            </a:br>
            <a:br>
              <a:rPr lang="en-US" sz="4400" dirty="0">
                <a:latin typeface="Algerian" panose="04020705040A02060702" pitchFamily="82" charset="0"/>
              </a:rPr>
            </a:br>
            <a:br>
              <a:rPr lang="en-US" sz="4400" dirty="0">
                <a:latin typeface="Algerian" panose="04020705040A02060702" pitchFamily="82" charset="0"/>
              </a:rPr>
            </a:br>
            <a:br>
              <a:rPr lang="en-US" sz="4400" dirty="0">
                <a:latin typeface="Algerian" panose="04020705040A02060702" pitchFamily="82" charset="0"/>
              </a:rPr>
            </a:br>
            <a:r>
              <a:rPr lang="en-US" sz="4400" dirty="0">
                <a:solidFill>
                  <a:schemeClr val="tx1"/>
                </a:solidFill>
                <a:latin typeface="Algerian" panose="04020705040A02060702" pitchFamily="82" charset="0"/>
              </a:rPr>
              <a:t>Neha Bais</a:t>
            </a:r>
            <a:br>
              <a:rPr lang="en-US" sz="4400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US" sz="3200" dirty="0">
                <a:solidFill>
                  <a:schemeClr val="tx1"/>
                </a:solidFill>
                <a:latin typeface="Algerian" panose="04020705040A02060702" pitchFamily="82" charset="0"/>
              </a:rPr>
              <a:t>MET – CS 521</a:t>
            </a:r>
            <a:endParaRPr lang="en-US" sz="44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37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1439-246E-42E9-9583-36668437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307" y="492072"/>
            <a:ext cx="10058400" cy="79533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Game Initial Set up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CCA0B4-468F-4386-AC87-5D7A37A04F0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1798209"/>
              </p:ext>
            </p:extLst>
          </p:nvPr>
        </p:nvGraphicFramePr>
        <p:xfrm>
          <a:off x="1190625" y="1598613"/>
          <a:ext cx="475456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878">
                  <a:extLst>
                    <a:ext uri="{9D8B030D-6E8A-4147-A177-3AD203B41FA5}">
                      <a16:colId xmlns:a16="http://schemas.microsoft.com/office/drawing/2014/main" val="544296029"/>
                    </a:ext>
                  </a:extLst>
                </a:gridCol>
                <a:gridCol w="3124684">
                  <a:extLst>
                    <a:ext uri="{9D8B030D-6E8A-4147-A177-3AD203B41FA5}">
                      <a16:colId xmlns:a16="http://schemas.microsoft.com/office/drawing/2014/main" val="2524744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Cards</a:t>
                      </a:r>
                    </a:p>
                  </a:txBody>
                  <a:tcPr marL="59432" marR="59432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Quantity</a:t>
                      </a:r>
                    </a:p>
                  </a:txBody>
                  <a:tcPr marL="59432" marR="59432"/>
                </a:tc>
                <a:extLst>
                  <a:ext uri="{0D108BD9-81ED-4DB2-BD59-A6C34878D82A}">
                    <a16:rowId xmlns:a16="http://schemas.microsoft.com/office/drawing/2014/main" val="275850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Index 0</a:t>
                      </a:r>
                    </a:p>
                  </a:txBody>
                  <a:tcPr marL="59432" marR="59432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 card for each of 4 suits</a:t>
                      </a:r>
                    </a:p>
                  </a:txBody>
                  <a:tcPr marL="59432" marR="59432"/>
                </a:tc>
                <a:extLst>
                  <a:ext uri="{0D108BD9-81ED-4DB2-BD59-A6C34878D82A}">
                    <a16:rowId xmlns:a16="http://schemas.microsoft.com/office/drawing/2014/main" val="838762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Index [1 - 9]</a:t>
                      </a:r>
                    </a:p>
                  </a:txBody>
                  <a:tcPr marL="59432" marR="59432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 cards for each of 4 suits</a:t>
                      </a:r>
                    </a:p>
                  </a:txBody>
                  <a:tcPr marL="59432" marR="59432"/>
                </a:tc>
                <a:extLst>
                  <a:ext uri="{0D108BD9-81ED-4DB2-BD59-A6C34878D82A}">
                    <a16:rowId xmlns:a16="http://schemas.microsoft.com/office/drawing/2014/main" val="4218059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Skip Card</a:t>
                      </a:r>
                    </a:p>
                  </a:txBody>
                  <a:tcPr marL="59432" marR="59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 cards for each of 4 suits</a:t>
                      </a:r>
                    </a:p>
                  </a:txBody>
                  <a:tcPr marL="59432" marR="59432"/>
                </a:tc>
                <a:extLst>
                  <a:ext uri="{0D108BD9-81ED-4DB2-BD59-A6C34878D82A}">
                    <a16:rowId xmlns:a16="http://schemas.microsoft.com/office/drawing/2014/main" val="422811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Reverse Card</a:t>
                      </a:r>
                    </a:p>
                  </a:txBody>
                  <a:tcPr marL="59432" marR="59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 cards for each of 4 suits</a:t>
                      </a:r>
                    </a:p>
                  </a:txBody>
                  <a:tcPr marL="59432" marR="59432"/>
                </a:tc>
                <a:extLst>
                  <a:ext uri="{0D108BD9-81ED-4DB2-BD59-A6C34878D82A}">
                    <a16:rowId xmlns:a16="http://schemas.microsoft.com/office/drawing/2014/main" val="146653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Draw 2 Card</a:t>
                      </a:r>
                    </a:p>
                  </a:txBody>
                  <a:tcPr marL="59432" marR="59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 cards for each of 4 suits</a:t>
                      </a:r>
                    </a:p>
                  </a:txBody>
                  <a:tcPr marL="59432" marR="59432"/>
                </a:tc>
                <a:extLst>
                  <a:ext uri="{0D108BD9-81ED-4DB2-BD59-A6C34878D82A}">
                    <a16:rowId xmlns:a16="http://schemas.microsoft.com/office/drawing/2014/main" val="321459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Wild Card</a:t>
                      </a:r>
                    </a:p>
                  </a:txBody>
                  <a:tcPr marL="59432" marR="59432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 cards </a:t>
                      </a:r>
                    </a:p>
                  </a:txBody>
                  <a:tcPr marL="59432" marR="59432"/>
                </a:tc>
                <a:extLst>
                  <a:ext uri="{0D108BD9-81ED-4DB2-BD59-A6C34878D82A}">
                    <a16:rowId xmlns:a16="http://schemas.microsoft.com/office/drawing/2014/main" val="3230986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Wild Draw 4</a:t>
                      </a:r>
                    </a:p>
                  </a:txBody>
                  <a:tcPr marL="59432" marR="59432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 cards</a:t>
                      </a:r>
                    </a:p>
                  </a:txBody>
                  <a:tcPr marL="59432" marR="59432"/>
                </a:tc>
                <a:extLst>
                  <a:ext uri="{0D108BD9-81ED-4DB2-BD59-A6C34878D82A}">
                    <a16:rowId xmlns:a16="http://schemas.microsoft.com/office/drawing/2014/main" val="1316876975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D40757-D0AF-46FF-B43D-FF0821ABA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0320" y="1598614"/>
            <a:ext cx="4754880" cy="45069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There is a deck of 108 cards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It has 4 suits: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Red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Green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Yellow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Blue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Apart from 0 – 9 index cards, there are 5 special cards implemented.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This is a 2-4 player game.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There is a discard pile of cards from which the cards will be drawn once the deck is empty.</a:t>
            </a:r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2050" name="Picture 2" descr="It's confirmed, you can indeed end an UNO game with an Action card ...">
            <a:extLst>
              <a:ext uri="{FF2B5EF4-FFF2-40B4-BE49-F238E27FC236}">
                <a16:creationId xmlns:a16="http://schemas.microsoft.com/office/drawing/2014/main" id="{631A5011-32CB-4CE6-A309-1E23083D0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307" y="4726014"/>
            <a:ext cx="475488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84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0963-CF7F-4B62-8167-05EA268F4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3858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Playing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2FD6-1946-4271-9BCB-18657C50C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6900"/>
            <a:ext cx="10058400" cy="41681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You must play a valid card either of same number or same colour or wild card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Reverse card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changes the direction of play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Draw 2 card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makes the next player to draw 2 cards and skip their turn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Skip card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, skips the next player's turn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Wild ca</a:t>
            </a:r>
            <a:r>
              <a:rPr lang="en-IN" sz="2000" i="1" dirty="0">
                <a:latin typeface="Cambria" panose="02040503050406030204" pitchFamily="18" charset="0"/>
                <a:ea typeface="Cambria" panose="02040503050406030204" pitchFamily="18" charset="0"/>
              </a:rPr>
              <a:t>rd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: allows the player to change the colour of game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Wild Draw 4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: allows the player to change the colour as well as makes the next player to draw 4 cards and skips their turn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You can draw a card from deck if you don't have a valid card to play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Player who replenishes his hand first will win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6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0963-CF7F-4B62-8167-05EA268F4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3858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Classes and Modules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2FD6-1946-4271-9BCB-18657C50C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6900"/>
            <a:ext cx="10058400" cy="41681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External Libraries Used: 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random and sys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Classes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UnExpectedValueError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Exception handling for invalid user input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UnoCard: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Returns the Card’s instance as string with card index and card color.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Player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Returns the instance of player as string with player name and hand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Deck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Class to create a deck of cards and check whether deck is empty or not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Game: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Contains the main functioning of game</a:t>
            </a:r>
          </a:p>
          <a:p>
            <a:pPr marL="2271400" lvl="8" indent="0"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13682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FFE4C6-49C9-4839-B058-6CA28689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7663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Classes and Objects 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B82E72-1AFB-4629-BD6B-F05906670D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3374" y="2190750"/>
            <a:ext cx="5762625" cy="4286250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071101E-51D6-42F4-8FF7-897E868A5E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1250" y="2190750"/>
            <a:ext cx="5667375" cy="42862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78D8AF-FF6D-4439-AE05-9CD653A580E5}"/>
              </a:ext>
            </a:extLst>
          </p:cNvPr>
          <p:cNvSpPr txBox="1"/>
          <p:nvPr/>
        </p:nvSpPr>
        <p:spPr>
          <a:xfrm>
            <a:off x="333375" y="1711583"/>
            <a:ext cx="5427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Class Deck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0CE4EC-FB95-43DA-9F44-9F6000A34902}"/>
              </a:ext>
            </a:extLst>
          </p:cNvPr>
          <p:cNvSpPr txBox="1"/>
          <p:nvPr/>
        </p:nvSpPr>
        <p:spPr>
          <a:xfrm>
            <a:off x="6382572" y="1711582"/>
            <a:ext cx="5427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Class Game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6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1439-246E-42E9-9583-36668437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Try except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DAC3A-725B-4EC5-800B-54A6A8E49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1343026"/>
            <a:ext cx="11515725" cy="53244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Excepts 2 valid options:</a:t>
            </a:r>
          </a:p>
          <a:p>
            <a:pPr marL="457200" lvl="1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 : Play game		Q : Quit game</a:t>
            </a:r>
          </a:p>
          <a:p>
            <a:pPr marL="457200" lvl="1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If user input any other option, it is handled using try exception block</a:t>
            </a:r>
          </a:p>
          <a:p>
            <a:pPr marL="52578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Printing the doc-string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9848BC-0FB6-49BE-98BB-AB7E5866D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3090863"/>
            <a:ext cx="6167438" cy="3267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DADB7C-6632-4AFF-A24E-2229788DC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0" y="3090863"/>
            <a:ext cx="4862512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7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55841E-E7A8-4829-A696-3F4C3586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90550"/>
            <a:ext cx="10058400" cy="904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Project Demo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291F9A-D585-48A0-9788-ABC86575F10D}"/>
              </a:ext>
            </a:extLst>
          </p:cNvPr>
          <p:cNvSpPr txBox="1"/>
          <p:nvPr/>
        </p:nvSpPr>
        <p:spPr>
          <a:xfrm>
            <a:off x="476250" y="1715570"/>
            <a:ext cx="481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 1 played Wild draw 4 card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E36C00-D43F-42CB-B109-6461AB544B47}"/>
              </a:ext>
            </a:extLst>
          </p:cNvPr>
          <p:cNvSpPr txBox="1"/>
          <p:nvPr/>
        </p:nvSpPr>
        <p:spPr>
          <a:xfrm>
            <a:off x="6475413" y="1710809"/>
            <a:ext cx="4754562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 1 played Draw 2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3D34E-EEE3-4AAA-B6EE-E30DB07630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4F32B7-0724-4F3B-9D84-8B86CFABC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2" y="2103118"/>
            <a:ext cx="5478778" cy="4164331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40DF55C-0F74-4A28-95FC-2D80FCE683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FEDED1-7BC4-4A77-9CF0-4D96506B8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319" y="2080138"/>
            <a:ext cx="5345431" cy="416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1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541E6-BFD6-4DF3-934A-8A5367EDF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3"/>
            <a:ext cx="10058400" cy="4834281"/>
          </a:xfrm>
        </p:spPr>
        <p:txBody>
          <a:bodyPr>
            <a:normAutofit/>
          </a:bodyPr>
          <a:lstStyle/>
          <a:p>
            <a:pPr algn="ctr"/>
            <a:br>
              <a:rPr lang="en-US" sz="6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6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6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6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6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262330-8919-487E-A4A2-C01B7E323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6" y="1524000"/>
            <a:ext cx="8562974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34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1319</TotalTime>
  <Words>393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Cambria</vt:lpstr>
      <vt:lpstr>Century Gothic</vt:lpstr>
      <vt:lpstr>Garamond</vt:lpstr>
      <vt:lpstr>Wingdings</vt:lpstr>
      <vt:lpstr>Savon</vt:lpstr>
      <vt:lpstr>        Neha Bais MET – CS 521</vt:lpstr>
      <vt:lpstr>Game Initial Set up</vt:lpstr>
      <vt:lpstr>Playing Rules</vt:lpstr>
      <vt:lpstr>Classes and Modules Used</vt:lpstr>
      <vt:lpstr>Classes and Objects Example</vt:lpstr>
      <vt:lpstr>Try except block</vt:lpstr>
      <vt:lpstr>Project Demo</vt:lpstr>
      <vt:lpstr>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Deependra Shekhawat</dc:creator>
  <cp:lastModifiedBy>Deependra Shekhawat</cp:lastModifiedBy>
  <cp:revision>73</cp:revision>
  <dcterms:created xsi:type="dcterms:W3CDTF">2020-04-19T21:52:13Z</dcterms:created>
  <dcterms:modified xsi:type="dcterms:W3CDTF">2020-05-05T15:15:55Z</dcterms:modified>
</cp:coreProperties>
</file>