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embeddedFontLst>
    <p:embeddedFont>
      <p:font typeface="Gelasio Semi Bold"/>
      <p:regular r:id="rId20"/>
    </p:embeddedFont>
    <p:embeddedFont>
      <p:font typeface="Gelasio Semi Bold"/>
      <p:regular r:id="rId21"/>
    </p:embeddedFont>
    <p:embeddedFont>
      <p:font typeface="Gelasio Semi Bold"/>
      <p:regular r:id="rId22"/>
    </p:embeddedFont>
    <p:embeddedFont>
      <p:font typeface="Gelasio Semi Bold"/>
      <p:regular r:id="rId23"/>
    </p:embeddedFont>
    <p:embeddedFont>
      <p:font typeface="Gelasio"/>
      <p:regular r:id="rId24"/>
    </p:embeddedFont>
    <p:embeddedFont>
      <p:font typeface="Gelasio"/>
      <p:regular r:id="rId25"/>
    </p:embeddedFont>
    <p:embeddedFont>
      <p:font typeface="Gelasio"/>
      <p:regular r:id="rId26"/>
    </p:embeddedFont>
    <p:embeddedFont>
      <p:font typeface="Gelasio"/>
      <p:regular r:id="rId2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2065" y="601147"/>
            <a:ext cx="12066270" cy="682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350"/>
              </a:lnSpc>
              <a:buNone/>
            </a:pPr>
            <a:r>
              <a:rPr lang="en-US" sz="43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End -To-End AI Driven Recruitment Pipeline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4858" y="1611868"/>
            <a:ext cx="13100685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                                               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64858" y="2207181"/>
            <a:ext cx="13100685" cy="436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                                                                                                         </a:t>
            </a:r>
            <a:pPr algn="l" indent="0" marL="0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In the guidance of: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764858" y="2889885"/>
            <a:ext cx="13100685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                                                                                                                                Mr. Vishal Chakravarthi</a:t>
            </a:r>
            <a:endParaRPr lang="en-US" sz="17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3550" y="3485198"/>
            <a:ext cx="9263301" cy="286512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64858" y="6596063"/>
            <a:ext cx="13100685" cy="436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                                                                                                             Submitted by: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64858" y="7278767"/>
            <a:ext cx="13100685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                                                                                                                                           Neha Bhardwaj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4458"/>
            <a:ext cx="79590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Resume Screener Technique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9686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Steps: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Extract key skills and experience from resumes.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77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Compare with job description using similarity scores.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899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Assign a screening score for shortlisting.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321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 visualization: Resume score distribution.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2446"/>
            <a:ext cx="91594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Prediction and Automated Email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8485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Workflow: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176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predicts candidate selection.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598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Automatically generates an email with the decision.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020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Sends the email to candidates.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42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 Email Format (Automated):</a:t>
            </a:r>
            <a:pPr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Dear [Candidate], We are pleased to inform you… / We regret to inform you…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379" y="589836"/>
            <a:ext cx="7056001" cy="669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 &amp; Future Work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49379" y="1580078"/>
            <a:ext cx="4282678" cy="535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Conclusion</a:t>
            </a:r>
            <a:endParaRPr lang="en-US" sz="3350" dirty="0"/>
          </a:p>
        </p:txBody>
      </p:sp>
      <p:sp>
        <p:nvSpPr>
          <p:cNvPr id="4" name="Text 2"/>
          <p:cNvSpPr/>
          <p:nvPr/>
        </p:nvSpPr>
        <p:spPr>
          <a:xfrm>
            <a:off x="749379" y="2436495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Font typeface="+mj-lt"/>
              <a:buAutoNum type="arabicPeriod" startAt="1"/>
            </a:pPr>
            <a:r>
              <a:rPr lang="en-US" sz="16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Collect Resume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→ AI extracts details.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9379" y="2854047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Font typeface="+mj-lt"/>
              <a:buAutoNum type="arabicPeriod" startAt="2"/>
            </a:pPr>
            <a:r>
              <a:rPr lang="en-US" sz="16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Screen Resumes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→ AI shortlists candidates.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9379" y="3271599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Font typeface="+mj-lt"/>
              <a:buAutoNum type="arabicPeriod" startAt="3"/>
            </a:pPr>
            <a:r>
              <a:rPr lang="en-US" sz="16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Generate Interview Questions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→ Llama AI generates questions.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9379" y="3689152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Font typeface="+mj-lt"/>
              <a:buAutoNum type="arabicPeriod" startAt="4"/>
            </a:pPr>
            <a:r>
              <a:rPr lang="en-US" sz="16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Conduct Interview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→ AI or human interviewer.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49379" y="4106704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Font typeface="+mj-lt"/>
              <a:buAutoNum type="arabicPeriod" startAt="5"/>
            </a:pPr>
            <a:r>
              <a:rPr lang="en-US" sz="16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Decision Making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→ AI selects or rejects.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49379" y="4524256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Font typeface="+mj-lt"/>
              <a:buAutoNum type="arabicPeriod" startAt="6"/>
            </a:pPr>
            <a:r>
              <a:rPr lang="en-US" sz="16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Send Email Notification</a:t>
            </a:r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→ Automated email sent to HR/Manager.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49379" y="5188029"/>
            <a:ext cx="4282678" cy="535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Future Work</a:t>
            </a:r>
            <a:endParaRPr lang="en-US" sz="3350" dirty="0"/>
          </a:p>
        </p:txBody>
      </p:sp>
      <p:sp>
        <p:nvSpPr>
          <p:cNvPr id="11" name="Text 9"/>
          <p:cNvSpPr/>
          <p:nvPr/>
        </p:nvSpPr>
        <p:spPr>
          <a:xfrm>
            <a:off x="749379" y="6044446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AI-driven talent search.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49379" y="6461998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 model accuracy with additional features.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749379" y="6879550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AI video detection for candidate verification.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749379" y="7297103"/>
            <a:ext cx="13131641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real-time candidate feedback mechanisms.</a:t>
            </a:r>
            <a:endParaRPr lang="en-US" sz="16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44491" y="3405902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1150"/>
              </a:lnSpc>
              <a:buNone/>
            </a:pPr>
            <a:r>
              <a:rPr lang="en-US" sz="89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THANK YOU</a:t>
            </a:r>
            <a:endParaRPr lang="en-US" sz="8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21133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5767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844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an AI-driven recruitment pipeline.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266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 resume screening to shortlist candidates for interviews.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88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Generate interview questions using AI (Llama).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110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 or non-expert interviewers conduct interviews.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532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AI determines candidate selection/rejection and sends automated emails to HR/Manager.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7673" y="336590"/>
            <a:ext cx="4866799" cy="3818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Plots: Exploratory Data Analysis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27673" y="962739"/>
            <a:ext cx="13775055" cy="195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00"/>
              </a:lnSpc>
              <a:buSzPct val="100000"/>
              <a:buChar char="•"/>
            </a:pPr>
            <a:r>
              <a:rPr lang="en-US" sz="9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Distribution of performance by  roles in dataset.</a:t>
            </a:r>
            <a:endParaRPr lang="en-US" sz="950" dirty="0"/>
          </a:p>
        </p:txBody>
      </p:sp>
      <p:sp>
        <p:nvSpPr>
          <p:cNvPr id="4" name="Text 2"/>
          <p:cNvSpPr/>
          <p:nvPr/>
        </p:nvSpPr>
        <p:spPr>
          <a:xfrm>
            <a:off x="427673" y="1405414"/>
            <a:ext cx="2446139" cy="195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endParaRPr lang="en-US" sz="9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8056" y="1432917"/>
            <a:ext cx="3849529" cy="250376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771828" y="1405414"/>
            <a:ext cx="2446139" cy="195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endParaRPr lang="en-US" sz="950" dirty="0"/>
          </a:p>
        </p:txBody>
      </p:sp>
      <p:sp>
        <p:nvSpPr>
          <p:cNvPr id="7" name="Text 4"/>
          <p:cNvSpPr/>
          <p:nvPr/>
        </p:nvSpPr>
        <p:spPr>
          <a:xfrm>
            <a:off x="427673" y="4211479"/>
            <a:ext cx="13775055" cy="195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500"/>
              </a:lnSpc>
              <a:buSzPct val="100000"/>
              <a:buChar char="•"/>
            </a:pPr>
            <a:r>
              <a:rPr lang="en-US" sz="9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Word count distribution in transcripts.</a:t>
            </a:r>
            <a:endParaRPr lang="en-US" sz="950" dirty="0"/>
          </a:p>
        </p:txBody>
      </p:sp>
      <p:sp>
        <p:nvSpPr>
          <p:cNvPr id="8" name="Text 5"/>
          <p:cNvSpPr/>
          <p:nvPr/>
        </p:nvSpPr>
        <p:spPr>
          <a:xfrm>
            <a:off x="427673" y="4654153"/>
            <a:ext cx="1812846" cy="195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endParaRPr lang="en-US" sz="9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71" y="4681657"/>
            <a:ext cx="4256961" cy="276867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2546271" y="7587734"/>
            <a:ext cx="11664077" cy="195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5904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Exploratory Data Analysis (EDA)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89296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Performance distribution by reason for decision.</a:t>
            </a:r>
            <a:endParaRPr lang="en-US" sz="850" dirty="0"/>
          </a:p>
        </p:txBody>
      </p:sp>
      <p:sp>
        <p:nvSpPr>
          <p:cNvPr id="4" name="Text 2"/>
          <p:cNvSpPr/>
          <p:nvPr/>
        </p:nvSpPr>
        <p:spPr>
          <a:xfrm>
            <a:off x="396835" y="1303973"/>
            <a:ext cx="261651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5580" y="1329452"/>
            <a:ext cx="3454241" cy="272605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632168" y="1303973"/>
            <a:ext cx="261651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7" name="Text 4"/>
          <p:cNvSpPr/>
          <p:nvPr/>
        </p:nvSpPr>
        <p:spPr>
          <a:xfrm>
            <a:off x="396835" y="431053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Common reasons for decision.</a:t>
            </a:r>
            <a:endParaRPr lang="en-US" sz="8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5" y="4619506"/>
            <a:ext cx="6918365" cy="34123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1445"/>
            <a:ext cx="110793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Training - Classical ML (Part-1)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438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Input variables: Resume text, transcript, job description, etc.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6860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Output variable: Selection (Yes/No).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1282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Engineering: TF-IDF, similarity scores, transcript length, etc.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704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Models Tried: KNN, SVM, Random Forest.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0126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Performance Metrics: Accuracy, ROC AUC.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4630698"/>
            <a:ext cx="13042821" cy="2517458"/>
          </a:xfrm>
          <a:prstGeom prst="roundRect">
            <a:avLst>
              <a:gd name="adj" fmla="val 1352"/>
            </a:avLst>
          </a:prstGeom>
          <a:solidFill>
            <a:srgbClr val="ECE6DF"/>
          </a:solidFill>
          <a:ln/>
        </p:spPr>
      </p:sp>
      <p:sp>
        <p:nvSpPr>
          <p:cNvPr id="9" name="Shape 7"/>
          <p:cNvSpPr/>
          <p:nvPr/>
        </p:nvSpPr>
        <p:spPr>
          <a:xfrm>
            <a:off x="782479" y="4630698"/>
            <a:ext cx="13065443" cy="2517458"/>
          </a:xfrm>
          <a:prstGeom prst="roundRect">
            <a:avLst>
              <a:gd name="adj" fmla="val 1352"/>
            </a:avLst>
          </a:prstGeom>
          <a:solidFill>
            <a:srgbClr val="ECE6DF"/>
          </a:solidFill>
          <a:ln/>
        </p:spPr>
      </p:sp>
      <p:sp>
        <p:nvSpPr>
          <p:cNvPr id="10" name="Text 8"/>
          <p:cNvSpPr/>
          <p:nvPr/>
        </p:nvSpPr>
        <p:spPr>
          <a:xfrm>
            <a:off x="1009293" y="4800719"/>
            <a:ext cx="1261181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SVM Accuracy: 0.8346</a:t>
            </a:r>
            <a:endParaRPr lang="en-US" sz="1750" dirty="0"/>
          </a:p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SVM ROC AUC: 0.9213</a:t>
            </a:r>
            <a:endParaRPr lang="en-US" sz="1750" dirty="0"/>
          </a:p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Random Forest Accuracy: 0.8299</a:t>
            </a:r>
            <a:endParaRPr lang="en-US" sz="1750" dirty="0"/>
          </a:p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Random Forest ROC AUC: 0.9324</a:t>
            </a:r>
            <a:endParaRPr lang="en-US" sz="1750" dirty="0"/>
          </a:p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KNN Accuracy: 0.7213</a:t>
            </a:r>
            <a:endParaRPr lang="en-US" sz="1750" dirty="0"/>
          </a:p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KNN ROC AUC: 0.7908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0933"/>
            <a:ext cx="10642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Training - Classical ML (Part 2)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33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comparison table (Accuracy,Precision, Recall, F1-score, AUC-ROC).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531394"/>
            <a:ext cx="13042821" cy="2329101"/>
          </a:xfrm>
          <a:prstGeom prst="roundRect">
            <a:avLst>
              <a:gd name="adj" fmla="val 146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3539014"/>
            <a:ext cx="130300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28819" y="3682722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3204210" y="3682722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75791" y="3682722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Precision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7372" y="3682722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Recall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718953" y="3682722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F1-Score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1890534" y="3682722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AUC-ROC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189333"/>
            <a:ext cx="130300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819" y="4333042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SVM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3204210" y="4333042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83.46%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375791" y="4333042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86% / 79%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7372" y="4333042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88% / 77%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718953" y="4333042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87% / 78%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1890534" y="4333042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92.13%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4839653"/>
            <a:ext cx="130300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819" y="4983361"/>
            <a:ext cx="1714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3204210" y="4983361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82.99%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5375791" y="4983361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81% / 87%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7547372" y="4983361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94% / 65%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9718953" y="4983361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87% / 75%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11890534" y="4983361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93.24%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793790" y="61156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 model selected - SVM.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282" y="422910"/>
            <a:ext cx="6054804" cy="480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50"/>
              </a:lnSpc>
              <a:buNone/>
            </a:pPr>
            <a:r>
              <a:rPr lang="en-US" sz="3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Model Training - Deep Learning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538282" y="1211104"/>
            <a:ext cx="13553837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Used</a:t>
            </a:r>
            <a:pPr indent="0" marL="0">
              <a:lnSpc>
                <a:spcPts val="19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BERT</a:t>
            </a:r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embeddings to train model and extract features.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38282" y="1630204"/>
            <a:ext cx="13553837" cy="722709"/>
          </a:xfrm>
          <a:prstGeom prst="roundRect">
            <a:avLst>
              <a:gd name="adj" fmla="val 3193"/>
            </a:avLst>
          </a:prstGeom>
          <a:solidFill>
            <a:srgbClr val="ECE6DF"/>
          </a:solidFill>
          <a:ln/>
        </p:spPr>
      </p:sp>
      <p:sp>
        <p:nvSpPr>
          <p:cNvPr id="5" name="Shape 3"/>
          <p:cNvSpPr/>
          <p:nvPr/>
        </p:nvSpPr>
        <p:spPr>
          <a:xfrm>
            <a:off x="530662" y="1630204"/>
            <a:ext cx="13569077" cy="722709"/>
          </a:xfrm>
          <a:prstGeom prst="roundRect">
            <a:avLst>
              <a:gd name="adj" fmla="val 3193"/>
            </a:avLst>
          </a:prstGeom>
          <a:solidFill>
            <a:srgbClr val="ECE6DF"/>
          </a:solidFill>
          <a:ln/>
        </p:spPr>
      </p:sp>
      <p:sp>
        <p:nvSpPr>
          <p:cNvPr id="6" name="Text 4"/>
          <p:cNvSpPr/>
          <p:nvPr/>
        </p:nvSpPr>
        <p:spPr>
          <a:xfrm>
            <a:off x="684371" y="1745456"/>
            <a:ext cx="13261658" cy="492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Random Forest - Accuracy: 0.7984251968503937</a:t>
            </a:r>
            <a:endParaRPr lang="en-US" sz="1200" dirty="0"/>
          </a:p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Random Forest - ROC AUC Score: 0.9120363939436033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38282" y="2525911"/>
            <a:ext cx="13553837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Built a Neural Network for classification.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538282" y="2945011"/>
            <a:ext cx="13553837" cy="722709"/>
          </a:xfrm>
          <a:prstGeom prst="roundRect">
            <a:avLst>
              <a:gd name="adj" fmla="val 3193"/>
            </a:avLst>
          </a:prstGeom>
          <a:solidFill>
            <a:srgbClr val="ECE6DF"/>
          </a:solidFill>
          <a:ln/>
        </p:spPr>
      </p:sp>
      <p:sp>
        <p:nvSpPr>
          <p:cNvPr id="9" name="Shape 7"/>
          <p:cNvSpPr/>
          <p:nvPr/>
        </p:nvSpPr>
        <p:spPr>
          <a:xfrm>
            <a:off x="530662" y="2945011"/>
            <a:ext cx="13569077" cy="722709"/>
          </a:xfrm>
          <a:prstGeom prst="roundRect">
            <a:avLst>
              <a:gd name="adj" fmla="val 3193"/>
            </a:avLst>
          </a:prstGeom>
          <a:solidFill>
            <a:srgbClr val="ECE6DF"/>
          </a:solidFill>
          <a:ln/>
        </p:spPr>
      </p:sp>
      <p:sp>
        <p:nvSpPr>
          <p:cNvPr id="10" name="Text 8"/>
          <p:cNvSpPr/>
          <p:nvPr/>
        </p:nvSpPr>
        <p:spPr>
          <a:xfrm>
            <a:off x="684371" y="3060263"/>
            <a:ext cx="13261658" cy="492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ANN - Accuracy: 0.8251968503937008</a:t>
            </a:r>
            <a:endParaRPr lang="en-US" sz="1200" dirty="0"/>
          </a:p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ANN - ROC AUC Score: 0.9303127418490663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538282" y="3840718"/>
            <a:ext cx="13553837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Performance  by combining the models.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538282" y="4259818"/>
            <a:ext cx="13553837" cy="722709"/>
          </a:xfrm>
          <a:prstGeom prst="roundRect">
            <a:avLst>
              <a:gd name="adj" fmla="val 3193"/>
            </a:avLst>
          </a:prstGeom>
          <a:solidFill>
            <a:srgbClr val="ECE6DF"/>
          </a:solidFill>
          <a:ln/>
        </p:spPr>
      </p:sp>
      <p:sp>
        <p:nvSpPr>
          <p:cNvPr id="13" name="Shape 11"/>
          <p:cNvSpPr/>
          <p:nvPr/>
        </p:nvSpPr>
        <p:spPr>
          <a:xfrm>
            <a:off x="530662" y="4259818"/>
            <a:ext cx="13569077" cy="722709"/>
          </a:xfrm>
          <a:prstGeom prst="roundRect">
            <a:avLst>
              <a:gd name="adj" fmla="val 3193"/>
            </a:avLst>
          </a:prstGeom>
          <a:solidFill>
            <a:srgbClr val="ECE6DF"/>
          </a:solidFill>
          <a:ln/>
        </p:spPr>
      </p:sp>
      <p:sp>
        <p:nvSpPr>
          <p:cNvPr id="14" name="Text 12"/>
          <p:cNvSpPr/>
          <p:nvPr/>
        </p:nvSpPr>
        <p:spPr>
          <a:xfrm>
            <a:off x="684371" y="4375071"/>
            <a:ext cx="13261658" cy="492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Combined Model - Accuracy: 0.8062992125984252</a:t>
            </a:r>
            <a:endParaRPr lang="en-US" sz="1200" dirty="0"/>
          </a:p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Combined Model - ROC AUC Score: 0.9314339293155796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538282" y="5155525"/>
            <a:ext cx="13553837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Here’s a complete model comparison table for </a:t>
            </a:r>
            <a:pPr indent="0" marL="0">
              <a:lnSpc>
                <a:spcPts val="19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Classical ML models</a:t>
            </a:r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and </a:t>
            </a:r>
            <a:pPr indent="0" marL="0">
              <a:lnSpc>
                <a:spcPts val="19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Deep Learning (ANN):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538282" y="5574625"/>
            <a:ext cx="13553837" cy="2244685"/>
          </a:xfrm>
          <a:prstGeom prst="roundRect">
            <a:avLst>
              <a:gd name="adj" fmla="val 102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545902" y="5582245"/>
            <a:ext cx="13537168" cy="4458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701159" y="5682139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5216843" y="5682139"/>
            <a:ext cx="419683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Accuracy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9728716" y="5682139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AUC-ROC</a:t>
            </a:r>
            <a:endParaRPr lang="en-US" sz="1200" dirty="0"/>
          </a:p>
        </p:txBody>
      </p:sp>
      <p:sp>
        <p:nvSpPr>
          <p:cNvPr id="21" name="Shape 19"/>
          <p:cNvSpPr/>
          <p:nvPr/>
        </p:nvSpPr>
        <p:spPr>
          <a:xfrm>
            <a:off x="545902" y="6028134"/>
            <a:ext cx="13537168" cy="4458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701159" y="6128028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SVM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5216843" y="6128028"/>
            <a:ext cx="419683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83.46%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9728716" y="6128028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92.13%</a:t>
            </a:r>
            <a:endParaRPr lang="en-US" sz="1200" dirty="0"/>
          </a:p>
        </p:txBody>
      </p:sp>
      <p:sp>
        <p:nvSpPr>
          <p:cNvPr id="25" name="Shape 23"/>
          <p:cNvSpPr/>
          <p:nvPr/>
        </p:nvSpPr>
        <p:spPr>
          <a:xfrm>
            <a:off x="545902" y="6474023"/>
            <a:ext cx="13537168" cy="4458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701159" y="6573917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Random Forest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5216843" y="6573917"/>
            <a:ext cx="419683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82.99%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9728716" y="6573917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93.24%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545902" y="6919913"/>
            <a:ext cx="13537168" cy="4458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701159" y="7019806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KNN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5216843" y="7019806"/>
            <a:ext cx="419683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72.13%</a:t>
            </a:r>
            <a:endParaRPr lang="en-US" sz="1200" dirty="0"/>
          </a:p>
        </p:txBody>
      </p:sp>
      <p:sp>
        <p:nvSpPr>
          <p:cNvPr id="32" name="Text 30"/>
          <p:cNvSpPr/>
          <p:nvPr/>
        </p:nvSpPr>
        <p:spPr>
          <a:xfrm>
            <a:off x="9728716" y="7019806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79.08%</a:t>
            </a:r>
            <a:endParaRPr lang="en-US" sz="1200" dirty="0"/>
          </a:p>
        </p:txBody>
      </p:sp>
      <p:sp>
        <p:nvSpPr>
          <p:cNvPr id="33" name="Shape 31"/>
          <p:cNvSpPr/>
          <p:nvPr/>
        </p:nvSpPr>
        <p:spPr>
          <a:xfrm>
            <a:off x="545902" y="7365802"/>
            <a:ext cx="13537168" cy="4458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4" name="Text 32"/>
          <p:cNvSpPr/>
          <p:nvPr/>
        </p:nvSpPr>
        <p:spPr>
          <a:xfrm>
            <a:off x="701159" y="7465695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ANN (Deep Learning)</a:t>
            </a:r>
            <a:endParaRPr lang="en-US" sz="1200" dirty="0"/>
          </a:p>
        </p:txBody>
      </p:sp>
      <p:sp>
        <p:nvSpPr>
          <p:cNvPr id="35" name="Text 33"/>
          <p:cNvSpPr/>
          <p:nvPr/>
        </p:nvSpPr>
        <p:spPr>
          <a:xfrm>
            <a:off x="5216843" y="7465695"/>
            <a:ext cx="419683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82.52%</a:t>
            </a:r>
            <a:endParaRPr lang="en-US" sz="1200" dirty="0"/>
          </a:p>
        </p:txBody>
      </p:sp>
      <p:sp>
        <p:nvSpPr>
          <p:cNvPr id="36" name="Text 34"/>
          <p:cNvSpPr/>
          <p:nvPr/>
        </p:nvSpPr>
        <p:spPr>
          <a:xfrm>
            <a:off x="9728716" y="7465695"/>
            <a:ext cx="4200644" cy="246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93.03%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3658" y="544949"/>
            <a:ext cx="9125903" cy="619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SHAP Analysis (Post-Model Analysis)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93658" y="1560671"/>
            <a:ext cx="13243084" cy="396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SHAP summary plot: Feature importance visualization.</a:t>
            </a:r>
            <a:endParaRPr lang="en-US" sz="15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658" y="2179915"/>
            <a:ext cx="8980884" cy="34931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3658" y="5895975"/>
            <a:ext cx="13243084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influencing factors in candidate selection.</a:t>
            </a:r>
            <a:endParaRPr lang="en-US" sz="1550" dirty="0"/>
          </a:p>
        </p:txBody>
      </p:sp>
      <p:sp>
        <p:nvSpPr>
          <p:cNvPr id="6" name="Shape 3"/>
          <p:cNvSpPr/>
          <p:nvPr/>
        </p:nvSpPr>
        <p:spPr>
          <a:xfrm>
            <a:off x="693658" y="6436043"/>
            <a:ext cx="13243084" cy="1248728"/>
          </a:xfrm>
          <a:prstGeom prst="roundRect">
            <a:avLst>
              <a:gd name="adj" fmla="val 2381"/>
            </a:avLst>
          </a:prstGeom>
          <a:solidFill>
            <a:srgbClr val="ECE6DF"/>
          </a:solidFill>
          <a:ln/>
        </p:spPr>
      </p:sp>
      <p:sp>
        <p:nvSpPr>
          <p:cNvPr id="7" name="Shape 4"/>
          <p:cNvSpPr/>
          <p:nvPr/>
        </p:nvSpPr>
        <p:spPr>
          <a:xfrm>
            <a:off x="683776" y="6436043"/>
            <a:ext cx="13262848" cy="1248728"/>
          </a:xfrm>
          <a:prstGeom prst="roundRect">
            <a:avLst>
              <a:gd name="adj" fmla="val 2381"/>
            </a:avLst>
          </a:prstGeom>
          <a:solidFill>
            <a:srgbClr val="ECE6DF"/>
          </a:solidFill>
          <a:ln/>
        </p:spPr>
      </p:sp>
      <p:sp>
        <p:nvSpPr>
          <p:cNvPr id="8" name="Text 5"/>
          <p:cNvSpPr/>
          <p:nvPr/>
        </p:nvSpPr>
        <p:spPr>
          <a:xfrm>
            <a:off x="881896" y="6584633"/>
            <a:ext cx="12866608" cy="951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Feature 0 - Transcript_length     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Feature 1 -  Resume_length        </a:t>
            </a:r>
            <a:endParaRPr lang="en-US" sz="1550" dirty="0"/>
          </a:p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000000"/>
                </a:solidFill>
                <a:highlight>
                  <a:srgbClr val="ECE6D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Feature 2 - Job_Description_length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3888" y="490180"/>
            <a:ext cx="6656665" cy="556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SHAP Analysis: Key Findings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23888" y="1403628"/>
            <a:ext cx="13382625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Partial Dependence Plots (PDPs) to show feature impact.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8" y="1960721"/>
            <a:ext cx="10517386" cy="42170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3888" y="6378297"/>
            <a:ext cx="13382625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Interpretation of model decisions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23888" y="6725841"/>
            <a:ext cx="13382625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Observations: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23888" y="7144822"/>
            <a:ext cx="13382625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Higher resume similarity scores strongly correlate with selection.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623888" y="7492365"/>
            <a:ext cx="13382625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1" marL="6858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00000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Shorter interview transcripts negatively affect selection probability.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2025-02-10T06:21:07Z</dcterms:created>
  <dcterms:modified xsi:type="dcterms:W3CDTF">2025-02-10T06:21:07Z</dcterms:modified>
</cp:coreProperties>
</file>