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7" r:id="rId5"/>
    <p:sldMasterId id="214748367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68580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10CD18-0451-4806-8459-010F3315F21F}">
  <a:tblStyle styleId="{4710CD18-0451-4806-8459-010F3315F2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94515ff52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94515ff5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c94515ff52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5d8b94658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5d8b9465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a5d8b94658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f6230e219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af6230e21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hello hii</a:t>
            </a:r>
            <a:endParaRPr/>
          </a:p>
        </p:txBody>
      </p:sp>
      <p:sp>
        <p:nvSpPr>
          <p:cNvPr id="277" name="Google Shape;277;gaf6230e219_0_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af6230e219_0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af6230e21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af6230e219_0_8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f6230e219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f6230e21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af6230e219_0_8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f6230e219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f6230e21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af6230e219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f6230e219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f6230e2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af6230e219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f6230e219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f6230e21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af6230e219_0_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f6231969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f623196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af6231969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f6230e219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f6230e21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af6230e219_0_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f6230e219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f6230e21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af6230e219_0_7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lvl="4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457200" y="1222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 rot="5400000">
            <a:off x="1981200" y="-457200"/>
            <a:ext cx="5181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 rot="5400000">
            <a:off x="4595019" y="2156619"/>
            <a:ext cx="612616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 rot="5400000">
            <a:off x="404019" y="175419"/>
            <a:ext cx="612616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457200" y="1222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57200" y="1066800"/>
            <a:ext cx="4038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4648200" y="1066800"/>
            <a:ext cx="4038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457200" y="1222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57200" y="1066800"/>
            <a:ext cx="4038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648200" y="1066800"/>
            <a:ext cx="4038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648200" y="3733800"/>
            <a:ext cx="4038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457200" y="1222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457200" y="1222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lvl="4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3505200" y="5715000"/>
            <a:ext cx="19050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8600" y="6375400"/>
            <a:ext cx="461963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>
            <p:ph type="title"/>
          </p:nvPr>
        </p:nvSpPr>
        <p:spPr>
          <a:xfrm>
            <a:off x="457200" y="1222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57200" y="10668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7" name="Google Shape;97;p19"/>
          <p:cNvSpPr/>
          <p:nvPr/>
        </p:nvSpPr>
        <p:spPr>
          <a:xfrm>
            <a:off x="8305800" y="6375400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838200" y="6280834"/>
            <a:ext cx="7467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Sophisticated Low Profile Microwave Flat Lens using Periodic Structures at C Band</a:t>
            </a:r>
            <a:endParaRPr b="0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8600" y="6375400"/>
            <a:ext cx="461963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457200" y="1222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457200" y="1066800"/>
            <a:ext cx="4038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4648200" y="1066800"/>
            <a:ext cx="4038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3556000" y="6362700"/>
            <a:ext cx="19050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8600" y="6375400"/>
            <a:ext cx="461963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1222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0668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13" name="Google Shape;113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14" name="Google Shape;114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21" name="Google Shape;121;p2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27" name="Google Shape;127;p25"/>
          <p:cNvSpPr txBox="1"/>
          <p:nvPr>
            <p:ph idx="12" type="sldNum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457200" y="1222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 rot="5400000">
            <a:off x="1981200" y="-457200"/>
            <a:ext cx="5181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2" type="sldNum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 rot="5400000">
            <a:off x="4595019" y="2156619"/>
            <a:ext cx="612616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 rot="5400000">
            <a:off x="404019" y="175419"/>
            <a:ext cx="612616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2" type="sldNum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title"/>
          </p:nvPr>
        </p:nvSpPr>
        <p:spPr>
          <a:xfrm>
            <a:off x="457200" y="1222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457200" y="1066800"/>
            <a:ext cx="4038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2" type="body"/>
          </p:nvPr>
        </p:nvSpPr>
        <p:spPr>
          <a:xfrm>
            <a:off x="4648200" y="1066800"/>
            <a:ext cx="4038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12" type="sldNum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type="title"/>
          </p:nvPr>
        </p:nvSpPr>
        <p:spPr>
          <a:xfrm>
            <a:off x="457200" y="1222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9"/>
          <p:cNvSpPr txBox="1"/>
          <p:nvPr>
            <p:ph idx="1" type="body"/>
          </p:nvPr>
        </p:nvSpPr>
        <p:spPr>
          <a:xfrm>
            <a:off x="457200" y="1066800"/>
            <a:ext cx="4038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4" name="Google Shape;144;p29"/>
          <p:cNvSpPr txBox="1"/>
          <p:nvPr>
            <p:ph idx="2" type="body"/>
          </p:nvPr>
        </p:nvSpPr>
        <p:spPr>
          <a:xfrm>
            <a:off x="4648200" y="1066800"/>
            <a:ext cx="4038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5" name="Google Shape;145;p29"/>
          <p:cNvSpPr txBox="1"/>
          <p:nvPr>
            <p:ph idx="3" type="body"/>
          </p:nvPr>
        </p:nvSpPr>
        <p:spPr>
          <a:xfrm>
            <a:off x="4648200" y="3733800"/>
            <a:ext cx="4038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6" name="Google Shape;146;p29"/>
          <p:cNvSpPr txBox="1"/>
          <p:nvPr>
            <p:ph idx="12" type="sldNum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457200" y="1222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0"/>
          <p:cNvSpPr txBox="1"/>
          <p:nvPr>
            <p:ph idx="12" type="sldNum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457200" y="1222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1"/>
          <p:cNvSpPr txBox="1"/>
          <p:nvPr>
            <p:ph idx="12" type="sldNum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8600" y="6375400"/>
            <a:ext cx="461963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1222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57200" y="1066800"/>
            <a:ext cx="4038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648200" y="1066800"/>
            <a:ext cx="4038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9" name="Google Shape;39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57200" y="1222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222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0668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0" y="914400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1"/>
          <p:cNvCxnSpPr/>
          <p:nvPr/>
        </p:nvCxnSpPr>
        <p:spPr>
          <a:xfrm>
            <a:off x="0" y="6324600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457200" y="1222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57200" y="10668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3" name="Google Shape;83;p16"/>
          <p:cNvCxnSpPr/>
          <p:nvPr/>
        </p:nvCxnSpPr>
        <p:spPr>
          <a:xfrm>
            <a:off x="0" y="914400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6"/>
          <p:cNvCxnSpPr/>
          <p:nvPr/>
        </p:nvCxnSpPr>
        <p:spPr>
          <a:xfrm>
            <a:off x="0" y="6324600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6"/>
          <p:cNvSpPr txBox="1"/>
          <p:nvPr/>
        </p:nvSpPr>
        <p:spPr>
          <a:xfrm>
            <a:off x="838200" y="6381750"/>
            <a:ext cx="7543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ieeexplore.ieee.org/xpl/conhome/8848496/proceeding" TargetMode="External"/><Relationship Id="rId4" Type="http://schemas.openxmlformats.org/officeDocument/2006/relationships/hyperlink" Target="https://doi.org/10.1109/ICECCT.2019.8869364" TargetMode="External"/><Relationship Id="rId5" Type="http://schemas.openxmlformats.org/officeDocument/2006/relationships/hyperlink" Target="https://pytorch.org/hub/pytorch_vision_densenet/" TargetMode="External"/><Relationship Id="rId6" Type="http://schemas.openxmlformats.org/officeDocument/2006/relationships/hyperlink" Target="https://towardsdatascience.com/residual-blocks-building-blocks-of-resnet-fd90ca15d6ec" TargetMode="External"/><Relationship Id="rId7" Type="http://schemas.openxmlformats.org/officeDocument/2006/relationships/hyperlink" Target="https://towardsdatascience.com/residual-blocks-building-blocks-of-resnet-fd90ca15d6ec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/>
        </p:nvSpPr>
        <p:spPr>
          <a:xfrm>
            <a:off x="266700" y="2819400"/>
            <a:ext cx="8610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Ms.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Pallavi Patil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Department of Electronics and Telecommunication Engineering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St. Francis Institute of Technology, Mumbai  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" name="Google Shape;15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21" y="4914900"/>
            <a:ext cx="1598679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2"/>
          <p:cNvSpPr txBox="1"/>
          <p:nvPr/>
        </p:nvSpPr>
        <p:spPr>
          <a:xfrm>
            <a:off x="3168900" y="2526325"/>
            <a:ext cx="2806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Zuber Ansari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57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Gaurav Bavdane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59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Neha Bhujbal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61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Nameera Shaikh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72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32"/>
          <p:cNvSpPr/>
          <p:nvPr/>
        </p:nvSpPr>
        <p:spPr>
          <a:xfrm>
            <a:off x="2438400" y="316468"/>
            <a:ext cx="41049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Semester VII: Project Presentation 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2"/>
          <p:cNvSpPr txBox="1"/>
          <p:nvPr/>
        </p:nvSpPr>
        <p:spPr>
          <a:xfrm>
            <a:off x="0" y="978443"/>
            <a:ext cx="91440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Detection of Pneumonia in Chest X-Ray using Transfer Learning based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 approach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100"/>
              <a:buFont typeface="Arial"/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32"/>
          <p:cNvSpPr txBox="1"/>
          <p:nvPr/>
        </p:nvSpPr>
        <p:spPr>
          <a:xfrm>
            <a:off x="3706501" y="2021638"/>
            <a:ext cx="17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457200" y="122238"/>
            <a:ext cx="8229600" cy="6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41"/>
          <p:cNvSpPr txBox="1"/>
          <p:nvPr>
            <p:ph idx="12" type="sldNum"/>
          </p:nvPr>
        </p:nvSpPr>
        <p:spPr>
          <a:xfrm>
            <a:off x="6553200" y="6378575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41"/>
          <p:cNvSpPr txBox="1"/>
          <p:nvPr/>
        </p:nvSpPr>
        <p:spPr>
          <a:xfrm>
            <a:off x="457200" y="1272925"/>
            <a:ext cx="4693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Metrics used for evaluation purpose are: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graphicFrame>
        <p:nvGraphicFramePr>
          <p:cNvPr id="260" name="Google Shape;260;p41"/>
          <p:cNvGraphicFramePr/>
          <p:nvPr/>
        </p:nvGraphicFramePr>
        <p:xfrm>
          <a:off x="457188" y="2112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{4710CD18-0451-4806-8459-010F3315F21F}</a:tableStyleId>
              </a:tblPr>
              <a:tblGrid>
                <a:gridCol w="3896475"/>
                <a:gridCol w="1192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Metric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Score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Error Rate (ER)</a:t>
                      </a:r>
                      <a:r>
                        <a:rPr lang="en-US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= (FN + FP)/Total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0.0096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r>
                        <a:rPr lang="en-US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= 1 - 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0.9904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 (P)</a:t>
                      </a:r>
                      <a:r>
                        <a:rPr lang="en-US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= TP/(TP + FP)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0.9961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 (R)</a:t>
                      </a:r>
                      <a:r>
                        <a:rPr lang="en-US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= TP/(TP + FN)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0.9909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 Score </a:t>
                      </a:r>
                      <a:r>
                        <a:rPr lang="en-US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= 2PR/(P + R)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0.9935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61" name="Google Shape;261;p41"/>
          <p:cNvSpPr txBox="1"/>
          <p:nvPr/>
        </p:nvSpPr>
        <p:spPr>
          <a:xfrm>
            <a:off x="457200" y="5143525"/>
            <a:ext cx="2044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TP = True Positive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FP = False Positive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FN = False Negative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41"/>
          <p:cNvSpPr txBox="1"/>
          <p:nvPr/>
        </p:nvSpPr>
        <p:spPr>
          <a:xfrm>
            <a:off x="7512900" y="4844350"/>
            <a:ext cx="62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Fig 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3" name="Google Shape;26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9967" y="2080538"/>
            <a:ext cx="2721958" cy="273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title"/>
          </p:nvPr>
        </p:nvSpPr>
        <p:spPr>
          <a:xfrm>
            <a:off x="457200" y="122238"/>
            <a:ext cx="8229600" cy="6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42"/>
          <p:cNvSpPr txBox="1"/>
          <p:nvPr>
            <p:ph idx="12" type="sldNum"/>
          </p:nvPr>
        </p:nvSpPr>
        <p:spPr>
          <a:xfrm>
            <a:off x="6553200" y="6378575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" name="Google Shape;271;p42"/>
          <p:cNvSpPr txBox="1"/>
          <p:nvPr/>
        </p:nvSpPr>
        <p:spPr>
          <a:xfrm>
            <a:off x="99625" y="644200"/>
            <a:ext cx="78315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Testing of model is done by,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42"/>
          <p:cNvSpPr txBox="1"/>
          <p:nvPr/>
        </p:nvSpPr>
        <p:spPr>
          <a:xfrm>
            <a:off x="735425" y="1587138"/>
            <a:ext cx="7831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Utilising any random JPEG image: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3" name="Google Shape;27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475" y="2420863"/>
            <a:ext cx="6249392" cy="22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idx="12" type="sldNum"/>
          </p:nvPr>
        </p:nvSpPr>
        <p:spPr>
          <a:xfrm>
            <a:off x="6553200" y="6378575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43"/>
          <p:cNvSpPr txBox="1"/>
          <p:nvPr>
            <p:ph type="title"/>
          </p:nvPr>
        </p:nvSpPr>
        <p:spPr>
          <a:xfrm>
            <a:off x="457200" y="122238"/>
            <a:ext cx="8229600" cy="6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43"/>
          <p:cNvSpPr txBox="1"/>
          <p:nvPr/>
        </p:nvSpPr>
        <p:spPr>
          <a:xfrm>
            <a:off x="502200" y="1344100"/>
            <a:ext cx="81597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</a:t>
            </a:r>
            <a:r>
              <a:rPr b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used in remote areas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detect the thoracic disease without any delay due to this automated system.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43"/>
          <p:cNvSpPr txBox="1"/>
          <p:nvPr/>
        </p:nvSpPr>
        <p:spPr>
          <a:xfrm>
            <a:off x="478800" y="2614350"/>
            <a:ext cx="81597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the computational complexities and time complexities are reduced due to the use of transfer learning which gives </a:t>
            </a:r>
            <a:r>
              <a:rPr b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better prediction faster.</a:t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43"/>
          <p:cNvSpPr txBox="1"/>
          <p:nvPr/>
        </p:nvSpPr>
        <p:spPr>
          <a:xfrm>
            <a:off x="457200" y="4220300"/>
            <a:ext cx="82296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The development of algorithms in this domain can be highly beneficial for providing </a:t>
            </a: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better health-care services</a:t>
            </a: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/>
          <p:nvPr>
            <p:ph type="title"/>
          </p:nvPr>
        </p:nvSpPr>
        <p:spPr>
          <a:xfrm>
            <a:off x="457200" y="122238"/>
            <a:ext cx="8229600" cy="6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44"/>
          <p:cNvSpPr txBox="1"/>
          <p:nvPr>
            <p:ph idx="12" type="sldNum"/>
          </p:nvPr>
        </p:nvSpPr>
        <p:spPr>
          <a:xfrm>
            <a:off x="6553200" y="6378575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1" name="Google Shape;291;p44"/>
          <p:cNvSpPr txBox="1"/>
          <p:nvPr/>
        </p:nvSpPr>
        <p:spPr>
          <a:xfrm>
            <a:off x="457200" y="1146875"/>
            <a:ext cx="8347800" cy="41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An efficient model for </a:t>
            </a: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classifying the chest X-Ray images </a:t>
            </a: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with high level of </a:t>
            </a: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classification accuracy(0.9904)</a:t>
            </a: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 was designed.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To increase the robustness of the classifier, we employed the </a:t>
            </a: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Transfer Learning</a:t>
            </a: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 of the powerful </a:t>
            </a: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ResNet-50</a:t>
            </a: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 CNN pretrained on ImageNet.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The developed model makes use of  “</a:t>
            </a: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Chest X-Ray Images(Pneumonia)</a:t>
            </a:r>
            <a:r>
              <a:rPr lang="en-US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dataset with 80% of the images used for training and 20% used for validation.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Indeed, the proposed work provides a comprehensive model for medical image processing/classification from input layer to the output layer.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>
            <p:ph type="title"/>
          </p:nvPr>
        </p:nvSpPr>
        <p:spPr>
          <a:xfrm>
            <a:off x="457200" y="122238"/>
            <a:ext cx="8229600" cy="6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45"/>
          <p:cNvSpPr txBox="1"/>
          <p:nvPr>
            <p:ph idx="12" type="sldNum"/>
          </p:nvPr>
        </p:nvSpPr>
        <p:spPr>
          <a:xfrm>
            <a:off x="6553200" y="6378575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p45"/>
          <p:cNvSpPr txBox="1"/>
          <p:nvPr/>
        </p:nvSpPr>
        <p:spPr>
          <a:xfrm>
            <a:off x="725375" y="27827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5"/>
          <p:cNvSpPr txBox="1"/>
          <p:nvPr/>
        </p:nvSpPr>
        <p:spPr>
          <a:xfrm>
            <a:off x="568350" y="1092976"/>
            <a:ext cx="8007300" cy="5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Dimpy Varshni, Kartik Thakral, Lucky Agarwal, Rahul Nijhawan, Ankush Mittal, “Pneumonia Detection Using CNN based Feature Extraction”, </a:t>
            </a:r>
            <a:r>
              <a:rPr b="1" lang="en-US" sz="18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2019 IEEE International Conference on Electrical, Computer and Communication Technologies (ICECCT)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Coimbatore, India, DOI </a:t>
            </a:r>
            <a:r>
              <a:rPr lang="en-US" sz="1800"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10.1109/ICECCT.2019.8869364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Christine Herlihy, Charity Hilton, Kausar Mukadam, “Chest X-ray Disease Diagnosis with Deep Convolutional Neural Networks”,2019, https://crherlihy.github.io/project/chestxray/cse6250_final_report.pdf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Mohammad Tariqul Islam, Md Abdul Aowal, Ahmed Tahseen Minhaz, Khalid Ashraf , “Abnormality Detection and Localization in Chest X-Rays using Deep Convolutional Neural Networks”, arXiv:1705.09850v3, Sept 2017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Jeremy Howard, Sylvain Gugger , "fastai: A Layered API for Deep Learning", arXiv:2002.04688	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Times New Roman"/>
              <a:buAutoNum type="arabicPeriod"/>
            </a:pP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https://pytorch.org/hub/pytorch_vision_densenet/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Times New Roman"/>
              <a:buAutoNum type="arabicPeriod"/>
            </a:pP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https://towardsdatascience.com/residual-blocks-bui</a:t>
            </a:r>
            <a:r>
              <a:rPr lang="en-US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lding-blocks-of-resnet-fd90ca15d6ec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/>
          <p:nvPr/>
        </p:nvSpPr>
        <p:spPr>
          <a:xfrm>
            <a:off x="2438400" y="2514600"/>
            <a:ext cx="41148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1"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1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1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457200" y="1222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33"/>
          <p:cNvSpPr txBox="1"/>
          <p:nvPr>
            <p:ph idx="4294967295" type="body"/>
          </p:nvPr>
        </p:nvSpPr>
        <p:spPr>
          <a:xfrm>
            <a:off x="304800" y="9906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Problem Statement with objectives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Proposed work /Design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Software/Hardware Requirements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Results &amp; Discussions</a:t>
            </a:r>
            <a:endParaRPr b="1" sz="25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/>
          </a:p>
          <a:p>
            <a:pPr indent="-342900" lvl="0" marL="34290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57200" y="1222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34"/>
          <p:cNvSpPr txBox="1"/>
          <p:nvPr/>
        </p:nvSpPr>
        <p:spPr>
          <a:xfrm>
            <a:off x="400200" y="762000"/>
            <a:ext cx="7407300" cy="20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Conventional Orthodox behind ML approach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○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Same feature space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○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Same distribution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○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Not Last Approaching real world application + uncertainty a common syndrome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34"/>
          <p:cNvSpPr txBox="1"/>
          <p:nvPr/>
        </p:nvSpPr>
        <p:spPr>
          <a:xfrm>
            <a:off x="457200" y="2622600"/>
            <a:ext cx="63786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- Covid19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○"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of virus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○"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Symptoms of Covid19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○"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there any variant ?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4"/>
          <p:cNvSpPr txBox="1"/>
          <p:nvPr/>
        </p:nvSpPr>
        <p:spPr>
          <a:xfrm>
            <a:off x="457200" y="4197125"/>
            <a:ext cx="4801500" cy="1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availability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○"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Learning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4"/>
          <p:cNvSpPr txBox="1"/>
          <p:nvPr/>
        </p:nvSpPr>
        <p:spPr>
          <a:xfrm>
            <a:off x="400200" y="5088950"/>
            <a:ext cx="3370800" cy="1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Knowledge Transfer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○"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Improves performance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4"/>
          <p:cNvSpPr txBox="1"/>
          <p:nvPr/>
        </p:nvSpPr>
        <p:spPr>
          <a:xfrm>
            <a:off x="3938625" y="4235400"/>
            <a:ext cx="5293800" cy="13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you have cancer and you have to choose between a black box AI surgeon that cannot explain how it works but has a 90% cure rate and a human surgeon with an 80% cure rate . Do you want the AI Surgeon to be illegal ?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 Geoffrey Hinton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(Father of Modern Deep Learning)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4"/>
          <p:cNvSpPr txBox="1"/>
          <p:nvPr/>
        </p:nvSpPr>
        <p:spPr>
          <a:xfrm rot="10800000">
            <a:off x="8130425" y="5362925"/>
            <a:ext cx="7218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/>
              <a:t>“</a:t>
            </a:r>
            <a:endParaRPr sz="9600"/>
          </a:p>
        </p:txBody>
      </p:sp>
      <p:sp>
        <p:nvSpPr>
          <p:cNvPr id="181" name="Google Shape;181;p34"/>
          <p:cNvSpPr txBox="1"/>
          <p:nvPr/>
        </p:nvSpPr>
        <p:spPr>
          <a:xfrm>
            <a:off x="3467425" y="3768275"/>
            <a:ext cx="7218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/>
              <a:t>“</a:t>
            </a:r>
            <a:endParaRPr sz="9600"/>
          </a:p>
        </p:txBody>
      </p:sp>
      <p:sp>
        <p:nvSpPr>
          <p:cNvPr id="182" name="Google Shape;182;p34"/>
          <p:cNvSpPr/>
          <p:nvPr/>
        </p:nvSpPr>
        <p:spPr>
          <a:xfrm rot="-5400000">
            <a:off x="5377350" y="3013100"/>
            <a:ext cx="1357800" cy="4400100"/>
          </a:xfrm>
          <a:prstGeom prst="halfFrame">
            <a:avLst>
              <a:gd fmla="val 5327" name="adj1"/>
              <a:gd fmla="val 4262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457200" y="122238"/>
            <a:ext cx="8229600" cy="6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   </a:t>
            </a: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Objective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5"/>
          <p:cNvSpPr txBox="1"/>
          <p:nvPr>
            <p:ph idx="12" type="sldNum"/>
          </p:nvPr>
        </p:nvSpPr>
        <p:spPr>
          <a:xfrm>
            <a:off x="6553200" y="6378575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35"/>
          <p:cNvSpPr txBox="1"/>
          <p:nvPr/>
        </p:nvSpPr>
        <p:spPr>
          <a:xfrm>
            <a:off x="457200" y="1066088"/>
            <a:ext cx="8379000" cy="3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Chest X-Ray Images(Pneumonia)</a:t>
            </a:r>
            <a:r>
              <a:rPr lang="en-US" sz="2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provided us with chest X-ray images,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was originally published by Mendeley Data in association with Elsevier.</a:t>
            </a:r>
            <a:endParaRPr sz="2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Dataset is organized into 3 folders (train, test, val) and contains subfolders for each image category. There are 5,856  X-Ray images (JPEG) and 2 categories (Pneumonia/ Normal).</a:t>
            </a:r>
            <a:endParaRPr sz="2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train set contains 1341 Normal and 3875 Pneumonia X-Ray images, the val set contains 8 Normal and 8 Pneumonia X-Ray images and the test set contains 234 Normal and 390 Pneumonia X-Ray images respectively.</a:t>
            </a:r>
            <a:endParaRPr sz="2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Our project aims at using Deep Convolutional Neural Networks to detect pneumonia in Chest X-Ray using Transfer Learning.</a:t>
            </a:r>
            <a:endParaRPr sz="2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35"/>
          <p:cNvSpPr txBox="1"/>
          <p:nvPr/>
        </p:nvSpPr>
        <p:spPr>
          <a:xfrm>
            <a:off x="703200" y="5245175"/>
            <a:ext cx="78870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“The desired deep learning technique aims to detect any abnormality in lungs due to Pneumonia using Chest X-ray images.”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457200" y="122238"/>
            <a:ext cx="8229600" cy="6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36"/>
          <p:cNvSpPr txBox="1"/>
          <p:nvPr>
            <p:ph idx="12" type="sldNum"/>
          </p:nvPr>
        </p:nvSpPr>
        <p:spPr>
          <a:xfrm>
            <a:off x="6553200" y="6378575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36"/>
          <p:cNvSpPr txBox="1"/>
          <p:nvPr/>
        </p:nvSpPr>
        <p:spPr>
          <a:xfrm>
            <a:off x="193500" y="1231725"/>
            <a:ext cx="8757000" cy="1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Reference Papers: -  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Pneumonia Detection using CNN as Feature Extractor [1] 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 of different CNN models for feature extraction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consists of 3 stages: Pre-processing, Feature extraction and Classification Stage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AUC Score = 0.8002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36"/>
          <p:cNvSpPr txBox="1"/>
          <p:nvPr/>
        </p:nvSpPr>
        <p:spPr>
          <a:xfrm>
            <a:off x="270150" y="3429000"/>
            <a:ext cx="86037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Chest X-ray Disease Diagnosis with Deep Convolutional Neural Networks [2]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multi-label CNN to Localize the 14 thoracic pathologies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 Simple FFN, didn’t perform well w.r.t AUC Score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01" name="Google Shape;201;p36"/>
          <p:cNvSpPr txBox="1"/>
          <p:nvPr/>
        </p:nvSpPr>
        <p:spPr>
          <a:xfrm>
            <a:off x="270150" y="4611638"/>
            <a:ext cx="7962300" cy="11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3.  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Abnormality Detection and Localization in Chest X-Rays using DCNN [3]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 different DCNN Localization and detection of different abnormalities in chest X-Rays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DCN architecture provides inconsistent results for other abnormali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ties.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457200" y="122238"/>
            <a:ext cx="8229600" cy="6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Proposed Work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37"/>
          <p:cNvSpPr txBox="1"/>
          <p:nvPr>
            <p:ph idx="12" type="sldNum"/>
          </p:nvPr>
        </p:nvSpPr>
        <p:spPr>
          <a:xfrm>
            <a:off x="6553200" y="6378575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37"/>
          <p:cNvSpPr txBox="1"/>
          <p:nvPr/>
        </p:nvSpPr>
        <p:spPr>
          <a:xfrm>
            <a:off x="114825" y="1249600"/>
            <a:ext cx="5345100" cy="12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Technique used - ResNet50 + Transfer Learning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○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ResNet50 architecture is robust.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0" name="Google Shape;2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9925" y="1201225"/>
            <a:ext cx="2759025" cy="166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25" y="3206175"/>
            <a:ext cx="4409351" cy="294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7"/>
          <p:cNvSpPr txBox="1"/>
          <p:nvPr/>
        </p:nvSpPr>
        <p:spPr>
          <a:xfrm>
            <a:off x="114825" y="2343350"/>
            <a:ext cx="51012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Learning over pre-trained ResNet50 from ImageNet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7"/>
          <p:cNvSpPr txBox="1"/>
          <p:nvPr/>
        </p:nvSpPr>
        <p:spPr>
          <a:xfrm>
            <a:off x="114825" y="3055238"/>
            <a:ext cx="4735500" cy="12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■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Gives us State-of-the-art results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■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Reduces computational and time complexities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14" name="Google Shape;214;p37"/>
          <p:cNvSpPr txBox="1"/>
          <p:nvPr/>
        </p:nvSpPr>
        <p:spPr>
          <a:xfrm>
            <a:off x="114825" y="4308700"/>
            <a:ext cx="4457100" cy="12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Approaches to Transfer Learning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700"/>
              <a:buFont typeface="Times New Roman"/>
              <a:buChar char="○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Extraction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700"/>
              <a:buFont typeface="Times New Roman"/>
              <a:buChar char="○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Fine tuning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15" name="Google Shape;215;p37"/>
          <p:cNvSpPr txBox="1"/>
          <p:nvPr/>
        </p:nvSpPr>
        <p:spPr>
          <a:xfrm>
            <a:off x="7859875" y="1201225"/>
            <a:ext cx="744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Fig 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37"/>
          <p:cNvSpPr txBox="1"/>
          <p:nvPr/>
        </p:nvSpPr>
        <p:spPr>
          <a:xfrm>
            <a:off x="7859875" y="2979050"/>
            <a:ext cx="8346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Fig 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457200" y="122238"/>
            <a:ext cx="8229600" cy="6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Proposed System Architecture</a:t>
            </a:r>
            <a:endParaRPr/>
          </a:p>
        </p:txBody>
      </p:sp>
      <p:sp>
        <p:nvSpPr>
          <p:cNvPr id="223" name="Google Shape;223;p38"/>
          <p:cNvSpPr txBox="1"/>
          <p:nvPr>
            <p:ph idx="12" type="sldNum"/>
          </p:nvPr>
        </p:nvSpPr>
        <p:spPr>
          <a:xfrm>
            <a:off x="6855225" y="6426600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38"/>
          <p:cNvSpPr txBox="1"/>
          <p:nvPr/>
        </p:nvSpPr>
        <p:spPr>
          <a:xfrm>
            <a:off x="4429750" y="5645700"/>
            <a:ext cx="8193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Fig 3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5" name="Google Shape;2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00" y="1112375"/>
            <a:ext cx="8751424" cy="4519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idx="4294967295" type="title"/>
          </p:nvPr>
        </p:nvSpPr>
        <p:spPr>
          <a:xfrm>
            <a:off x="457200" y="122238"/>
            <a:ext cx="8229600" cy="6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Software Requirements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39"/>
          <p:cNvSpPr txBox="1"/>
          <p:nvPr>
            <p:ph idx="12" type="sldNum"/>
          </p:nvPr>
        </p:nvSpPr>
        <p:spPr>
          <a:xfrm>
            <a:off x="6553200" y="6378575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39"/>
          <p:cNvSpPr txBox="1"/>
          <p:nvPr/>
        </p:nvSpPr>
        <p:spPr>
          <a:xfrm>
            <a:off x="651600" y="893088"/>
            <a:ext cx="7630200" cy="50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fastai [4]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PyTorch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Google Collaboratory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Kaggle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4" name="Google Shape;2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950" y="1178900"/>
            <a:ext cx="1923251" cy="11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438" y="2480650"/>
            <a:ext cx="296227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6032" y="4212125"/>
            <a:ext cx="1189930" cy="12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2700" y="4322650"/>
            <a:ext cx="1113125" cy="98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11148" y="3930148"/>
            <a:ext cx="1767250" cy="17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idx="12" type="sldNum"/>
          </p:nvPr>
        </p:nvSpPr>
        <p:spPr>
          <a:xfrm>
            <a:off x="6553200" y="6378575"/>
            <a:ext cx="2133600" cy="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p40"/>
          <p:cNvSpPr txBox="1"/>
          <p:nvPr>
            <p:ph type="title"/>
          </p:nvPr>
        </p:nvSpPr>
        <p:spPr>
          <a:xfrm>
            <a:off x="457200" y="122238"/>
            <a:ext cx="8229600" cy="6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Results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40"/>
          <p:cNvSpPr txBox="1"/>
          <p:nvPr/>
        </p:nvSpPr>
        <p:spPr>
          <a:xfrm>
            <a:off x="527550" y="1429525"/>
            <a:ext cx="77019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Fig 3, the d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ata is converted into data loader which then passes through Classification process for evaluation purpose.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40"/>
          <p:cNvSpPr txBox="1"/>
          <p:nvPr/>
        </p:nvSpPr>
        <p:spPr>
          <a:xfrm>
            <a:off x="527550" y="2804775"/>
            <a:ext cx="3771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train loss vs validation loss graph converges which indicates the authenticity of the model.</a:t>
            </a:r>
            <a:endParaRPr sz="1800"/>
          </a:p>
        </p:txBody>
      </p:sp>
      <p:pic>
        <p:nvPicPr>
          <p:cNvPr id="248" name="Google Shape;2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525" y="2868750"/>
            <a:ext cx="3724275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0"/>
          <p:cNvSpPr txBox="1"/>
          <p:nvPr/>
        </p:nvSpPr>
        <p:spPr>
          <a:xfrm>
            <a:off x="6503513" y="5098975"/>
            <a:ext cx="64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batches</a:t>
            </a:r>
            <a:endParaRPr sz="1000"/>
          </a:p>
        </p:txBody>
      </p:sp>
      <p:sp>
        <p:nvSpPr>
          <p:cNvPr id="250" name="Google Shape;250;p40"/>
          <p:cNvSpPr txBox="1"/>
          <p:nvPr/>
        </p:nvSpPr>
        <p:spPr>
          <a:xfrm rot="-5400000">
            <a:off x="4809850" y="3923350"/>
            <a:ext cx="4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loss</a:t>
            </a:r>
            <a:endParaRPr sz="1000"/>
          </a:p>
        </p:txBody>
      </p:sp>
      <p:sp>
        <p:nvSpPr>
          <p:cNvPr id="251" name="Google Shape;251;p40"/>
          <p:cNvSpPr txBox="1"/>
          <p:nvPr/>
        </p:nvSpPr>
        <p:spPr>
          <a:xfrm>
            <a:off x="527625" y="4481800"/>
            <a:ext cx="3771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loss function used is cross-entropy loss.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