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9" r:id="rId1"/>
  </p:sldMasterIdLst>
  <p:notesMasterIdLst>
    <p:notesMasterId r:id="rId17"/>
  </p:notesMasterIdLst>
  <p:sldIdLst>
    <p:sldId id="256" r:id="rId2"/>
    <p:sldId id="259" r:id="rId3"/>
    <p:sldId id="260" r:id="rId4"/>
    <p:sldId id="261" r:id="rId5"/>
    <p:sldId id="257" r:id="rId6"/>
    <p:sldId id="267" r:id="rId7"/>
    <p:sldId id="268" r:id="rId8"/>
    <p:sldId id="269" r:id="rId9"/>
    <p:sldId id="262" r:id="rId10"/>
    <p:sldId id="263" r:id="rId11"/>
    <p:sldId id="264" r:id="rId12"/>
    <p:sldId id="265" r:id="rId13"/>
    <p:sldId id="266"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429825-6864-3941-B97B-6E7B546BAD3C}" v="2112" dt="2024-12-11T11:40:44.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0"/>
    <p:restoredTop sz="94663"/>
  </p:normalViewPr>
  <p:slideViewPr>
    <p:cSldViewPr snapToGrid="0">
      <p:cViewPr varScale="1">
        <p:scale>
          <a:sx n="148" d="100"/>
          <a:sy n="148" d="100"/>
        </p:scale>
        <p:origin x="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13145-A76A-4836-97FF-EB040E094D68}" type="datetimeFigureOut">
              <a:rPr lang="en-IN" smtClean="0"/>
              <a:t>11/12/24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B65FE-0D91-4676-B271-5EF8D82FAFF5}" type="slidenum">
              <a:rPr lang="en-IN" smtClean="0"/>
              <a:t>‹#›</a:t>
            </a:fld>
            <a:endParaRPr lang="en-IN"/>
          </a:p>
        </p:txBody>
      </p:sp>
    </p:spTree>
    <p:extLst>
      <p:ext uri="{BB962C8B-B14F-4D97-AF65-F5344CB8AC3E}">
        <p14:creationId xmlns:p14="http://schemas.microsoft.com/office/powerpoint/2010/main" val="431500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atin typeface="Times New Roman" panose="02020603050405020304" pitchFamily="18" charset="0"/>
                <a:cs typeface="Times New Roman" panose="02020603050405020304" pitchFamily="18" charset="0"/>
              </a:rPr>
              <a:t>There is a steep drop from the top-ranked to the others.</a:t>
            </a:r>
          </a:p>
          <a:p>
            <a:pPr marL="171450" indent="-171450">
              <a:buFont typeface="Arial" panose="020B0604020202020204" pitchFamily="34" charset="0"/>
              <a:buChar char="•"/>
            </a:pPr>
            <a:r>
              <a:rPr lang="en-US">
                <a:latin typeface="Times New Roman" panose="02020603050405020304" pitchFamily="18" charset="0"/>
                <a:cs typeface="Times New Roman" panose="02020603050405020304" pitchFamily="18" charset="0"/>
              </a:rPr>
              <a:t>Group of mid-ranked artists clustered between 3 bill to 4 bill</a:t>
            </a:r>
          </a:p>
          <a:p>
            <a:pPr marL="171450" indent="-1714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artists represent a variety of genres, including pop, hip-hop, EDM, and R&amp;B.</a:t>
            </a:r>
          </a:p>
          <a:p>
            <a:pPr marL="171450" indent="-1714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overall distribution suggests a logarithmic trend, where a few top artists dominate total streams, and the majority have considerably fewer streams.</a:t>
            </a:r>
            <a:endParaRPr lang="en-I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8DB65FE-0D91-4676-B271-5EF8D82FAFF5}" type="slidenum">
              <a:rPr lang="en-IN" smtClean="0"/>
              <a:t>6</a:t>
            </a:fld>
            <a:endParaRPr lang="en-IN"/>
          </a:p>
        </p:txBody>
      </p:sp>
    </p:spTree>
    <p:extLst>
      <p:ext uri="{BB962C8B-B14F-4D97-AF65-F5344CB8AC3E}">
        <p14:creationId xmlns:p14="http://schemas.microsoft.com/office/powerpoint/2010/main" val="240375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strong presence in his home countries highlights the significant impact of local artists on their domestic music scenes.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Other English-speaking countries like the US, Canada, Australia, and New Zealand also have significant track counts, often exceeding 4,000. European countries like Germany, France, and the Netherlands follow, while emerging markets in South America, Asia, and Africa have a smaller but growing presence, with track counts often below 2,000. This highlights the global appeal of English-language music and Ed Sheeran's strong fan base, particularly in English-speaking nations.</a:t>
            </a:r>
          </a:p>
        </p:txBody>
      </p:sp>
      <p:sp>
        <p:nvSpPr>
          <p:cNvPr id="4" name="Slide Number Placeholder 3"/>
          <p:cNvSpPr>
            <a:spLocks noGrp="1"/>
          </p:cNvSpPr>
          <p:nvPr>
            <p:ph type="sldNum" sz="quarter" idx="5"/>
          </p:nvPr>
        </p:nvSpPr>
        <p:spPr/>
        <p:txBody>
          <a:bodyPr/>
          <a:lstStyle/>
          <a:p>
            <a:fld id="{88DB65FE-0D91-4676-B271-5EF8D82FAFF5}" type="slidenum">
              <a:rPr lang="en-IN" smtClean="0"/>
              <a:t>8</a:t>
            </a:fld>
            <a:endParaRPr lang="en-IN"/>
          </a:p>
        </p:txBody>
      </p:sp>
    </p:spTree>
    <p:extLst>
      <p:ext uri="{BB962C8B-B14F-4D97-AF65-F5344CB8AC3E}">
        <p14:creationId xmlns:p14="http://schemas.microsoft.com/office/powerpoint/2010/main" val="171867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dominance of negative Flesch scores (lower reading ease) indicates that audiences favor content with more intricate language or structure, possibly implying higher engagement with sophisticated lyrics or text.</a:t>
            </a:r>
          </a:p>
          <a:p>
            <a:r>
              <a:rPr lang="en-US"/>
              <a:t>Positive Flesch Reading Ease scores (simpler, more readable content) are rare and not strongly associated with high popularity. This suggests that overly simplistic text might lack the depth or appeal needed to generate significant interest.</a:t>
            </a:r>
          </a:p>
          <a:p>
            <a:r>
              <a:rPr lang="en-US"/>
              <a:t>Content with Flesch scores around -200 shows the widest variability in popularity, ranging from very low to extremely high streams. This indicates that moderate complexity can cater to diverse audience preferences.</a:t>
            </a:r>
            <a:endParaRPr lang="en-IN"/>
          </a:p>
        </p:txBody>
      </p:sp>
      <p:sp>
        <p:nvSpPr>
          <p:cNvPr id="4" name="Slide Number Placeholder 3"/>
          <p:cNvSpPr>
            <a:spLocks noGrp="1"/>
          </p:cNvSpPr>
          <p:nvPr>
            <p:ph type="sldNum" sz="quarter" idx="5"/>
          </p:nvPr>
        </p:nvSpPr>
        <p:spPr/>
        <p:txBody>
          <a:bodyPr/>
          <a:lstStyle/>
          <a:p>
            <a:fld id="{88DB65FE-0D91-4676-B271-5EF8D82FAFF5}" type="slidenum">
              <a:rPr lang="en-IN" smtClean="0"/>
              <a:t>12</a:t>
            </a:fld>
            <a:endParaRPr lang="en-IN"/>
          </a:p>
        </p:txBody>
      </p:sp>
    </p:spTree>
    <p:extLst>
      <p:ext uri="{BB962C8B-B14F-4D97-AF65-F5344CB8AC3E}">
        <p14:creationId xmlns:p14="http://schemas.microsoft.com/office/powerpoint/2010/main" val="4234244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20DB912-A5D5-4F83-987D-93CFA15EBD8C}" type="datetimeFigureOut">
              <a:rPr lang="en-IN" smtClean="0"/>
              <a:t>11/12/24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EC86241-8803-4A7D-86EE-D8110B06E752}" type="slidenum">
              <a:rPr lang="en-IN" smtClean="0"/>
              <a:t>‹#›</a:t>
            </a:fld>
            <a:endParaRPr lang="en-IN"/>
          </a:p>
        </p:txBody>
      </p:sp>
    </p:spTree>
    <p:extLst>
      <p:ext uri="{BB962C8B-B14F-4D97-AF65-F5344CB8AC3E}">
        <p14:creationId xmlns:p14="http://schemas.microsoft.com/office/powerpoint/2010/main" val="214336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DB912-A5D5-4F83-987D-93CFA15EBD8C}" type="datetimeFigureOut">
              <a:rPr lang="en-IN" smtClean="0"/>
              <a:t>11/12/24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C86241-8803-4A7D-86EE-D8110B06E752}" type="slidenum">
              <a:rPr lang="en-IN" smtClean="0"/>
              <a:t>‹#›</a:t>
            </a:fld>
            <a:endParaRPr lang="en-IN"/>
          </a:p>
        </p:txBody>
      </p:sp>
    </p:spTree>
    <p:extLst>
      <p:ext uri="{BB962C8B-B14F-4D97-AF65-F5344CB8AC3E}">
        <p14:creationId xmlns:p14="http://schemas.microsoft.com/office/powerpoint/2010/main" val="366794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20DB912-A5D5-4F83-987D-93CFA15EBD8C}" type="datetimeFigureOut">
              <a:rPr lang="en-IN" smtClean="0"/>
              <a:t>11/12/24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EC86241-8803-4A7D-86EE-D8110B06E752}" type="slidenum">
              <a:rPr lang="en-IN" smtClean="0"/>
              <a:t>‹#›</a:t>
            </a:fld>
            <a:endParaRPr lang="en-IN"/>
          </a:p>
        </p:txBody>
      </p:sp>
    </p:spTree>
    <p:extLst>
      <p:ext uri="{BB962C8B-B14F-4D97-AF65-F5344CB8AC3E}">
        <p14:creationId xmlns:p14="http://schemas.microsoft.com/office/powerpoint/2010/main" val="163538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DB912-A5D5-4F83-987D-93CFA15EBD8C}" type="datetimeFigureOut">
              <a:rPr lang="en-IN" smtClean="0"/>
              <a:t>11/12/24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FEC86241-8803-4A7D-86EE-D8110B06E752}" type="slidenum">
              <a:rPr lang="en-IN" smtClean="0"/>
              <a:t>‹#›</a:t>
            </a:fld>
            <a:endParaRPr lang="en-IN"/>
          </a:p>
        </p:txBody>
      </p:sp>
    </p:spTree>
    <p:extLst>
      <p:ext uri="{BB962C8B-B14F-4D97-AF65-F5344CB8AC3E}">
        <p14:creationId xmlns:p14="http://schemas.microsoft.com/office/powerpoint/2010/main" val="383844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20DB912-A5D5-4F83-987D-93CFA15EBD8C}" type="datetimeFigureOut">
              <a:rPr lang="en-IN" smtClean="0"/>
              <a:t>11/12/24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EC86241-8803-4A7D-86EE-D8110B06E752}" type="slidenum">
              <a:rPr lang="en-IN" smtClean="0"/>
              <a:t>‹#›</a:t>
            </a:fld>
            <a:endParaRPr lang="en-IN"/>
          </a:p>
        </p:txBody>
      </p:sp>
    </p:spTree>
    <p:extLst>
      <p:ext uri="{BB962C8B-B14F-4D97-AF65-F5344CB8AC3E}">
        <p14:creationId xmlns:p14="http://schemas.microsoft.com/office/powerpoint/2010/main" val="90105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0DB912-A5D5-4F83-987D-93CFA15EBD8C}" type="datetimeFigureOut">
              <a:rPr lang="en-IN" smtClean="0"/>
              <a:t>11/12/24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C86241-8803-4A7D-86EE-D8110B06E752}" type="slidenum">
              <a:rPr lang="en-IN" smtClean="0"/>
              <a:t>‹#›</a:t>
            </a:fld>
            <a:endParaRPr lang="en-IN"/>
          </a:p>
        </p:txBody>
      </p:sp>
    </p:spTree>
    <p:extLst>
      <p:ext uri="{BB962C8B-B14F-4D97-AF65-F5344CB8AC3E}">
        <p14:creationId xmlns:p14="http://schemas.microsoft.com/office/powerpoint/2010/main" val="226957760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0DB912-A5D5-4F83-987D-93CFA15EBD8C}" type="datetimeFigureOut">
              <a:rPr lang="en-IN" smtClean="0"/>
              <a:t>11/12/24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C86241-8803-4A7D-86EE-D8110B06E752}" type="slidenum">
              <a:rPr lang="en-IN" smtClean="0"/>
              <a:t>‹#›</a:t>
            </a:fld>
            <a:endParaRPr lang="en-IN"/>
          </a:p>
        </p:txBody>
      </p:sp>
    </p:spTree>
    <p:extLst>
      <p:ext uri="{BB962C8B-B14F-4D97-AF65-F5344CB8AC3E}">
        <p14:creationId xmlns:p14="http://schemas.microsoft.com/office/powerpoint/2010/main" val="8429559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0DB912-A5D5-4F83-987D-93CFA15EBD8C}" type="datetimeFigureOut">
              <a:rPr lang="en-IN" smtClean="0"/>
              <a:t>11/12/24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C86241-8803-4A7D-86EE-D8110B06E752}"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347900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DB912-A5D5-4F83-987D-93CFA15EBD8C}" type="datetimeFigureOut">
              <a:rPr lang="en-IN" smtClean="0"/>
              <a:t>11/12/24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C86241-8803-4A7D-86EE-D8110B06E752}" type="slidenum">
              <a:rPr lang="en-IN" smtClean="0"/>
              <a:t>‹#›</a:t>
            </a:fld>
            <a:endParaRPr lang="en-IN"/>
          </a:p>
        </p:txBody>
      </p:sp>
    </p:spTree>
    <p:extLst>
      <p:ext uri="{BB962C8B-B14F-4D97-AF65-F5344CB8AC3E}">
        <p14:creationId xmlns:p14="http://schemas.microsoft.com/office/powerpoint/2010/main" val="38895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20DB912-A5D5-4F83-987D-93CFA15EBD8C}" type="datetimeFigureOut">
              <a:rPr lang="en-IN" smtClean="0"/>
              <a:t>11/12/24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EC86241-8803-4A7D-86EE-D8110B06E752}" type="slidenum">
              <a:rPr lang="en-IN" smtClean="0"/>
              <a:t>‹#›</a:t>
            </a:fld>
            <a:endParaRPr lang="en-IN"/>
          </a:p>
        </p:txBody>
      </p:sp>
    </p:spTree>
    <p:extLst>
      <p:ext uri="{BB962C8B-B14F-4D97-AF65-F5344CB8AC3E}">
        <p14:creationId xmlns:p14="http://schemas.microsoft.com/office/powerpoint/2010/main" val="27401651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DB912-A5D5-4F83-987D-93CFA15EBD8C}" type="datetimeFigureOut">
              <a:rPr lang="en-IN" smtClean="0"/>
              <a:t>11/12/24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C86241-8803-4A7D-86EE-D8110B06E752}" type="slidenum">
              <a:rPr lang="en-IN" smtClean="0"/>
              <a:t>‹#›</a:t>
            </a:fld>
            <a:endParaRPr lang="en-IN"/>
          </a:p>
        </p:txBody>
      </p:sp>
    </p:spTree>
    <p:extLst>
      <p:ext uri="{BB962C8B-B14F-4D97-AF65-F5344CB8AC3E}">
        <p14:creationId xmlns:p14="http://schemas.microsoft.com/office/powerpoint/2010/main" val="162131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20DB912-A5D5-4F83-987D-93CFA15EBD8C}" type="datetimeFigureOut">
              <a:rPr lang="en-IN" smtClean="0"/>
              <a:t>11/12/24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EC86241-8803-4A7D-86EE-D8110B06E752}"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10418355"/>
      </p:ext>
    </p:extLst>
  </p:cSld>
  <p:clrMap bg1="lt1" tx1="dk1" bg2="lt2" tx2="dk2" accent1="accent1" accent2="accent2" accent3="accent3" accent4="accent4" accent5="accent5" accent6="accent6" hlink="hlink" folHlink="folHlink"/>
  <p:sldLayoutIdLst>
    <p:sldLayoutId id="2147484410" r:id="rId1"/>
    <p:sldLayoutId id="2147484411" r:id="rId2"/>
    <p:sldLayoutId id="2147484412" r:id="rId3"/>
    <p:sldLayoutId id="2147484413" r:id="rId4"/>
    <p:sldLayoutId id="2147484414" r:id="rId5"/>
    <p:sldLayoutId id="2147484415" r:id="rId6"/>
    <p:sldLayoutId id="2147484416" r:id="rId7"/>
    <p:sldLayoutId id="2147484417" r:id="rId8"/>
    <p:sldLayoutId id="2147484418" r:id="rId9"/>
    <p:sldLayoutId id="2147484419" r:id="rId10"/>
    <p:sldLayoutId id="214748442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Close-up of sheet music">
            <a:extLst>
              <a:ext uri="{FF2B5EF4-FFF2-40B4-BE49-F238E27FC236}">
                <a16:creationId xmlns:a16="http://schemas.microsoft.com/office/drawing/2014/main" id="{83C692F2-FCE5-58A6-FDA8-EFA046A95D02}"/>
              </a:ext>
            </a:extLst>
          </p:cNvPr>
          <p:cNvPicPr>
            <a:picLocks noChangeAspect="1"/>
          </p:cNvPicPr>
          <p:nvPr/>
        </p:nvPicPr>
        <p:blipFill>
          <a:blip r:embed="rId2"/>
          <a:srcRect l="11830" r="1" b="1"/>
          <a:stretch/>
        </p:blipFill>
        <p:spPr>
          <a:xfrm>
            <a:off x="446534" y="723899"/>
            <a:ext cx="7498616" cy="5676901"/>
          </a:xfrm>
          <a:prstGeom prst="rect">
            <a:avLst/>
          </a:prstGeom>
        </p:spPr>
      </p:pic>
      <p:sp>
        <p:nvSpPr>
          <p:cNvPr id="66" name="Rectangle 65">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03A9D79-06F4-E150-29D1-6D2216431218}"/>
              </a:ext>
            </a:extLst>
          </p:cNvPr>
          <p:cNvSpPr>
            <a:spLocks noGrp="1"/>
          </p:cNvSpPr>
          <p:nvPr>
            <p:ph type="ctrTitle"/>
          </p:nvPr>
        </p:nvSpPr>
        <p:spPr>
          <a:xfrm>
            <a:off x="8296275" y="727409"/>
            <a:ext cx="3081576" cy="2085869"/>
          </a:xfrm>
        </p:spPr>
        <p:txBody>
          <a:bodyPr>
            <a:normAutofit/>
          </a:bodyPr>
          <a:lstStyle/>
          <a:p>
            <a:pPr algn="ctr"/>
            <a:r>
              <a:rPr lang="en-US">
                <a:solidFill>
                  <a:srgbClr val="FFFFFF"/>
                </a:solidFill>
              </a:rPr>
              <a:t>The Power of Lyrics</a:t>
            </a:r>
            <a:endParaRPr lang="en-IN">
              <a:solidFill>
                <a:srgbClr val="FFFFFF"/>
              </a:solidFill>
            </a:endParaRPr>
          </a:p>
        </p:txBody>
      </p:sp>
      <p:sp>
        <p:nvSpPr>
          <p:cNvPr id="3" name="Subtitle 2">
            <a:extLst>
              <a:ext uri="{FF2B5EF4-FFF2-40B4-BE49-F238E27FC236}">
                <a16:creationId xmlns:a16="http://schemas.microsoft.com/office/drawing/2014/main" id="{05C12660-99E2-56B6-EF73-6C7BF50C22C1}"/>
              </a:ext>
            </a:extLst>
          </p:cNvPr>
          <p:cNvSpPr>
            <a:spLocks noGrp="1"/>
          </p:cNvSpPr>
          <p:nvPr>
            <p:ph type="subTitle" idx="1"/>
          </p:nvPr>
        </p:nvSpPr>
        <p:spPr>
          <a:xfrm>
            <a:off x="8346407" y="3234384"/>
            <a:ext cx="3081576" cy="2714550"/>
          </a:xfrm>
        </p:spPr>
        <p:txBody>
          <a:bodyPr>
            <a:normAutofit lnSpcReduction="10000"/>
          </a:bodyPr>
          <a:lstStyle/>
          <a:p>
            <a:pPr algn="ctr"/>
            <a:r>
              <a:rPr lang="en-US" sz="1800">
                <a:solidFill>
                  <a:schemeClr val="bg2"/>
                </a:solidFill>
              </a:rPr>
              <a:t>Analyzing the relationship between lyrical complexity and song popularity</a:t>
            </a:r>
          </a:p>
          <a:p>
            <a:endParaRPr lang="en-US">
              <a:solidFill>
                <a:schemeClr val="bg2"/>
              </a:solidFill>
            </a:endParaRPr>
          </a:p>
          <a:p>
            <a:endParaRPr lang="en-US">
              <a:solidFill>
                <a:schemeClr val="bg2"/>
              </a:solidFill>
            </a:endParaRPr>
          </a:p>
          <a:p>
            <a:pPr>
              <a:spcAft>
                <a:spcPts val="0"/>
              </a:spcAft>
            </a:pPr>
            <a:r>
              <a:rPr lang="en-US"/>
              <a:t>Sarah Dias Barreto </a:t>
            </a:r>
          </a:p>
          <a:p>
            <a:pPr>
              <a:spcAft>
                <a:spcPts val="0"/>
              </a:spcAft>
            </a:pPr>
            <a:r>
              <a:rPr lang="en-US"/>
              <a:t>Neha Chede</a:t>
            </a:r>
          </a:p>
          <a:p>
            <a:pPr>
              <a:spcAft>
                <a:spcPts val="0"/>
              </a:spcAft>
            </a:pPr>
            <a:r>
              <a:rPr lang="en-US"/>
              <a:t>Angel George</a:t>
            </a:r>
          </a:p>
          <a:p>
            <a:endParaRPr lang="en-US">
              <a:solidFill>
                <a:schemeClr val="bg2"/>
              </a:solidFill>
            </a:endParaRPr>
          </a:p>
          <a:p>
            <a:endParaRPr lang="en-US">
              <a:solidFill>
                <a:schemeClr val="bg2"/>
              </a:solidFill>
            </a:endParaRPr>
          </a:p>
        </p:txBody>
      </p:sp>
      <p:grpSp>
        <p:nvGrpSpPr>
          <p:cNvPr id="67" name="Group 66">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41" name="Rectangle 40">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67">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68">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Tree>
    <p:extLst>
      <p:ext uri="{BB962C8B-B14F-4D97-AF65-F5344CB8AC3E}">
        <p14:creationId xmlns:p14="http://schemas.microsoft.com/office/powerpoint/2010/main" val="3791618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D4CF6A-0197-60CE-10E2-FEA14C524952}"/>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Word Cloud: Recurring Themes in Song Lyric</a:t>
            </a:r>
          </a:p>
        </p:txBody>
      </p:sp>
      <p:pic>
        <p:nvPicPr>
          <p:cNvPr id="5" name="Picture 2">
            <a:extLst>
              <a:ext uri="{FF2B5EF4-FFF2-40B4-BE49-F238E27FC236}">
                <a16:creationId xmlns:a16="http://schemas.microsoft.com/office/drawing/2014/main" id="{608D19BA-BB12-4579-1469-727313F22A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79996" y="2076165"/>
            <a:ext cx="7232008" cy="39088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24E841-A9BF-468A-6619-9193D5B3E762}"/>
              </a:ext>
            </a:extLst>
          </p:cNvPr>
          <p:cNvSpPr txBox="1"/>
          <p:nvPr/>
        </p:nvSpPr>
        <p:spPr>
          <a:xfrm>
            <a:off x="581192" y="6063844"/>
            <a:ext cx="112390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latin typeface="Times New Roman" panose="02020603050405020304" pitchFamily="18" charset="0"/>
                <a:cs typeface="Times New Roman" panose="02020603050405020304" pitchFamily="18" charset="0"/>
              </a:rPr>
              <a:t>Prominent words like “home”, “know”, “love”  suggests an emphasis on themes of emotional connection and belonging whereas informal words like “</a:t>
            </a:r>
            <a:r>
              <a:rPr lang="en-US" i="1" err="1">
                <a:latin typeface="Times New Roman" panose="02020603050405020304" pitchFamily="18" charset="0"/>
                <a:cs typeface="Times New Roman" panose="02020603050405020304" pitchFamily="18" charset="0"/>
              </a:rPr>
              <a:t>wanna</a:t>
            </a:r>
            <a:r>
              <a:rPr lang="en-US" i="1">
                <a:latin typeface="Times New Roman" panose="02020603050405020304" pitchFamily="18" charset="0"/>
                <a:cs typeface="Times New Roman" panose="02020603050405020304" pitchFamily="18" charset="0"/>
              </a:rPr>
              <a:t>” highlight conversational often used in popular music. </a:t>
            </a:r>
          </a:p>
        </p:txBody>
      </p:sp>
    </p:spTree>
    <p:extLst>
      <p:ext uri="{BB962C8B-B14F-4D97-AF65-F5344CB8AC3E}">
        <p14:creationId xmlns:p14="http://schemas.microsoft.com/office/powerpoint/2010/main" val="330212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89A9486-6651-D2DD-C23E-9970CF3E0288}"/>
              </a:ext>
            </a:extLst>
          </p:cNvPr>
          <p:cNvSpPr txBox="1"/>
          <p:nvPr/>
        </p:nvSpPr>
        <p:spPr>
          <a:xfrm>
            <a:off x="6253656" y="2228671"/>
            <a:ext cx="5938344" cy="1200329"/>
          </a:xfrm>
          <a:prstGeom prst="rect">
            <a:avLst/>
          </a:prstGeom>
          <a:noFill/>
        </p:spPr>
        <p:txBody>
          <a:bodyPr wrap="square">
            <a:spAutoFit/>
          </a:bodyPr>
          <a:lstStyle/>
          <a:p>
            <a:pPr algn="just"/>
            <a:r>
              <a:rPr lang="en-US" i="1">
                <a:latin typeface="Times New Roman" panose="02020603050405020304" pitchFamily="18" charset="0"/>
                <a:cs typeface="Times New Roman" panose="02020603050405020304" pitchFamily="18" charset="0"/>
              </a:rPr>
              <a:t>Track counts vary widely by region: the US leads with 80,000+ tracks, followed by Western Europe. Latvia and Lithuania have under 20,000 tracks, while emerging markets like Brazil and South Korea are growing.</a:t>
            </a:r>
          </a:p>
        </p:txBody>
      </p:sp>
      <p:sp>
        <p:nvSpPr>
          <p:cNvPr id="2" name="Title 1">
            <a:extLst>
              <a:ext uri="{FF2B5EF4-FFF2-40B4-BE49-F238E27FC236}">
                <a16:creationId xmlns:a16="http://schemas.microsoft.com/office/drawing/2014/main" id="{F827FDBB-36CF-F2F6-E81F-B212FD9C892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Choropleth</a:t>
            </a:r>
          </a:p>
        </p:txBody>
      </p:sp>
      <p:pic>
        <p:nvPicPr>
          <p:cNvPr id="5" name="Content Placeholder 4" descr="A screenshot of a map&#10;&#10;Description automatically generated">
            <a:extLst>
              <a:ext uri="{FF2B5EF4-FFF2-40B4-BE49-F238E27FC236}">
                <a16:creationId xmlns:a16="http://schemas.microsoft.com/office/drawing/2014/main" id="{D751A346-0432-4849-9A27-8AE8EF14A62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5" y="2080608"/>
            <a:ext cx="5554166" cy="3127935"/>
          </a:xfrm>
        </p:spPr>
      </p:pic>
      <p:pic>
        <p:nvPicPr>
          <p:cNvPr id="6" name="Picture 2">
            <a:extLst>
              <a:ext uri="{FF2B5EF4-FFF2-40B4-BE49-F238E27FC236}">
                <a16:creationId xmlns:a16="http://schemas.microsoft.com/office/drawing/2014/main" id="{643E0983-0A4D-1B4F-0343-19B00C004AA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5478" y="3530011"/>
            <a:ext cx="5422900" cy="32018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085BE34-2E73-C7F7-A0CF-70CE60304A81}"/>
              </a:ext>
            </a:extLst>
          </p:cNvPr>
          <p:cNvSpPr txBox="1"/>
          <p:nvPr/>
        </p:nvSpPr>
        <p:spPr>
          <a:xfrm>
            <a:off x="581025" y="5254544"/>
            <a:ext cx="5414280" cy="1477328"/>
          </a:xfrm>
          <a:prstGeom prst="rect">
            <a:avLst/>
          </a:prstGeom>
          <a:noFill/>
        </p:spPr>
        <p:txBody>
          <a:bodyPr wrap="square">
            <a:spAutoFit/>
          </a:bodyPr>
          <a:lstStyle/>
          <a:p>
            <a:pPr algn="just"/>
            <a:r>
              <a:rPr lang="en-US" i="1">
                <a:latin typeface="Times New Roman" panose="02020603050405020304" pitchFamily="18" charset="0"/>
                <a:cs typeface="Times New Roman" panose="02020603050405020304" pitchFamily="18" charset="0"/>
              </a:rPr>
              <a:t>European and Southeast Asian regions show higher lyrical complexity, favoring intricate songwriting, while the Americas have moderate to lower complexity, with simpler, more accessible lyrics common in popular genres.</a:t>
            </a:r>
          </a:p>
        </p:txBody>
      </p:sp>
    </p:spTree>
    <p:extLst>
      <p:ext uri="{BB962C8B-B14F-4D97-AF65-F5344CB8AC3E}">
        <p14:creationId xmlns:p14="http://schemas.microsoft.com/office/powerpoint/2010/main" val="25869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E955-D9DC-FB7D-BB14-5B57EA5329F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Scatterplots</a:t>
            </a:r>
          </a:p>
        </p:txBody>
      </p:sp>
      <p:pic>
        <p:nvPicPr>
          <p:cNvPr id="6" name="Content Placeholder 5" descr="A graph with different colored dots&#10;&#10;Description automatically generated">
            <a:extLst>
              <a:ext uri="{FF2B5EF4-FFF2-40B4-BE49-F238E27FC236}">
                <a16:creationId xmlns:a16="http://schemas.microsoft.com/office/drawing/2014/main" id="{C61BE104-8842-BD7F-0A6D-36EA40E9251F}"/>
              </a:ext>
            </a:extLst>
          </p:cNvPr>
          <p:cNvPicPr>
            <a:picLocks noGrp="1" noChangeAspect="1"/>
          </p:cNvPicPr>
          <p:nvPr>
            <p:ph idx="1"/>
          </p:nvPr>
        </p:nvPicPr>
        <p:blipFill>
          <a:blip r:embed="rId3"/>
          <a:stretch>
            <a:fillRect/>
          </a:stretch>
        </p:blipFill>
        <p:spPr>
          <a:xfrm>
            <a:off x="1719908" y="2180496"/>
            <a:ext cx="8752182" cy="3678303"/>
          </a:xfrm>
        </p:spPr>
      </p:pic>
      <p:pic>
        <p:nvPicPr>
          <p:cNvPr id="8" name="Picture 7" descr="A graph of green and blue dots&#10;&#10;Description automatically generated">
            <a:extLst>
              <a:ext uri="{FF2B5EF4-FFF2-40B4-BE49-F238E27FC236}">
                <a16:creationId xmlns:a16="http://schemas.microsoft.com/office/drawing/2014/main" id="{465BE7E8-49F7-D725-FA11-9BE005E2D77D}"/>
              </a:ext>
            </a:extLst>
          </p:cNvPr>
          <p:cNvPicPr>
            <a:picLocks noChangeAspect="1"/>
          </p:cNvPicPr>
          <p:nvPr/>
        </p:nvPicPr>
        <p:blipFill>
          <a:blip r:embed="rId4"/>
          <a:stretch>
            <a:fillRect/>
          </a:stretch>
        </p:blipFill>
        <p:spPr>
          <a:xfrm>
            <a:off x="446276" y="2012674"/>
            <a:ext cx="10874866" cy="4143170"/>
          </a:xfrm>
          <a:prstGeom prst="rect">
            <a:avLst/>
          </a:prstGeom>
        </p:spPr>
      </p:pic>
      <p:sp>
        <p:nvSpPr>
          <p:cNvPr id="3" name="TextBox 2">
            <a:extLst>
              <a:ext uri="{FF2B5EF4-FFF2-40B4-BE49-F238E27FC236}">
                <a16:creationId xmlns:a16="http://schemas.microsoft.com/office/drawing/2014/main" id="{E449C45C-AC69-DD30-8F47-195354866C53}"/>
              </a:ext>
            </a:extLst>
          </p:cNvPr>
          <p:cNvSpPr txBox="1"/>
          <p:nvPr/>
        </p:nvSpPr>
        <p:spPr>
          <a:xfrm>
            <a:off x="581192" y="6063844"/>
            <a:ext cx="112390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latin typeface="Times New Roman" panose="02020603050405020304" pitchFamily="18" charset="0"/>
                <a:cs typeface="Times New Roman" panose="02020603050405020304" pitchFamily="18" charset="0"/>
              </a:rPr>
              <a:t>Most streamed content correlates with moderately negative Flesch Reading Ease scores (-200 to -100), suggesting that content with a certain level of complexity might be more appealing or relatable to the audience.</a:t>
            </a:r>
          </a:p>
        </p:txBody>
      </p:sp>
    </p:spTree>
    <p:extLst>
      <p:ext uri="{BB962C8B-B14F-4D97-AF65-F5344CB8AC3E}">
        <p14:creationId xmlns:p14="http://schemas.microsoft.com/office/powerpoint/2010/main" val="1775341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6ABF-832D-B3C1-78FA-16BA1C722BCA}"/>
              </a:ext>
            </a:extLst>
          </p:cNvPr>
          <p:cNvSpPr>
            <a:spLocks noGrp="1"/>
          </p:cNvSpPr>
          <p:nvPr>
            <p:ph type="title"/>
          </p:nvPr>
        </p:nvSpPr>
        <p:spPr/>
        <p:txBody>
          <a:bodyPr/>
          <a:lstStyle/>
          <a:p>
            <a:r>
              <a:rPr lang="en-US"/>
              <a:t>Scatter Plot Insights : Understanding Popularity Through Sentiment</a:t>
            </a:r>
          </a:p>
        </p:txBody>
      </p:sp>
      <p:pic>
        <p:nvPicPr>
          <p:cNvPr id="10" name="Content Placeholder 9" descr="A graph with many dots&#10;&#10;Description automatically generated">
            <a:extLst>
              <a:ext uri="{FF2B5EF4-FFF2-40B4-BE49-F238E27FC236}">
                <a16:creationId xmlns:a16="http://schemas.microsoft.com/office/drawing/2014/main" id="{05FFCAE5-C636-2EF9-B9EC-104EF46699BE}"/>
              </a:ext>
            </a:extLst>
          </p:cNvPr>
          <p:cNvPicPr>
            <a:picLocks noGrp="1" noChangeAspect="1"/>
          </p:cNvPicPr>
          <p:nvPr>
            <p:ph idx="1"/>
          </p:nvPr>
        </p:nvPicPr>
        <p:blipFill>
          <a:blip r:embed="rId2"/>
          <a:stretch>
            <a:fillRect/>
          </a:stretch>
        </p:blipFill>
        <p:spPr>
          <a:xfrm>
            <a:off x="426157" y="1993231"/>
            <a:ext cx="11379644" cy="4114800"/>
          </a:xfrm>
        </p:spPr>
      </p:pic>
      <p:sp>
        <p:nvSpPr>
          <p:cNvPr id="3" name="TextBox 2">
            <a:extLst>
              <a:ext uri="{FF2B5EF4-FFF2-40B4-BE49-F238E27FC236}">
                <a16:creationId xmlns:a16="http://schemas.microsoft.com/office/drawing/2014/main" id="{4C5350CF-E4A2-EF42-5DC4-3CD7631C1B5B}"/>
              </a:ext>
            </a:extLst>
          </p:cNvPr>
          <p:cNvSpPr txBox="1"/>
          <p:nvPr/>
        </p:nvSpPr>
        <p:spPr>
          <a:xfrm>
            <a:off x="581192" y="5994394"/>
            <a:ext cx="1123903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latin typeface="Times New Roman" panose="02020603050405020304" pitchFamily="18" charset="0"/>
                <a:cs typeface="Times New Roman" panose="02020603050405020304" pitchFamily="18" charset="0"/>
              </a:rPr>
              <a:t>Slightly negative sentiment (-0.3 to -0.1) and positive sentiment (0.1 to 0.3) drive high streams, as they strike a balance between emotional depth and relatability. Extreme sentiment (positive or negative) tends to lower popularity, possibly due to being too intense or niche.</a:t>
            </a:r>
          </a:p>
        </p:txBody>
      </p:sp>
    </p:spTree>
    <p:extLst>
      <p:ext uri="{BB962C8B-B14F-4D97-AF65-F5344CB8AC3E}">
        <p14:creationId xmlns:p14="http://schemas.microsoft.com/office/powerpoint/2010/main" val="427258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0DB2-1F39-C3F9-FA4B-7C563917247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AEC540-5445-FA68-15F5-481BFE336880}"/>
              </a:ext>
            </a:extLst>
          </p:cNvPr>
          <p:cNvSpPr>
            <a:spLocks noGrp="1"/>
          </p:cNvSpPr>
          <p:nvPr>
            <p:ph idx="1"/>
          </p:nvPr>
        </p:nvSpPr>
        <p:spPr>
          <a:xfrm>
            <a:off x="581192" y="2180496"/>
            <a:ext cx="11029615" cy="4266603"/>
          </a:xfrm>
        </p:spPr>
        <p:txBody>
          <a:bodyPr anchor="t">
            <a:normAutofit/>
          </a:bodyPr>
          <a:lstStyle/>
          <a:p>
            <a:pPr marL="0" indent="0">
              <a:buNone/>
            </a:pPr>
            <a:r>
              <a:rPr lang="en-US">
                <a:latin typeface="Times New Roman"/>
                <a:cs typeface="Times New Roman"/>
              </a:rPr>
              <a:t>     Results</a:t>
            </a:r>
          </a:p>
          <a:p>
            <a:pPr marL="629920" lvl="1" indent="-305435">
              <a:buFont typeface="Wingdings" panose="05020102010507070707" pitchFamily="18" charset="2"/>
              <a:buChar char="§"/>
            </a:pPr>
            <a:r>
              <a:rPr lang="en-US">
                <a:latin typeface="Times New Roman"/>
                <a:ea typeface="+mn-lt"/>
                <a:cs typeface="+mn-lt"/>
              </a:rPr>
              <a:t>English-speaking countries dominate the music industry leading in track and stream counts.</a:t>
            </a:r>
          </a:p>
          <a:p>
            <a:pPr marL="629920" lvl="1" indent="-305435">
              <a:buFont typeface="Wingdings" panose="05020102010507070707" pitchFamily="18" charset="2"/>
              <a:buChar char="§"/>
            </a:pPr>
            <a:r>
              <a:rPr lang="en-US">
                <a:latin typeface="Times New Roman"/>
                <a:ea typeface="+mn-lt"/>
                <a:cs typeface="+mn-lt"/>
              </a:rPr>
              <a:t>Moderately complex and emotionally positive or negative lyrics resonate most with listeners.</a:t>
            </a:r>
            <a:endParaRPr lang="en-US">
              <a:latin typeface="Times New Roman"/>
              <a:cs typeface="Times New Roman"/>
            </a:endParaRPr>
          </a:p>
          <a:p>
            <a:pPr marL="629920" lvl="1" indent="-305435">
              <a:buFont typeface="Wingdings" panose="05020102010507070707" pitchFamily="18" charset="2"/>
              <a:buChar char="§"/>
            </a:pPr>
            <a:r>
              <a:rPr lang="en-US">
                <a:latin typeface="Times New Roman"/>
                <a:ea typeface="+mn-lt"/>
                <a:cs typeface="+mn-lt"/>
              </a:rPr>
              <a:t>Regional differences highlight cultural and linguistic diversity in music preferences.</a:t>
            </a:r>
            <a:endParaRPr lang="en-US">
              <a:latin typeface="Times New Roman"/>
              <a:cs typeface="Times New Roman"/>
            </a:endParaRPr>
          </a:p>
          <a:p>
            <a:pPr marL="629920" lvl="1" indent="-305435">
              <a:buFont typeface="Wingdings" panose="05020102010507070707" pitchFamily="18" charset="2"/>
              <a:buChar char="§"/>
            </a:pPr>
            <a:r>
              <a:rPr lang="en-US">
                <a:solidFill>
                  <a:srgbClr val="3D3D3D"/>
                </a:solidFill>
                <a:latin typeface="Times New Roman"/>
                <a:ea typeface="+mn-lt"/>
                <a:cs typeface="+mn-lt"/>
              </a:rPr>
              <a:t>Data limitations, such as missing genre classifications, impact analysis accuracy.</a:t>
            </a:r>
            <a:endParaRPr lang="en-US">
              <a:solidFill>
                <a:srgbClr val="3D3D3D"/>
              </a:solidFill>
              <a:latin typeface="Times New Roman"/>
              <a:cs typeface="Times New Roman"/>
            </a:endParaRPr>
          </a:p>
          <a:p>
            <a:pPr marL="324485" lvl="1" indent="0">
              <a:buNone/>
            </a:pPr>
            <a:endParaRPr lang="en-US" sz="1800">
              <a:latin typeface="Times New Roman"/>
              <a:ea typeface="+mn-lt"/>
              <a:cs typeface="Times New Roman"/>
            </a:endParaRPr>
          </a:p>
          <a:p>
            <a:pPr marL="324485" lvl="1" indent="0">
              <a:buNone/>
            </a:pPr>
            <a:r>
              <a:rPr lang="en-US" sz="1800">
                <a:latin typeface="Times New Roman"/>
                <a:ea typeface="+mn-lt"/>
                <a:cs typeface="Times New Roman"/>
              </a:rPr>
              <a:t>Future Scope</a:t>
            </a:r>
            <a:endParaRPr lang="en-US"/>
          </a:p>
          <a:p>
            <a:pPr marL="629920" indent="-305435"/>
            <a:r>
              <a:rPr lang="en-US" sz="1600">
                <a:latin typeface="Times New Roman"/>
                <a:ea typeface="+mn-lt"/>
                <a:cs typeface="+mn-lt"/>
              </a:rPr>
              <a:t>Use detailed datasets with genre and lyrical features like rhyme patterns.</a:t>
            </a:r>
            <a:endParaRPr lang="en-US" sz="1600">
              <a:latin typeface="Times New Roman"/>
              <a:cs typeface="Times New Roman"/>
            </a:endParaRPr>
          </a:p>
          <a:p>
            <a:pPr marL="629920" indent="-305435"/>
            <a:r>
              <a:rPr lang="en-US" sz="1600">
                <a:latin typeface="Times New Roman"/>
                <a:ea typeface="+mn-lt"/>
                <a:cs typeface="+mn-lt"/>
              </a:rPr>
              <a:t>Explore temporal trends and regional nuances in song preferences.</a:t>
            </a:r>
          </a:p>
          <a:p>
            <a:pPr marL="629920" indent="-305435"/>
            <a:r>
              <a:rPr lang="en-US" sz="1600">
                <a:latin typeface="Times New Roman"/>
                <a:ea typeface="+mn-lt"/>
                <a:cs typeface="+mn-lt"/>
              </a:rPr>
              <a:t>Investigate social media engagement to understand user listening habits</a:t>
            </a:r>
          </a:p>
          <a:p>
            <a:pPr marL="629920" indent="-305435"/>
            <a:r>
              <a:rPr lang="en-US" sz="1600">
                <a:latin typeface="Times New Roman"/>
                <a:cs typeface="Times New Roman"/>
              </a:rPr>
              <a:t>Deep dive into regional trends for specific regions like Latvia to understand local preferences and trends.</a:t>
            </a:r>
          </a:p>
          <a:p>
            <a:pPr marL="629920" lvl="1" indent="-305435">
              <a:buFont typeface="Wingdings" panose="05020102010507070707" pitchFamily="18" charset="2"/>
              <a:buChar char="§"/>
            </a:pPr>
            <a:endParaRPr lang="en-US">
              <a:latin typeface="Times New Roman"/>
              <a:cs typeface="Times New Roman"/>
            </a:endParaRPr>
          </a:p>
          <a:p>
            <a:pPr marL="629920" lvl="1" indent="-305435">
              <a:buFont typeface="Wingdings" panose="05020102010507070707" pitchFamily="18" charset="2"/>
              <a:buChar char="§"/>
            </a:pPr>
            <a:endParaRPr lang="en-US">
              <a:latin typeface="Times New Roman"/>
              <a:cs typeface="Times New Roman"/>
            </a:endParaRPr>
          </a:p>
          <a:p>
            <a:pPr marL="629920" lvl="1" indent="-305435">
              <a:buFont typeface="Wingdings" panose="05020102010507070707" pitchFamily="18" charset="2"/>
              <a:buChar char="§"/>
            </a:pPr>
            <a:endParaRPr lang="en-US">
              <a:latin typeface="Times New Roman"/>
              <a:cs typeface="Times New Roman"/>
            </a:endParaRPr>
          </a:p>
        </p:txBody>
      </p:sp>
    </p:spTree>
    <p:extLst>
      <p:ext uri="{BB962C8B-B14F-4D97-AF65-F5344CB8AC3E}">
        <p14:creationId xmlns:p14="http://schemas.microsoft.com/office/powerpoint/2010/main" val="2331733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58F5-D8AA-D054-3DC0-FEBB6E96E920}"/>
              </a:ext>
            </a:extLst>
          </p:cNvPr>
          <p:cNvSpPr>
            <a:spLocks noGrp="1"/>
          </p:cNvSpPr>
          <p:nvPr>
            <p:ph type="title"/>
          </p:nvPr>
        </p:nvSpPr>
        <p:spPr>
          <a:xfrm>
            <a:off x="462683" y="2934834"/>
            <a:ext cx="11029616" cy="988332"/>
          </a:xfrm>
        </p:spPr>
        <p:txBody>
          <a:bodyPr anchor="ct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THANK YOU</a:t>
            </a:r>
            <a:endParaRPr lang="en-IN"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659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F513-446E-DFC9-21EC-F9350F30CE91}"/>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Introduction: The Evolving Music Landscape</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23284D-D4D8-0CD4-D673-01BF697F0021}"/>
              </a:ext>
            </a:extLst>
          </p:cNvPr>
          <p:cNvSpPr>
            <a:spLocks noGrp="1"/>
          </p:cNvSpPr>
          <p:nvPr>
            <p:ph idx="1"/>
          </p:nvPr>
        </p:nvSpPr>
        <p:spPr/>
        <p:txBody>
          <a:bodyPr>
            <a:normAutofit/>
          </a:bodyPr>
          <a:lstStyle/>
          <a:p>
            <a:pPr marL="305435" indent="-305435"/>
            <a:r>
              <a:rPr lang="en-US" sz="1800">
                <a:solidFill>
                  <a:schemeClr val="tx1"/>
                </a:solidFill>
                <a:latin typeface="Times New Roman"/>
                <a:cs typeface="Times New Roman"/>
              </a:rPr>
              <a:t>Rising Investments in Music</a:t>
            </a:r>
          </a:p>
          <a:p>
            <a:pPr marL="629920" lvl="1" indent="-305435"/>
            <a:r>
              <a:rPr lang="en-US" sz="1600">
                <a:solidFill>
                  <a:schemeClr val="tx1"/>
                </a:solidFill>
                <a:latin typeface="Times New Roman"/>
                <a:cs typeface="Times New Roman"/>
              </a:rPr>
              <a:t>Annual surge of investments (~$4.1 billion) by record labels due to increased accessibility </a:t>
            </a:r>
          </a:p>
          <a:p>
            <a:pPr marL="629920" lvl="1" indent="-305435"/>
            <a:r>
              <a:rPr lang="en-US" sz="1600">
                <a:solidFill>
                  <a:schemeClr val="tx1"/>
                </a:solidFill>
                <a:latin typeface="Times New Roman"/>
                <a:cs typeface="Times New Roman"/>
              </a:rPr>
              <a:t>Exponential growth in available music tracks demands efficient content retrieval methods</a:t>
            </a:r>
            <a:endParaRPr lang="en-IN" sz="1600">
              <a:solidFill>
                <a:schemeClr val="tx1"/>
              </a:solidFill>
              <a:latin typeface="Times New Roman"/>
              <a:cs typeface="Times New Roman"/>
            </a:endParaRPr>
          </a:p>
          <a:p>
            <a:pPr marL="305435" indent="-305435"/>
            <a:r>
              <a:rPr lang="en-IN" sz="1800">
                <a:solidFill>
                  <a:schemeClr val="tx1"/>
                </a:solidFill>
                <a:latin typeface="Times New Roman"/>
                <a:cs typeface="Times New Roman"/>
              </a:rPr>
              <a:t>Music Information Retrieval (MIR)</a:t>
            </a:r>
          </a:p>
          <a:p>
            <a:pPr marL="629920" lvl="1" indent="-305435"/>
            <a:r>
              <a:rPr lang="en-US" sz="1600">
                <a:solidFill>
                  <a:schemeClr val="tx1"/>
                </a:solidFill>
                <a:latin typeface="Times New Roman"/>
                <a:cs typeface="Times New Roman"/>
              </a:rPr>
              <a:t>Machine learning field analyzing music attributes (e.g., emotions, instruments, genres)</a:t>
            </a:r>
            <a:endParaRPr lang="en-IN" sz="1600">
              <a:solidFill>
                <a:schemeClr val="tx1"/>
              </a:solidFill>
              <a:latin typeface="Times New Roman"/>
              <a:cs typeface="Times New Roman"/>
            </a:endParaRPr>
          </a:p>
          <a:p>
            <a:pPr marL="629920" lvl="1" indent="-305435"/>
            <a:r>
              <a:rPr lang="en-US" sz="1600">
                <a:solidFill>
                  <a:schemeClr val="tx1"/>
                </a:solidFill>
                <a:latin typeface="Times New Roman"/>
                <a:cs typeface="Times New Roman"/>
              </a:rPr>
              <a:t>Enables predictions of songs with shared characteristics</a:t>
            </a:r>
          </a:p>
        </p:txBody>
      </p:sp>
    </p:spTree>
    <p:extLst>
      <p:ext uri="{BB962C8B-B14F-4D97-AF65-F5344CB8AC3E}">
        <p14:creationId xmlns:p14="http://schemas.microsoft.com/office/powerpoint/2010/main" val="386384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D375-A614-CF4B-0549-8F5CAB43702E}"/>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Beyond Beats and Melody: The Need for Lyrical Analysis in Popularity Predictions</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64A051-3D40-723B-D1F0-46B80E9AD39D}"/>
              </a:ext>
            </a:extLst>
          </p:cNvPr>
          <p:cNvSpPr>
            <a:spLocks noGrp="1"/>
          </p:cNvSpPr>
          <p:nvPr>
            <p:ph idx="1"/>
          </p:nvPr>
        </p:nvSpPr>
        <p:spPr/>
        <p:txBody>
          <a:bodyPr>
            <a:normAutofit fontScale="92500"/>
          </a:bodyPr>
          <a:lstStyle/>
          <a:p>
            <a:pPr marL="305435" indent="-305435"/>
            <a:r>
              <a:rPr lang="en-US" sz="1800">
                <a:solidFill>
                  <a:schemeClr val="tx1"/>
                </a:solidFill>
                <a:latin typeface="Times New Roman"/>
                <a:cs typeface="Times New Roman"/>
              </a:rPr>
              <a:t>Past Research</a:t>
            </a:r>
          </a:p>
          <a:p>
            <a:pPr marL="629920" lvl="1" indent="-305435"/>
            <a:r>
              <a:rPr kumimoji="0" lang="en-US" altLang="en-US" sz="1600" b="0" i="0" u="none" strike="noStrike" cap="none" normalizeH="0" baseline="0">
                <a:ln>
                  <a:noFill/>
                </a:ln>
                <a:solidFill>
                  <a:schemeClr val="tx1"/>
                </a:solidFill>
                <a:effectLst/>
                <a:latin typeface="Times New Roman"/>
                <a:cs typeface="Times New Roman"/>
              </a:rPr>
              <a:t>Predicted music popularity using acoustic features, metadata, and temporal data</a:t>
            </a:r>
            <a:endParaRPr lang="en-US" altLang="en-US" sz="1600" b="0" i="0" u="none" strike="noStrike" cap="none" normalizeH="0" baseline="0">
              <a:ln>
                <a:noFill/>
              </a:ln>
              <a:solidFill>
                <a:schemeClr val="tx1"/>
              </a:solidFill>
              <a:effectLst/>
              <a:latin typeface="Times New Roman"/>
              <a:cs typeface="Times New Roman"/>
            </a:endParaRPr>
          </a:p>
          <a:p>
            <a:pPr marL="629920" lvl="1" indent="-305435"/>
            <a:r>
              <a:rPr kumimoji="0" lang="en-US" altLang="en-US" sz="1600" b="0" i="0" u="none" strike="noStrike" cap="none" normalizeH="0" baseline="0">
                <a:ln>
                  <a:noFill/>
                </a:ln>
                <a:solidFill>
                  <a:schemeClr val="tx1"/>
                </a:solidFill>
                <a:effectLst/>
                <a:latin typeface="Times New Roman"/>
                <a:cs typeface="Times New Roman"/>
              </a:rPr>
              <a:t>Classifiers such as Logistic Regression (LR) and Naive Bayes (NBC) demonstrated mixed performance</a:t>
            </a:r>
            <a:endParaRPr lang="en-US" altLang="en-US" sz="1600" b="0" i="0" u="none" strike="noStrike" cap="none" normalizeH="0" baseline="0">
              <a:ln>
                <a:noFill/>
              </a:ln>
              <a:solidFill>
                <a:schemeClr val="tx1"/>
              </a:solidFill>
              <a:effectLst/>
              <a:latin typeface="Times New Roman"/>
              <a:cs typeface="Times New Roman"/>
            </a:endParaRPr>
          </a:p>
          <a:p>
            <a:pPr marL="629920" lvl="1" indent="-305435"/>
            <a:r>
              <a:rPr kumimoji="0" lang="en-US" altLang="en-US" sz="1600" b="0" i="0" u="none" strike="noStrike" cap="none" normalizeH="0" baseline="0">
                <a:ln>
                  <a:noFill/>
                </a:ln>
                <a:solidFill>
                  <a:schemeClr val="tx1"/>
                </a:solidFill>
                <a:effectLst/>
                <a:latin typeface="Times New Roman"/>
                <a:cs typeface="Times New Roman"/>
              </a:rPr>
              <a:t>Studies achieved accuracy as high as 99% but lacked diverse performance metrics</a:t>
            </a:r>
            <a:endParaRPr lang="en-US" altLang="en-US" sz="1600" b="0" i="0" u="none" strike="noStrike" cap="none" normalizeH="0" baseline="0">
              <a:ln>
                <a:noFill/>
              </a:ln>
              <a:solidFill>
                <a:schemeClr val="tx1"/>
              </a:solidFill>
              <a:effectLst/>
              <a:latin typeface="Times New Roman"/>
              <a:cs typeface="Times New Roman"/>
            </a:endParaRPr>
          </a:p>
          <a:p>
            <a:pPr marL="629920" lvl="1" indent="-305435"/>
            <a:r>
              <a:rPr lang="en-US" sz="1600">
                <a:solidFill>
                  <a:schemeClr val="tx1"/>
                </a:solidFill>
                <a:latin typeface="Times New Roman"/>
                <a:cs typeface="Times New Roman"/>
              </a:rPr>
              <a:t>Limitations </a:t>
            </a:r>
          </a:p>
          <a:p>
            <a:pPr marL="899795" lvl="2" indent="-269875"/>
            <a:r>
              <a:rPr lang="en-US" sz="1600">
                <a:solidFill>
                  <a:schemeClr val="tx1"/>
                </a:solidFill>
                <a:latin typeface="Times New Roman"/>
                <a:cs typeface="Times New Roman"/>
              </a:rPr>
              <a:t>Minimal focus on correlating lyrical complexity with popularity and overemphasis on acoustic features, neglecting lyrical content</a:t>
            </a:r>
            <a:endParaRPr lang="en-US" sz="3200">
              <a:solidFill>
                <a:schemeClr val="tx1"/>
              </a:solidFill>
              <a:latin typeface="Times New Roman"/>
              <a:cs typeface="Times New Roman"/>
            </a:endParaRPr>
          </a:p>
          <a:p>
            <a:pPr marL="305435" indent="-305435"/>
            <a:r>
              <a:rPr lang="en-US" sz="1800">
                <a:solidFill>
                  <a:schemeClr val="tx1"/>
                </a:solidFill>
                <a:latin typeface="Times New Roman"/>
                <a:cs typeface="Times New Roman"/>
              </a:rPr>
              <a:t>Research Gap</a:t>
            </a:r>
          </a:p>
          <a:p>
            <a:pPr marL="629920" lvl="1" indent="-305435"/>
            <a:r>
              <a:rPr lang="en-US" sz="1600">
                <a:solidFill>
                  <a:schemeClr val="tx1"/>
                </a:solidFill>
                <a:latin typeface="Times New Roman"/>
                <a:cs typeface="Times New Roman"/>
              </a:rPr>
              <a:t>Focus on Lyrics - While musical features like melody, beat, and tempo are extensively studied, lyrical analysis remains underexplored</a:t>
            </a:r>
          </a:p>
          <a:p>
            <a:pPr marL="629920" lvl="1" indent="-305435"/>
            <a:r>
              <a:rPr lang="en-US" sz="1600" b="1">
                <a:solidFill>
                  <a:schemeClr val="tx1"/>
                </a:solidFill>
                <a:latin typeface="Times New Roman"/>
                <a:cs typeface="Times New Roman"/>
              </a:rPr>
              <a:t>Hypothesis</a:t>
            </a:r>
            <a:r>
              <a:rPr lang="en-US" sz="1600">
                <a:solidFill>
                  <a:schemeClr val="tx1"/>
                </a:solidFill>
                <a:latin typeface="Times New Roman"/>
                <a:cs typeface="Times New Roman"/>
              </a:rPr>
              <a:t> - Listeners may subconsciously prefer songs with emotionally engaging or complex lyrics, influencing engagement levels and repeat listens</a:t>
            </a:r>
          </a:p>
        </p:txBody>
      </p:sp>
    </p:spTree>
    <p:extLst>
      <p:ext uri="{BB962C8B-B14F-4D97-AF65-F5344CB8AC3E}">
        <p14:creationId xmlns:p14="http://schemas.microsoft.com/office/powerpoint/2010/main" val="270496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26D2-0FB3-2956-1FCC-3C6ABF20C04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Focus and Objective</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0EE0F5-3E40-C366-EDA1-C6671F5A75CA}"/>
              </a:ext>
            </a:extLst>
          </p:cNvPr>
          <p:cNvSpPr>
            <a:spLocks noGrp="1"/>
          </p:cNvSpPr>
          <p:nvPr>
            <p:ph idx="1"/>
          </p:nvPr>
        </p:nvSpPr>
        <p:spPr/>
        <p:txBody>
          <a:bodyPr>
            <a:normAutofit/>
          </a:bodyPr>
          <a:lstStyle/>
          <a:p>
            <a:pPr marL="305435" indent="-305435"/>
            <a:r>
              <a:rPr lang="en-US" sz="1800">
                <a:solidFill>
                  <a:schemeClr val="tx1"/>
                </a:solidFill>
                <a:latin typeface="Times New Roman"/>
                <a:cs typeface="Times New Roman"/>
              </a:rPr>
              <a:t>Focus of this Study</a:t>
            </a:r>
          </a:p>
          <a:p>
            <a:pPr marL="629920" lvl="1" indent="-305435"/>
            <a:r>
              <a:rPr lang="en-US" sz="1600">
                <a:solidFill>
                  <a:schemeClr val="tx1"/>
                </a:solidFill>
                <a:latin typeface="Times New Roman"/>
                <a:cs typeface="Times New Roman"/>
              </a:rPr>
              <a:t>Investigate whether </a:t>
            </a:r>
            <a:r>
              <a:rPr lang="en-US" sz="1600" b="1">
                <a:solidFill>
                  <a:schemeClr val="tx1"/>
                </a:solidFill>
                <a:latin typeface="Times New Roman"/>
                <a:cs typeface="Times New Roman"/>
              </a:rPr>
              <a:t>lyrical complexity</a:t>
            </a:r>
            <a:r>
              <a:rPr lang="en-US" sz="1600">
                <a:solidFill>
                  <a:schemeClr val="tx1"/>
                </a:solidFill>
                <a:latin typeface="Times New Roman"/>
                <a:cs typeface="Times New Roman"/>
              </a:rPr>
              <a:t> impacts song popularity on streaming platforms, with a focus on Spotify</a:t>
            </a:r>
          </a:p>
          <a:p>
            <a:pPr marL="629920" lvl="1" indent="-305435"/>
            <a:r>
              <a:rPr lang="en-US" sz="1600">
                <a:solidFill>
                  <a:schemeClr val="tx1"/>
                </a:solidFill>
                <a:latin typeface="Times New Roman"/>
                <a:cs typeface="Times New Roman"/>
              </a:rPr>
              <a:t>Addresses a gap in research:</a:t>
            </a:r>
          </a:p>
          <a:p>
            <a:pPr marL="899795" lvl="2" indent="-269875"/>
            <a:r>
              <a:rPr lang="en-US" sz="1600">
                <a:solidFill>
                  <a:schemeClr val="tx1"/>
                </a:solidFill>
                <a:latin typeface="Times New Roman"/>
                <a:cs typeface="Times New Roman"/>
              </a:rPr>
              <a:t>Prior studies explored the influence of genres, tempo, and artist popularity</a:t>
            </a:r>
          </a:p>
          <a:p>
            <a:pPr marL="899795" lvl="2" indent="-269875"/>
            <a:r>
              <a:rPr lang="en-US" sz="1600" b="1">
                <a:solidFill>
                  <a:schemeClr val="tx1"/>
                </a:solidFill>
                <a:latin typeface="Times New Roman"/>
                <a:cs typeface="Times New Roman"/>
              </a:rPr>
              <a:t>Lyrical depth and listener engagement</a:t>
            </a:r>
            <a:r>
              <a:rPr lang="en-US" sz="1600">
                <a:solidFill>
                  <a:schemeClr val="tx1"/>
                </a:solidFill>
                <a:latin typeface="Times New Roman"/>
                <a:cs typeface="Times New Roman"/>
              </a:rPr>
              <a:t> remain underexplored</a:t>
            </a:r>
          </a:p>
          <a:p>
            <a:pPr marL="305435" indent="-305435"/>
            <a:endParaRPr lang="en-US" sz="1800">
              <a:solidFill>
                <a:schemeClr val="tx1"/>
              </a:solidFill>
              <a:latin typeface="Times New Roman" panose="02020603050405020304" pitchFamily="18" charset="0"/>
              <a:cs typeface="Times New Roman" panose="02020603050405020304" pitchFamily="18" charset="0"/>
            </a:endParaRPr>
          </a:p>
          <a:p>
            <a:pPr marL="305435" indent="-305435"/>
            <a:r>
              <a:rPr lang="en-US" sz="1800">
                <a:solidFill>
                  <a:schemeClr val="tx1"/>
                </a:solidFill>
                <a:latin typeface="Times New Roman"/>
                <a:cs typeface="Times New Roman"/>
              </a:rPr>
              <a:t>Objective </a:t>
            </a:r>
          </a:p>
          <a:p>
            <a:pPr marL="629920" lvl="1" indent="-305435"/>
            <a:r>
              <a:rPr lang="en-US" sz="1600">
                <a:solidFill>
                  <a:schemeClr val="tx1"/>
                </a:solidFill>
                <a:latin typeface="Times New Roman"/>
                <a:cs typeface="Times New Roman"/>
              </a:rPr>
              <a:t>Explore the relationship between </a:t>
            </a:r>
            <a:r>
              <a:rPr lang="en-US" sz="1600" b="1">
                <a:solidFill>
                  <a:schemeClr val="tx1"/>
                </a:solidFill>
                <a:latin typeface="Times New Roman"/>
                <a:cs typeface="Times New Roman"/>
              </a:rPr>
              <a:t>lyrical complexity</a:t>
            </a:r>
            <a:r>
              <a:rPr lang="en-US" sz="1600">
                <a:solidFill>
                  <a:schemeClr val="tx1"/>
                </a:solidFill>
                <a:latin typeface="Times New Roman"/>
                <a:cs typeface="Times New Roman"/>
              </a:rPr>
              <a:t> and </a:t>
            </a:r>
            <a:r>
              <a:rPr lang="en-US" sz="1600" b="1">
                <a:solidFill>
                  <a:schemeClr val="tx1"/>
                </a:solidFill>
                <a:latin typeface="Times New Roman"/>
                <a:cs typeface="Times New Roman"/>
              </a:rPr>
              <a:t>song popularity</a:t>
            </a:r>
            <a:r>
              <a:rPr lang="en-US" sz="1600">
                <a:solidFill>
                  <a:schemeClr val="tx1"/>
                </a:solidFill>
                <a:latin typeface="Times New Roman"/>
                <a:cs typeface="Times New Roman"/>
              </a:rPr>
              <a:t> across 60,000 Spotify songs</a:t>
            </a:r>
            <a:endParaRPr lang="en-IN" sz="1600">
              <a:solidFill>
                <a:schemeClr val="tx1"/>
              </a:solidFill>
              <a:latin typeface="Times New Roman"/>
              <a:cs typeface="Times New Roman"/>
            </a:endParaRPr>
          </a:p>
          <a:p>
            <a:pPr marL="1241425" lvl="3" indent="-233680"/>
            <a:endParaRPr lang="en-US">
              <a:solidFill>
                <a:schemeClr val="tx1"/>
              </a:solidFill>
              <a:latin typeface="Times New Roman" panose="02020603050405020304" pitchFamily="18" charset="0"/>
              <a:cs typeface="Times New Roman" panose="02020603050405020304" pitchFamily="18" charset="0"/>
            </a:endParaRPr>
          </a:p>
          <a:p>
            <a:pPr marL="1241425" lvl="3" indent="-233680"/>
            <a:endParaRPr lang="en-I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67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7F6D-25BA-4D96-B34F-42647B7C655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Data Description</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891247-E2BE-0C55-C3F2-A5195F83D80E}"/>
              </a:ext>
            </a:extLst>
          </p:cNvPr>
          <p:cNvSpPr>
            <a:spLocks noGrp="1"/>
          </p:cNvSpPr>
          <p:nvPr>
            <p:ph idx="1"/>
          </p:nvPr>
        </p:nvSpPr>
        <p:spPr/>
        <p:txBody>
          <a:bodyPr>
            <a:normAutofit fontScale="92500" lnSpcReduction="10000"/>
          </a:bodyPr>
          <a:lstStyle/>
          <a:p>
            <a:r>
              <a:rPr lang="en-US" sz="1800">
                <a:solidFill>
                  <a:schemeClr val="tx1"/>
                </a:solidFill>
                <a:latin typeface="Times New Roman" panose="02020603050405020304" pitchFamily="18" charset="0"/>
                <a:cs typeface="Times New Roman" panose="02020603050405020304" pitchFamily="18" charset="0"/>
              </a:rPr>
              <a:t>Spotify’s Worldwide Daily Song Ranking Dataset</a:t>
            </a:r>
          </a:p>
          <a:p>
            <a:pPr lvl="1"/>
            <a:r>
              <a:rPr lang="en-US" sz="1600">
                <a:solidFill>
                  <a:schemeClr val="tx1"/>
                </a:solidFill>
                <a:latin typeface="Times New Roman" panose="02020603050405020304" pitchFamily="18" charset="0"/>
                <a:cs typeface="Times New Roman" panose="02020603050405020304" pitchFamily="18" charset="0"/>
              </a:rPr>
              <a:t>Daily rankings of the top 200 most-streamed songs in </a:t>
            </a:r>
            <a:r>
              <a:rPr lang="en-US" sz="1600" b="1">
                <a:solidFill>
                  <a:schemeClr val="tx1"/>
                </a:solidFill>
                <a:latin typeface="Times New Roman" panose="02020603050405020304" pitchFamily="18" charset="0"/>
                <a:cs typeface="Times New Roman" panose="02020603050405020304" pitchFamily="18" charset="0"/>
              </a:rPr>
              <a:t>53 countries</a:t>
            </a:r>
            <a:endParaRPr lang="en-US" sz="1600">
              <a:solidFill>
                <a:schemeClr val="tx1"/>
              </a:solidFill>
              <a:latin typeface="Times New Roman" panose="02020603050405020304" pitchFamily="18" charset="0"/>
              <a:cs typeface="Times New Roman" panose="02020603050405020304" pitchFamily="18" charset="0"/>
            </a:endParaRPr>
          </a:p>
          <a:p>
            <a:pPr lvl="1"/>
            <a:r>
              <a:rPr lang="en-US" sz="1600">
                <a:solidFill>
                  <a:schemeClr val="tx1"/>
                </a:solidFill>
                <a:latin typeface="Times New Roman" panose="02020603050405020304" pitchFamily="18" charset="0"/>
                <a:cs typeface="Times New Roman" panose="02020603050405020304" pitchFamily="18" charset="0"/>
              </a:rPr>
              <a:t>Covers data from </a:t>
            </a:r>
            <a:r>
              <a:rPr lang="en-US" sz="1600" b="1">
                <a:solidFill>
                  <a:schemeClr val="tx1"/>
                </a:solidFill>
                <a:latin typeface="Times New Roman" panose="02020603050405020304" pitchFamily="18" charset="0"/>
                <a:cs typeface="Times New Roman" panose="02020603050405020304" pitchFamily="18" charset="0"/>
              </a:rPr>
              <a:t>January 1, 2017, to January 9, 2018</a:t>
            </a:r>
          </a:p>
          <a:p>
            <a:pPr lvl="1"/>
            <a:r>
              <a:rPr lang="en-US" sz="1600">
                <a:solidFill>
                  <a:schemeClr val="tx1"/>
                </a:solidFill>
                <a:latin typeface="Times New Roman" panose="02020603050405020304" pitchFamily="18" charset="0"/>
                <a:cs typeface="Times New Roman" panose="02020603050405020304" pitchFamily="18" charset="0"/>
              </a:rPr>
              <a:t>Over 3 million rows with about </a:t>
            </a:r>
            <a:r>
              <a:rPr lang="en-US" sz="1600" b="1">
                <a:solidFill>
                  <a:schemeClr val="tx1"/>
                </a:solidFill>
                <a:latin typeface="Times New Roman" panose="02020603050405020304" pitchFamily="18" charset="0"/>
                <a:cs typeface="Times New Roman" panose="02020603050405020304" pitchFamily="18" charset="0"/>
              </a:rPr>
              <a:t>6,629 artists </a:t>
            </a:r>
            <a:r>
              <a:rPr lang="en-US" sz="1600">
                <a:solidFill>
                  <a:schemeClr val="tx1"/>
                </a:solidFill>
                <a:latin typeface="Times New Roman" panose="02020603050405020304" pitchFamily="18" charset="0"/>
                <a:cs typeface="Times New Roman" panose="02020603050405020304" pitchFamily="18" charset="0"/>
              </a:rPr>
              <a:t>and </a:t>
            </a:r>
            <a:r>
              <a:rPr lang="en-US" sz="1600" b="1">
                <a:solidFill>
                  <a:schemeClr val="tx1"/>
                </a:solidFill>
                <a:latin typeface="Times New Roman" panose="02020603050405020304" pitchFamily="18" charset="0"/>
                <a:cs typeface="Times New Roman" panose="02020603050405020304" pitchFamily="18" charset="0"/>
              </a:rPr>
              <a:t>19,923 songs </a:t>
            </a:r>
            <a:r>
              <a:rPr lang="en-US" sz="1600">
                <a:solidFill>
                  <a:schemeClr val="tx1"/>
                </a:solidFill>
                <a:latin typeface="Times New Roman" panose="02020603050405020304" pitchFamily="18" charset="0"/>
                <a:cs typeface="Times New Roman" panose="02020603050405020304" pitchFamily="18" charset="0"/>
              </a:rPr>
              <a:t>totaling </a:t>
            </a:r>
            <a:r>
              <a:rPr lang="en-US" sz="1600" b="1">
                <a:solidFill>
                  <a:schemeClr val="tx1"/>
                </a:solidFill>
                <a:latin typeface="Times New Roman" panose="02020603050405020304" pitchFamily="18" charset="0"/>
                <a:cs typeface="Times New Roman" panose="02020603050405020304" pitchFamily="18" charset="0"/>
              </a:rPr>
              <a:t>178 billion streams</a:t>
            </a:r>
          </a:p>
          <a:p>
            <a:pPr lvl="1"/>
            <a:r>
              <a:rPr lang="en-US" sz="1600" b="1">
                <a:solidFill>
                  <a:schemeClr val="tx1"/>
                </a:solidFill>
                <a:latin typeface="Times New Roman" panose="02020603050405020304" pitchFamily="18" charset="0"/>
                <a:cs typeface="Times New Roman" panose="02020603050405020304" pitchFamily="18" charset="0"/>
              </a:rPr>
              <a:t>Metadata - </a:t>
            </a:r>
            <a:r>
              <a:rPr lang="en-US" sz="1600">
                <a:solidFill>
                  <a:schemeClr val="tx1"/>
                </a:solidFill>
                <a:latin typeface="Times New Roman" panose="02020603050405020304" pitchFamily="18" charset="0"/>
                <a:cs typeface="Times New Roman" panose="02020603050405020304" pitchFamily="18" charset="0"/>
              </a:rPr>
              <a:t>song popularity metrics such as stream counts, user ratings, </a:t>
            </a:r>
            <a:r>
              <a:rPr lang="en-IN" sz="1600">
                <a:solidFill>
                  <a:schemeClr val="tx1"/>
                </a:solidFill>
                <a:latin typeface="Times New Roman" panose="02020603050405020304" pitchFamily="18" charset="0"/>
                <a:cs typeface="Times New Roman" panose="02020603050405020304" pitchFamily="18" charset="0"/>
              </a:rPr>
              <a:t>and listener engagement over time</a:t>
            </a:r>
            <a:endParaRPr lang="en-US" sz="1600">
              <a:solidFill>
                <a:schemeClr val="tx1"/>
              </a:solidFill>
              <a:latin typeface="Times New Roman" panose="02020603050405020304" pitchFamily="18" charset="0"/>
              <a:cs typeface="Times New Roman" panose="02020603050405020304" pitchFamily="18" charset="0"/>
            </a:endParaRPr>
          </a:p>
          <a:p>
            <a:pPr lvl="1"/>
            <a:r>
              <a:rPr lang="en-US" sz="1600">
                <a:solidFill>
                  <a:schemeClr val="tx1"/>
                </a:solidFill>
                <a:latin typeface="Times New Roman" panose="02020603050405020304" pitchFamily="18" charset="0"/>
                <a:cs typeface="Times New Roman" panose="02020603050405020304" pitchFamily="18" charset="0"/>
              </a:rPr>
              <a:t>Analyze song popularity trends globally and locally and capture metrics like stream counts, user ratings, and listener engagement over time</a:t>
            </a:r>
          </a:p>
          <a:p>
            <a:r>
              <a:rPr lang="en-IN" sz="1800">
                <a:solidFill>
                  <a:schemeClr val="tx1"/>
                </a:solidFill>
                <a:latin typeface="Times New Roman" panose="02020603050405020304" pitchFamily="18" charset="0"/>
                <a:cs typeface="Times New Roman" panose="02020603050405020304" pitchFamily="18" charset="0"/>
              </a:rPr>
              <a:t>Song Lyrics Dataset</a:t>
            </a:r>
          </a:p>
          <a:p>
            <a:pPr lvl="1"/>
            <a:r>
              <a:rPr lang="en-US" sz="1600">
                <a:solidFill>
                  <a:schemeClr val="tx1"/>
                </a:solidFill>
                <a:latin typeface="Times New Roman" panose="02020603050405020304" pitchFamily="18" charset="0"/>
                <a:cs typeface="Times New Roman" panose="02020603050405020304" pitchFamily="18" charset="0"/>
              </a:rPr>
              <a:t>Includes lyrics of ~</a:t>
            </a:r>
            <a:r>
              <a:rPr lang="en-US" sz="1600" b="1">
                <a:solidFill>
                  <a:schemeClr val="tx1"/>
                </a:solidFill>
                <a:latin typeface="Times New Roman" panose="02020603050405020304" pitchFamily="18" charset="0"/>
                <a:cs typeface="Times New Roman" panose="02020603050405020304" pitchFamily="18" charset="0"/>
              </a:rPr>
              <a:t>60,000 songs</a:t>
            </a:r>
            <a:r>
              <a:rPr lang="en-US" sz="1600">
                <a:solidFill>
                  <a:schemeClr val="tx1"/>
                </a:solidFill>
                <a:latin typeface="Times New Roman" panose="02020603050405020304" pitchFamily="18" charset="0"/>
                <a:cs typeface="Times New Roman" panose="02020603050405020304" pitchFamily="18" charset="0"/>
              </a:rPr>
              <a:t> with metadata</a:t>
            </a:r>
            <a:endParaRPr lang="en-IN" sz="1600">
              <a:solidFill>
                <a:schemeClr val="tx1"/>
              </a:solidFill>
              <a:latin typeface="Times New Roman" panose="02020603050405020304" pitchFamily="18" charset="0"/>
              <a:cs typeface="Times New Roman" panose="02020603050405020304" pitchFamily="18" charset="0"/>
            </a:endParaRPr>
          </a:p>
          <a:p>
            <a:pPr lvl="1"/>
            <a:r>
              <a:rPr lang="en-US" sz="1600">
                <a:solidFill>
                  <a:schemeClr val="tx1"/>
                </a:solidFill>
                <a:latin typeface="Times New Roman" panose="02020603050405020304" pitchFamily="18" charset="0"/>
                <a:cs typeface="Times New Roman" panose="02020603050405020304" pitchFamily="18" charset="0"/>
              </a:rPr>
              <a:t>Provides artist, song title, and hyperlinks to the original lyrics source</a:t>
            </a:r>
            <a:endParaRPr lang="en-IN" sz="1600">
              <a:solidFill>
                <a:schemeClr val="tx1"/>
              </a:solidFill>
              <a:latin typeface="Times New Roman" panose="02020603050405020304" pitchFamily="18" charset="0"/>
              <a:cs typeface="Times New Roman" panose="02020603050405020304" pitchFamily="18" charset="0"/>
            </a:endParaRPr>
          </a:p>
          <a:p>
            <a:pPr lvl="1"/>
            <a:r>
              <a:rPr lang="en-US" sz="1600">
                <a:solidFill>
                  <a:schemeClr val="tx1"/>
                </a:solidFill>
                <a:latin typeface="Times New Roman" panose="02020603050405020304" pitchFamily="18" charset="0"/>
                <a:cs typeface="Times New Roman" panose="02020603050405020304" pitchFamily="18" charset="0"/>
              </a:rPr>
              <a:t>Perform text analysis on lyrics to explore their impact on song popularity</a:t>
            </a:r>
            <a:r>
              <a:rPr lang="en-IN" sz="1600">
                <a:solidFill>
                  <a:schemeClr val="tx1"/>
                </a:solidFill>
                <a:latin typeface="Times New Roman" panose="02020603050405020304" pitchFamily="18" charset="0"/>
                <a:cs typeface="Times New Roman" panose="02020603050405020304" pitchFamily="18" charset="0"/>
              </a:rPr>
              <a:t> and </a:t>
            </a:r>
            <a:r>
              <a:rPr lang="en-US">
                <a:solidFill>
                  <a:schemeClr val="tx1"/>
                </a:solidFill>
                <a:latin typeface="Times New Roman" panose="02020603050405020304" pitchFamily="18" charset="0"/>
                <a:cs typeface="Times New Roman" panose="02020603050405020304" pitchFamily="18" charset="0"/>
              </a:rPr>
              <a:t>s</a:t>
            </a:r>
            <a:r>
              <a:rPr lang="en-US" sz="1600">
                <a:solidFill>
                  <a:schemeClr val="tx1"/>
                </a:solidFill>
                <a:latin typeface="Times New Roman" panose="02020603050405020304" pitchFamily="18" charset="0"/>
                <a:cs typeface="Times New Roman" panose="02020603050405020304" pitchFamily="18" charset="0"/>
              </a:rPr>
              <a:t>tudy linguistic and stylistic features in music trends</a:t>
            </a:r>
          </a:p>
        </p:txBody>
      </p:sp>
    </p:spTree>
    <p:extLst>
      <p:ext uri="{BB962C8B-B14F-4D97-AF65-F5344CB8AC3E}">
        <p14:creationId xmlns:p14="http://schemas.microsoft.com/office/powerpoint/2010/main" val="409538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26B3-BF79-B2E9-0AC1-E7A3A3548C7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Stream Kings: Ed Sheeran Leads</a:t>
            </a:r>
          </a:p>
        </p:txBody>
      </p:sp>
      <p:pic>
        <p:nvPicPr>
          <p:cNvPr id="1026" name="Picture 2">
            <a:extLst>
              <a:ext uri="{FF2B5EF4-FFF2-40B4-BE49-F238E27FC236}">
                <a16:creationId xmlns:a16="http://schemas.microsoft.com/office/drawing/2014/main" id="{5FE50707-944A-5782-6BA6-4145E4C67E0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71153" y="2111145"/>
            <a:ext cx="7370767" cy="1533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ED72325-0C81-50A8-57CA-F6BE8C627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8839" y="2334545"/>
            <a:ext cx="5452008" cy="3829591"/>
          </a:xfrm>
          <a:prstGeom prst="rect">
            <a:avLst/>
          </a:prstGeom>
          <a:noFill/>
          <a:ln>
            <a:solidFill>
              <a:schemeClr val="tx1">
                <a:lumMod val="75000"/>
                <a:lumOff val="25000"/>
              </a:schemeClr>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0E23B8D-A0A2-6354-12A5-16E03EEEF102}"/>
              </a:ext>
            </a:extLst>
          </p:cNvPr>
          <p:cNvSpPr/>
          <p:nvPr/>
        </p:nvSpPr>
        <p:spPr>
          <a:xfrm>
            <a:off x="581192" y="2083964"/>
            <a:ext cx="1307993" cy="1345036"/>
          </a:xfrm>
          <a:prstGeom prst="rect">
            <a:avLst/>
          </a:prstGeom>
          <a:noFill/>
          <a:ln w="1270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60BE0F1-17A2-4A6E-B81C-80076FD6A65C}"/>
              </a:ext>
            </a:extLst>
          </p:cNvPr>
          <p:cNvCxnSpPr>
            <a:cxnSpLocks/>
          </p:cNvCxnSpPr>
          <p:nvPr/>
        </p:nvCxnSpPr>
        <p:spPr>
          <a:xfrm>
            <a:off x="1889185" y="2086153"/>
            <a:ext cx="4479654" cy="24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5A95DF-D25B-0082-02A5-148847440889}"/>
              </a:ext>
            </a:extLst>
          </p:cNvPr>
          <p:cNvCxnSpPr>
            <a:cxnSpLocks/>
          </p:cNvCxnSpPr>
          <p:nvPr/>
        </p:nvCxnSpPr>
        <p:spPr>
          <a:xfrm>
            <a:off x="1889185" y="3429000"/>
            <a:ext cx="4468109" cy="2718836"/>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12BC15E-E4DC-DB3F-88E2-31BF4A114E4A}"/>
              </a:ext>
            </a:extLst>
          </p:cNvPr>
          <p:cNvSpPr txBox="1"/>
          <p:nvPr/>
        </p:nvSpPr>
        <p:spPr>
          <a:xfrm>
            <a:off x="581192" y="5232514"/>
            <a:ext cx="46809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Times New Roman" panose="02020603050405020304" pitchFamily="18" charset="0"/>
                <a:cs typeface="Times New Roman" panose="02020603050405020304" pitchFamily="18" charset="0"/>
              </a:rPr>
              <a:t>Ed Sheeran leads in the artist category by a great margin of about 9 billion streams, followed by Drake and The Chainsmokers. </a:t>
            </a:r>
          </a:p>
        </p:txBody>
      </p:sp>
    </p:spTree>
    <p:extLst>
      <p:ext uri="{BB962C8B-B14F-4D97-AF65-F5344CB8AC3E}">
        <p14:creationId xmlns:p14="http://schemas.microsoft.com/office/powerpoint/2010/main" val="411243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4A92-D4D0-4D5E-3B37-73B50BA55EE4}"/>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Top 50 Tracks by Total Streams: Dominance of 'Shape of You'</a:t>
            </a:r>
          </a:p>
        </p:txBody>
      </p:sp>
      <p:pic>
        <p:nvPicPr>
          <p:cNvPr id="2052" name="Picture 4">
            <a:extLst>
              <a:ext uri="{FF2B5EF4-FFF2-40B4-BE49-F238E27FC236}">
                <a16:creationId xmlns:a16="http://schemas.microsoft.com/office/drawing/2014/main" id="{D1977773-1A22-0933-131B-19819DDAD9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1" y="1937116"/>
            <a:ext cx="7553517" cy="47483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1AEBCE-0EC1-9B7E-58D5-4CFA0CEF05F6}"/>
              </a:ext>
            </a:extLst>
          </p:cNvPr>
          <p:cNvSpPr txBox="1"/>
          <p:nvPr/>
        </p:nvSpPr>
        <p:spPr>
          <a:xfrm>
            <a:off x="7511079" y="5130914"/>
            <a:ext cx="46809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Times New Roman" panose="02020603050405020304" pitchFamily="18" charset="0"/>
                <a:cs typeface="Times New Roman" panose="02020603050405020304" pitchFamily="18" charset="0"/>
              </a:rPr>
              <a:t>Shape of You leads in the tracks by total streams by a great margin of about 3 billion streams, followed by Despacito. </a:t>
            </a:r>
          </a:p>
        </p:txBody>
      </p:sp>
    </p:spTree>
    <p:extLst>
      <p:ext uri="{BB962C8B-B14F-4D97-AF65-F5344CB8AC3E}">
        <p14:creationId xmlns:p14="http://schemas.microsoft.com/office/powerpoint/2010/main" val="392056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B405-37DA-D4FB-91BD-5E8306EFBA42}"/>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Ed Sheeran's Global Popularity: A Regional Breakdown</a:t>
            </a:r>
          </a:p>
        </p:txBody>
      </p:sp>
      <p:pic>
        <p:nvPicPr>
          <p:cNvPr id="3074" name="Picture 2">
            <a:extLst>
              <a:ext uri="{FF2B5EF4-FFF2-40B4-BE49-F238E27FC236}">
                <a16:creationId xmlns:a16="http://schemas.microsoft.com/office/drawing/2014/main" id="{F986FE71-F716-67B1-E7D0-C70DB4698B5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581192" y="2086818"/>
            <a:ext cx="774724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A8C48A-ADAB-DCFA-C28A-FAA5D6EE6CF1}"/>
              </a:ext>
            </a:extLst>
          </p:cNvPr>
          <p:cNvSpPr txBox="1"/>
          <p:nvPr/>
        </p:nvSpPr>
        <p:spPr>
          <a:xfrm>
            <a:off x="8328436" y="2941657"/>
            <a:ext cx="336859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latin typeface="Times New Roman" panose="02020603050405020304" pitchFamily="18" charset="0"/>
                <a:cs typeface="Times New Roman" panose="02020603050405020304" pitchFamily="18" charset="0"/>
              </a:rPr>
              <a:t>The map shows Ed Sheeran's global reach, with the UK - his home country -  leading at 5,000+ tracks, followed by Australia, and New Zealand (4,000+). European countries like Germany and France follow, while emerging markets in South America, Asia, and Africa have fewer tracks, under 2,000.</a:t>
            </a:r>
          </a:p>
        </p:txBody>
      </p:sp>
    </p:spTree>
    <p:extLst>
      <p:ext uri="{BB962C8B-B14F-4D97-AF65-F5344CB8AC3E}">
        <p14:creationId xmlns:p14="http://schemas.microsoft.com/office/powerpoint/2010/main" val="139823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4883D18-60A1-ED27-9A87-8C36788401C0}"/>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Correlation Analysis: Readability and Streams</a:t>
            </a:r>
            <a:endParaRPr lang="en-IN">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C08F13EB-50BA-B4FE-78CA-0F192C1BD9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2" y="2072927"/>
            <a:ext cx="5276144"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15D06DE-43CC-1D75-2E97-60393CEA1BF4}"/>
              </a:ext>
            </a:extLst>
          </p:cNvPr>
          <p:cNvGraphicFramePr>
            <a:graphicFrameLocks noGrp="1"/>
          </p:cNvGraphicFramePr>
          <p:nvPr>
            <p:extLst>
              <p:ext uri="{D42A27DB-BD31-4B8C-83A1-F6EECF244321}">
                <p14:modId xmlns:p14="http://schemas.microsoft.com/office/powerpoint/2010/main" val="2531603626"/>
              </p:ext>
            </p:extLst>
          </p:nvPr>
        </p:nvGraphicFramePr>
        <p:xfrm>
          <a:off x="6735631" y="2165152"/>
          <a:ext cx="4875177" cy="2527695"/>
        </p:xfrm>
        <a:graphic>
          <a:graphicData uri="http://schemas.openxmlformats.org/drawingml/2006/table">
            <a:tbl>
              <a:tblPr firstRow="1" bandRow="1">
                <a:tableStyleId>{5C22544A-7EE6-4342-B048-85BDC9FD1C3A}</a:tableStyleId>
              </a:tblPr>
              <a:tblGrid>
                <a:gridCol w="1625059">
                  <a:extLst>
                    <a:ext uri="{9D8B030D-6E8A-4147-A177-3AD203B41FA5}">
                      <a16:colId xmlns:a16="http://schemas.microsoft.com/office/drawing/2014/main" val="1548398070"/>
                    </a:ext>
                  </a:extLst>
                </a:gridCol>
                <a:gridCol w="1625059">
                  <a:extLst>
                    <a:ext uri="{9D8B030D-6E8A-4147-A177-3AD203B41FA5}">
                      <a16:colId xmlns:a16="http://schemas.microsoft.com/office/drawing/2014/main" val="643766545"/>
                    </a:ext>
                  </a:extLst>
                </a:gridCol>
                <a:gridCol w="1625059">
                  <a:extLst>
                    <a:ext uri="{9D8B030D-6E8A-4147-A177-3AD203B41FA5}">
                      <a16:colId xmlns:a16="http://schemas.microsoft.com/office/drawing/2014/main" val="3339569079"/>
                    </a:ext>
                  </a:extLst>
                </a:gridCol>
              </a:tblGrid>
              <a:tr h="842565">
                <a:tc>
                  <a:txBody>
                    <a:bodyPr/>
                    <a:lstStyle/>
                    <a:p>
                      <a:pPr algn="ctr"/>
                      <a:endParaRPr lang="en-US">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600" b="1" i="0" u="none" strike="noStrike" noProof="0">
                          <a:solidFill>
                            <a:srgbClr val="1F1F1F"/>
                          </a:solidFill>
                          <a:latin typeface="Times New Roman" panose="02020603050405020304" pitchFamily="18" charset="0"/>
                          <a:cs typeface="Times New Roman" panose="02020603050405020304" pitchFamily="18" charset="0"/>
                        </a:rPr>
                        <a:t>Flesch Reading Ease</a:t>
                      </a:r>
                      <a:endParaRPr lang="en-US" sz="1600" b="1">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lnSpc>
                          <a:spcPct val="100000"/>
                        </a:lnSpc>
                        <a:spcBef>
                          <a:spcPts val="0"/>
                        </a:spcBef>
                        <a:spcAft>
                          <a:spcPts val="0"/>
                        </a:spcAft>
                        <a:buNone/>
                      </a:pPr>
                      <a:r>
                        <a:rPr lang="en-US" sz="1600" b="1" i="0" u="none" strike="noStrike" noProof="0">
                          <a:solidFill>
                            <a:schemeClr val="tx1"/>
                          </a:solidFill>
                          <a:latin typeface="Times New Roman" panose="02020603050405020304" pitchFamily="18" charset="0"/>
                          <a:cs typeface="Times New Roman" panose="02020603050405020304" pitchFamily="18" charset="0"/>
                        </a:rPr>
                        <a:t>Streams</a:t>
                      </a:r>
                      <a:endParaRPr lang="en-US" sz="1600" b="1">
                        <a:solidFill>
                          <a:schemeClr val="tx1"/>
                        </a:solidFill>
                        <a:latin typeface="Times New Roman" panose="02020603050405020304" pitchFamily="18" charset="0"/>
                        <a:cs typeface="Times New Roman" panose="02020603050405020304" pitchFamily="18" charset="0"/>
                      </a:endParaRPr>
                    </a:p>
                    <a:p>
                      <a:pPr lvl="0" algn="ctr">
                        <a:buNone/>
                      </a:pPr>
                      <a:endParaRPr lang="en-US">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878278186"/>
                  </a:ext>
                </a:extLst>
              </a:tr>
              <a:tr h="842565">
                <a:tc>
                  <a:txBody>
                    <a:bodyPr/>
                    <a:lstStyle/>
                    <a:p>
                      <a:pPr lvl="0" algn="ctr">
                        <a:buNone/>
                      </a:pPr>
                      <a:r>
                        <a:rPr lang="en-US" sz="1600" b="1" i="0" u="none" strike="noStrike" noProof="0">
                          <a:solidFill>
                            <a:srgbClr val="1F1F1F"/>
                          </a:solidFill>
                          <a:latin typeface="Times New Roman" panose="02020603050405020304" pitchFamily="18" charset="0"/>
                          <a:cs typeface="Times New Roman" panose="02020603050405020304" pitchFamily="18" charset="0"/>
                        </a:rPr>
                        <a:t>Flesch Reading Ease</a:t>
                      </a:r>
                      <a:endParaRPr lang="en-US" sz="1600" b="1">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600" b="0" i="0" u="none" strike="noStrike" noProof="0">
                          <a:solidFill>
                            <a:srgbClr val="1F1F1F"/>
                          </a:solidFill>
                          <a:latin typeface="Times New Roman" panose="02020603050405020304" pitchFamily="18" charset="0"/>
                          <a:cs typeface="Times New Roman" panose="02020603050405020304" pitchFamily="18" charset="0"/>
                        </a:rPr>
                        <a:t>1.000000</a:t>
                      </a:r>
                      <a:endParaRPr lang="en-US" sz="160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100" b="0" i="0" u="none" strike="noStrike" noProof="0">
                          <a:solidFill>
                            <a:srgbClr val="1F1F1F"/>
                          </a:solidFill>
                          <a:latin typeface="Times New Roman" panose="02020603050405020304" pitchFamily="18" charset="0"/>
                          <a:cs typeface="Times New Roman" panose="02020603050405020304" pitchFamily="18" charset="0"/>
                        </a:rPr>
                        <a:t>-</a:t>
                      </a:r>
                      <a:r>
                        <a:rPr lang="en-US" sz="1600" b="0" i="0" u="none" strike="noStrike" noProof="0">
                          <a:solidFill>
                            <a:srgbClr val="1F1F1F"/>
                          </a:solidFill>
                          <a:latin typeface="Times New Roman" panose="02020603050405020304" pitchFamily="18" charset="0"/>
                          <a:cs typeface="Times New Roman" panose="02020603050405020304" pitchFamily="18" charset="0"/>
                        </a:rPr>
                        <a:t>0.042006</a:t>
                      </a:r>
                      <a:endParaRPr lang="en-US" sz="160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597596880"/>
                  </a:ext>
                </a:extLst>
              </a:tr>
              <a:tr h="842565">
                <a:tc>
                  <a:txBody>
                    <a:bodyPr/>
                    <a:lstStyle/>
                    <a:p>
                      <a:pPr lvl="0" algn="ctr">
                        <a:buNone/>
                      </a:pPr>
                      <a:r>
                        <a:rPr lang="en-US" sz="1600" b="1" i="0" u="none" strike="noStrike" noProof="0">
                          <a:solidFill>
                            <a:schemeClr val="tx1"/>
                          </a:solidFill>
                          <a:latin typeface="Times New Roman" panose="02020603050405020304" pitchFamily="18" charset="0"/>
                          <a:cs typeface="Times New Roman" panose="02020603050405020304" pitchFamily="18" charset="0"/>
                        </a:rPr>
                        <a:t>Streams</a:t>
                      </a:r>
                      <a:endParaRPr lang="en-US" sz="1600" b="1">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600" b="0" i="0" u="none" strike="noStrike" noProof="0">
                          <a:solidFill>
                            <a:srgbClr val="1F1F1F"/>
                          </a:solidFill>
                          <a:latin typeface="Times New Roman" panose="02020603050405020304" pitchFamily="18" charset="0"/>
                          <a:cs typeface="Times New Roman" panose="02020603050405020304" pitchFamily="18" charset="0"/>
                        </a:rPr>
                        <a:t>-0.042006</a:t>
                      </a:r>
                      <a:endParaRPr lang="en-US" sz="160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600" b="0" i="0" u="none" strike="noStrike" noProof="0">
                          <a:solidFill>
                            <a:srgbClr val="1F1F1F"/>
                          </a:solidFill>
                          <a:latin typeface="Times New Roman" panose="02020603050405020304" pitchFamily="18" charset="0"/>
                          <a:cs typeface="Times New Roman" panose="02020603050405020304" pitchFamily="18" charset="0"/>
                        </a:rPr>
                        <a:t>1.000000</a:t>
                      </a:r>
                      <a:endParaRPr lang="en-US" sz="1600">
                        <a:latin typeface="Times New Roman" panose="02020603050405020304" pitchFamily="18" charset="0"/>
                        <a:cs typeface="Times New Roman" panose="02020603050405020304" pitchFamily="18" charset="0"/>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132788206"/>
                  </a:ext>
                </a:extLst>
              </a:tr>
            </a:tbl>
          </a:graphicData>
        </a:graphic>
      </p:graphicFrame>
      <p:sp>
        <p:nvSpPr>
          <p:cNvPr id="2" name="TextBox 1">
            <a:extLst>
              <a:ext uri="{FF2B5EF4-FFF2-40B4-BE49-F238E27FC236}">
                <a16:creationId xmlns:a16="http://schemas.microsoft.com/office/drawing/2014/main" id="{B5A42363-ADE6-3311-8DE7-B66F6F748E66}"/>
              </a:ext>
            </a:extLst>
          </p:cNvPr>
          <p:cNvSpPr txBox="1"/>
          <p:nvPr/>
        </p:nvSpPr>
        <p:spPr>
          <a:xfrm>
            <a:off x="6735631" y="4946937"/>
            <a:ext cx="509304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latin typeface="Times New Roman" panose="02020603050405020304" pitchFamily="18" charset="0"/>
                <a:cs typeface="Times New Roman" panose="02020603050405020304" pitchFamily="18" charset="0"/>
              </a:rPr>
              <a:t>The Flesch score indicates extreme difficulty, while the Gunning Fog index suggests extreme simplicity. This discrepancy might indicate an issue with the content's structure, such as fragmented text or inconsistent sentence complexity.</a:t>
            </a:r>
          </a:p>
        </p:txBody>
      </p:sp>
    </p:spTree>
    <p:extLst>
      <p:ext uri="{BB962C8B-B14F-4D97-AF65-F5344CB8AC3E}">
        <p14:creationId xmlns:p14="http://schemas.microsoft.com/office/powerpoint/2010/main" val="163749178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0</TotalTime>
  <Words>1191</Words>
  <Application>Microsoft Macintosh PowerPoint</Application>
  <PresentationFormat>Widescreen</PresentationFormat>
  <Paragraphs>95</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Gill Sans MT</vt:lpstr>
      <vt:lpstr>Times New Roman</vt:lpstr>
      <vt:lpstr>Wingdings</vt:lpstr>
      <vt:lpstr>Wingdings 2</vt:lpstr>
      <vt:lpstr>Dividend</vt:lpstr>
      <vt:lpstr>The Power of Lyrics</vt:lpstr>
      <vt:lpstr>Introduction: The Evolving Music Landscape</vt:lpstr>
      <vt:lpstr>Beyond Beats and Melody: The Need for Lyrical Analysis in Popularity Predictions</vt:lpstr>
      <vt:lpstr>Focus and Objective</vt:lpstr>
      <vt:lpstr>Data Description</vt:lpstr>
      <vt:lpstr>Stream Kings: Ed Sheeran Leads</vt:lpstr>
      <vt:lpstr>Top 50 Tracks by Total Streams: Dominance of 'Shape of You'</vt:lpstr>
      <vt:lpstr>Ed Sheeran's Global Popularity: A Regional Breakdown</vt:lpstr>
      <vt:lpstr>Correlation Analysis: Readability and Streams</vt:lpstr>
      <vt:lpstr>Word Cloud: Recurring Themes in Song Lyric</vt:lpstr>
      <vt:lpstr>Choropleth</vt:lpstr>
      <vt:lpstr>Scatterplots</vt:lpstr>
      <vt:lpstr>Scatter Plot Insights : Understanding Popularity Through Sentiment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 George</dc:creator>
  <cp:lastModifiedBy>Chede, Neha Anil</cp:lastModifiedBy>
  <cp:revision>1</cp:revision>
  <dcterms:created xsi:type="dcterms:W3CDTF">2024-12-09T16:15:51Z</dcterms:created>
  <dcterms:modified xsi:type="dcterms:W3CDTF">2024-12-11T11:41:07Z</dcterms:modified>
</cp:coreProperties>
</file>