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8.jpg" ContentType="image/jpg"/>
  <Override PartName="/ppt/media/image9.jpg" ContentType="image/jpg"/>
  <Override PartName="/ppt/media/image10.jpg" ContentType="image/jpg"/>
  <Override PartName="/ppt/media/image11.jpg" ContentType="image/jpg"/>
  <Override PartName="/ppt/media/image12.jpg" ContentType="image/jpg"/>
  <Override PartName="/ppt/media/image13.jpg" ContentType="image/jpg"/>
  <Override PartName="/ppt/media/image14.jpg" ContentType="image/jpg"/>
  <Override PartName="/ppt/media/image15.jpg" ContentType="image/jpg"/>
  <Override PartName="/ppt/media/image16.jpg" ContentType="image/jpg"/>
  <Override PartName="/ppt/media/image17.jpg" ContentType="image/jpg"/>
  <Override PartName="/ppt/media/image18.jpg" ContentType="image/jpg"/>
  <Override PartName="/ppt/media/image19.jpg" ContentType="image/jpg"/>
  <Override PartName="/ppt/media/image20.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3"/>
  </p:notesMasterIdLst>
  <p:handoutMasterIdLst>
    <p:handoutMasterId r:id="rId24"/>
  </p:handoutMasterIdLst>
  <p:sldIdLst>
    <p:sldId id="256" r:id="rId2"/>
    <p:sldId id="273" r:id="rId3"/>
    <p:sldId id="257" r:id="rId4"/>
    <p:sldId id="280" r:id="rId5"/>
    <p:sldId id="281" r:id="rId6"/>
    <p:sldId id="282" r:id="rId7"/>
    <p:sldId id="283" r:id="rId8"/>
    <p:sldId id="284" r:id="rId9"/>
    <p:sldId id="285" r:id="rId10"/>
    <p:sldId id="286" r:id="rId11"/>
    <p:sldId id="287" r:id="rId12"/>
    <p:sldId id="288" r:id="rId13"/>
    <p:sldId id="289" r:id="rId14"/>
    <p:sldId id="298" r:id="rId15"/>
    <p:sldId id="299" r:id="rId16"/>
    <p:sldId id="290" r:id="rId17"/>
    <p:sldId id="291" r:id="rId18"/>
    <p:sldId id="293" r:id="rId19"/>
    <p:sldId id="301" r:id="rId20"/>
    <p:sldId id="278"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24"/>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29-08-2023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29-08-2023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Process Mining Virtual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id="{1D25D96C-1396-47B4-9E8C-C053C7555307}"/>
              </a:ext>
            </a:extLst>
          </p:cNvPr>
          <p:cNvSpPr txBox="1">
            <a:spLocks/>
          </p:cNvSpPr>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214G1A3268</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0.jpg"/><Relationship Id="rId3" Type="http://schemas.openxmlformats.org/officeDocument/2006/relationships/image" Target="../media/image15.jpg"/><Relationship Id="rId7" Type="http://schemas.openxmlformats.org/officeDocument/2006/relationships/image" Target="../media/image19.jpg"/><Relationship Id="rId2" Type="http://schemas.openxmlformats.org/officeDocument/2006/relationships/image" Target="../media/image14.jpg"/><Relationship Id="rId1" Type="http://schemas.openxmlformats.org/officeDocument/2006/relationships/slideLayout" Target="../slideLayouts/slideLayout2.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4282751" y="1795319"/>
            <a:ext cx="3340359"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Neha C</a:t>
            </a:r>
          </a:p>
          <a:p>
            <a:pPr>
              <a:spcBef>
                <a:spcPts val="300"/>
              </a:spcBef>
            </a:pPr>
            <a:r>
              <a:rPr lang="en-US" sz="1200" b="0" dirty="0"/>
              <a:t>Roll No. 214G1A3268</a:t>
            </a:r>
          </a:p>
        </p:txBody>
      </p:sp>
      <p:sp>
        <p:nvSpPr>
          <p:cNvPr id="7" name="Subtitle 11"/>
          <p:cNvSpPr txBox="1">
            <a:spLocks/>
          </p:cNvSpPr>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2023 - 2024</a:t>
            </a:r>
            <a:endParaRPr lang="en-US" sz="2500" b="0" dirty="0"/>
          </a:p>
          <a:p>
            <a:endParaRPr lang="en-IN" b="0" dirty="0"/>
          </a:p>
        </p:txBody>
      </p:sp>
      <p:sp>
        <p:nvSpPr>
          <p:cNvPr id="17" name="Rectangle: Rounded Corners 16">
            <a:extLst>
              <a:ext uri="{FF2B5EF4-FFF2-40B4-BE49-F238E27FC236}">
                <a16:creationId xmlns:a16="http://schemas.microsoft.com/office/drawing/2014/main" id="{F2213882-6464-4A96-96D5-EA4F95F404DE}"/>
              </a:ext>
            </a:extLst>
          </p:cNvPr>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 Mining Virtual Internship</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2674613"/>
            <a:ext cx="1843673" cy="1813411"/>
          </a:xfrm>
          <a:prstGeom prst="rect">
            <a:avLst/>
          </a:prstGeom>
        </p:spPr>
      </p:pic>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5" y="1097279"/>
            <a:ext cx="11779135" cy="5394960"/>
          </a:xfrm>
        </p:spPr>
        <p:txBody>
          <a:bodyPr>
            <a:noAutofit/>
          </a:bodyPr>
          <a:lstStyle/>
          <a:p>
            <a:pPr marL="12065" indent="0">
              <a:lnSpc>
                <a:spcPts val="3190"/>
              </a:lnSpc>
              <a:spcBef>
                <a:spcPts val="100"/>
              </a:spcBef>
              <a:buNone/>
              <a:tabLst>
                <a:tab pos="340360" algn="l"/>
              </a:tabLst>
            </a:pPr>
            <a:r>
              <a:rPr lang="en-US" sz="3000" b="1" dirty="0">
                <a:solidFill>
                  <a:srgbClr val="FF0000"/>
                </a:solidFill>
                <a:latin typeface="Times New Roman"/>
                <a:cs typeface="Times New Roman"/>
              </a:rPr>
              <a:t>Stages of process mining </a:t>
            </a:r>
            <a:endParaRPr lang="en-US" sz="2400" b="1" dirty="0"/>
          </a:p>
          <a:p>
            <a:pPr marL="454659" indent="-441959" algn="just">
              <a:lnSpc>
                <a:spcPts val="3190"/>
              </a:lnSpc>
              <a:spcBef>
                <a:spcPts val="100"/>
              </a:spcBef>
              <a:buFont typeface="Lucida Sans Unicode"/>
              <a:buChar char="□"/>
              <a:tabLst>
                <a:tab pos="454659" algn="l"/>
              </a:tabLst>
            </a:pPr>
            <a:r>
              <a:rPr lang="en-US" sz="2400" spc="-114" dirty="0">
                <a:latin typeface="Times New Roman"/>
                <a:cs typeface="Times New Roman"/>
              </a:rPr>
              <a:t>Main Stages of Process Mining</a:t>
            </a:r>
            <a:r>
              <a:rPr lang="en-US" sz="2400" spc="-5" dirty="0">
                <a:latin typeface="Times New Roman"/>
                <a:cs typeface="Times New Roman"/>
              </a:rPr>
              <a:t>.</a:t>
            </a:r>
            <a:endParaRPr lang="en-US" sz="2400" dirty="0">
              <a:latin typeface="Times New Roman"/>
              <a:cs typeface="Times New Roman"/>
            </a:endParaRPr>
          </a:p>
          <a:p>
            <a:pPr marL="12700" marR="9525" algn="just">
              <a:lnSpc>
                <a:spcPts val="3020"/>
              </a:lnSpc>
              <a:spcBef>
                <a:spcPts val="215"/>
              </a:spcBef>
              <a:tabLst>
                <a:tab pos="454659" algn="l"/>
              </a:tabLst>
            </a:pPr>
            <a:r>
              <a:rPr lang="en-US" sz="2400" spc="-5" dirty="0">
                <a:latin typeface="Times New Roman"/>
                <a:cs typeface="Times New Roman"/>
              </a:rPr>
              <a:t>     1)Interaction</a:t>
            </a:r>
          </a:p>
          <a:p>
            <a:pPr marL="12700" marR="9525" algn="just">
              <a:lnSpc>
                <a:spcPts val="3020"/>
              </a:lnSpc>
              <a:spcBef>
                <a:spcPts val="215"/>
              </a:spcBef>
              <a:tabLst>
                <a:tab pos="454659" algn="l"/>
              </a:tabLst>
            </a:pPr>
            <a:r>
              <a:rPr lang="en-US" sz="2400" spc="-5" dirty="0">
                <a:latin typeface="Times New Roman"/>
                <a:cs typeface="Times New Roman"/>
              </a:rPr>
              <a:t>     2)Event Log</a:t>
            </a:r>
          </a:p>
          <a:p>
            <a:pPr marL="12700" marR="9525" algn="just">
              <a:lnSpc>
                <a:spcPts val="3020"/>
              </a:lnSpc>
              <a:spcBef>
                <a:spcPts val="215"/>
              </a:spcBef>
              <a:tabLst>
                <a:tab pos="454659" algn="l"/>
              </a:tabLst>
            </a:pPr>
            <a:r>
              <a:rPr lang="en-US" sz="2400" spc="-5" dirty="0">
                <a:latin typeface="Times New Roman"/>
                <a:cs typeface="Times New Roman"/>
              </a:rPr>
              <a:t>     3)Visualized</a:t>
            </a:r>
          </a:p>
          <a:p>
            <a:pPr marL="12700" marR="9525" algn="just">
              <a:lnSpc>
                <a:spcPts val="3020"/>
              </a:lnSpc>
              <a:spcBef>
                <a:spcPts val="215"/>
              </a:spcBef>
              <a:tabLst>
                <a:tab pos="454659" algn="l"/>
              </a:tabLst>
            </a:pPr>
            <a:r>
              <a:rPr lang="en-US" sz="2400" spc="-5" dirty="0">
                <a:latin typeface="Times New Roman"/>
                <a:cs typeface="Times New Roman"/>
              </a:rPr>
              <a:t>     4)Process Analysis</a:t>
            </a:r>
            <a:endParaRPr lang="en-US" sz="2400" dirty="0">
              <a:latin typeface="Times New Roman"/>
              <a:cs typeface="Times New Roman"/>
            </a:endParaRPr>
          </a:p>
          <a:p>
            <a:pPr marL="0" indent="0">
              <a:buNone/>
            </a:pPr>
            <a:endParaRPr lang="en-US" sz="2400" b="1" dirty="0"/>
          </a:p>
          <a:p>
            <a:pPr marL="0" indent="0">
              <a:buNone/>
            </a:pPr>
            <a:endParaRPr lang="en-US" sz="2400" b="1" dirty="0"/>
          </a:p>
        </p:txBody>
      </p:sp>
      <p:pic>
        <p:nvPicPr>
          <p:cNvPr id="3" name="Picture 2">
            <a:extLst>
              <a:ext uri="{FF2B5EF4-FFF2-40B4-BE49-F238E27FC236}">
                <a16:creationId xmlns:a16="http://schemas.microsoft.com/office/drawing/2014/main" id="{17EE268B-AB20-34C9-FACB-056C2FF971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9905" y="3689685"/>
            <a:ext cx="8686800" cy="2802554"/>
          </a:xfrm>
          <a:prstGeom prst="rect">
            <a:avLst/>
          </a:prstGeom>
        </p:spPr>
      </p:pic>
      <p:sp>
        <p:nvSpPr>
          <p:cNvPr id="4" name="Title 3">
            <a:extLst>
              <a:ext uri="{FF2B5EF4-FFF2-40B4-BE49-F238E27FC236}">
                <a16:creationId xmlns:a16="http://schemas.microsoft.com/office/drawing/2014/main" id="{A5AD3FE2-9740-FF96-9C26-F04B21C9858A}"/>
              </a:ext>
            </a:extLst>
          </p:cNvPr>
          <p:cNvSpPr>
            <a:spLocks noGrp="1"/>
          </p:cNvSpPr>
          <p:nvPr>
            <p:ph type="title"/>
          </p:nvPr>
        </p:nvSpPr>
        <p:spPr>
          <a:xfrm>
            <a:off x="0" y="233363"/>
            <a:ext cx="12192000" cy="714375"/>
          </a:xfrm>
        </p:spPr>
        <p:txBody>
          <a:bodyPr/>
          <a:lstStyle/>
          <a:p>
            <a:r>
              <a:rPr lang="en-IN" dirty="0" err="1"/>
              <a:t>Contd</a:t>
            </a:r>
            <a:r>
              <a:rPr lang="en-IN" dirty="0"/>
              <a:t>…</a:t>
            </a:r>
          </a:p>
        </p:txBody>
      </p:sp>
    </p:spTree>
    <p:extLst>
      <p:ext uri="{BB962C8B-B14F-4D97-AF65-F5344CB8AC3E}">
        <p14:creationId xmlns:p14="http://schemas.microsoft.com/office/powerpoint/2010/main" val="403916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5" y="1097279"/>
            <a:ext cx="11779135" cy="5394960"/>
          </a:xfrm>
        </p:spPr>
        <p:txBody>
          <a:bodyPr>
            <a:noAutofit/>
          </a:bodyPr>
          <a:lstStyle/>
          <a:p>
            <a:pPr marL="0" indent="0">
              <a:buNone/>
            </a:pPr>
            <a:r>
              <a:rPr lang="en-IN" sz="3000" b="1" spc="-75" dirty="0">
                <a:solidFill>
                  <a:srgbClr val="FF0000"/>
                </a:solidFill>
                <a:latin typeface="Times New Roman"/>
                <a:cs typeface="Times New Roman"/>
              </a:rPr>
              <a:t>How process mining works</a:t>
            </a:r>
            <a:r>
              <a:rPr lang="en-IN" sz="3000" b="1" spc="-75" dirty="0">
                <a:latin typeface="Times New Roman"/>
                <a:cs typeface="Times New Roman"/>
              </a:rPr>
              <a:t> </a:t>
            </a:r>
          </a:p>
          <a:p>
            <a:r>
              <a:rPr lang="en-IN" sz="2400" b="1" i="0" spc="-75" dirty="0">
                <a:latin typeface="Times New Roman"/>
                <a:cs typeface="Times New Roman"/>
              </a:rPr>
              <a:t>Collecting Data</a:t>
            </a:r>
          </a:p>
          <a:p>
            <a:r>
              <a:rPr lang="en-IN" sz="2400" b="1" spc="-75" dirty="0">
                <a:latin typeface="Times New Roman"/>
                <a:cs typeface="Times New Roman"/>
              </a:rPr>
              <a:t>Creating Event Logs</a:t>
            </a:r>
          </a:p>
          <a:p>
            <a:r>
              <a:rPr lang="en-IN" sz="2400" b="1" i="0" spc="-75" dirty="0">
                <a:latin typeface="Times New Roman"/>
                <a:cs typeface="Times New Roman"/>
              </a:rPr>
              <a:t>Visualizing Processes</a:t>
            </a:r>
          </a:p>
          <a:p>
            <a:r>
              <a:rPr lang="en-IN" sz="2400" b="1" spc="-75" dirty="0">
                <a:latin typeface="Times New Roman"/>
                <a:cs typeface="Times New Roman"/>
              </a:rPr>
              <a:t>Finding Patterns</a:t>
            </a:r>
          </a:p>
          <a:p>
            <a:r>
              <a:rPr lang="en-IN" sz="2400" b="1" i="0" spc="-75" dirty="0">
                <a:latin typeface="Times New Roman"/>
                <a:cs typeface="Times New Roman"/>
              </a:rPr>
              <a:t>Identifying Bottlenecks</a:t>
            </a:r>
          </a:p>
          <a:p>
            <a:r>
              <a:rPr lang="en-IN" sz="2400" b="1" spc="-75" dirty="0">
                <a:latin typeface="Times New Roman"/>
                <a:cs typeface="Times New Roman"/>
              </a:rPr>
              <a:t>Discovering Deviations</a:t>
            </a:r>
          </a:p>
          <a:p>
            <a:r>
              <a:rPr lang="en-IN" sz="2400" b="1" i="0" spc="-75" dirty="0">
                <a:latin typeface="Times New Roman"/>
                <a:cs typeface="Times New Roman"/>
              </a:rPr>
              <a:t>Making Improv</a:t>
            </a:r>
            <a:r>
              <a:rPr lang="en-IN" sz="2400" b="1" spc="-75" dirty="0">
                <a:latin typeface="Times New Roman"/>
                <a:cs typeface="Times New Roman"/>
              </a:rPr>
              <a:t>ements</a:t>
            </a:r>
          </a:p>
          <a:p>
            <a:r>
              <a:rPr lang="en-IN" sz="2400" b="1" spc="-75" dirty="0">
                <a:latin typeface="Times New Roman"/>
                <a:cs typeface="Times New Roman"/>
              </a:rPr>
              <a:t>Predicting Future Steps</a:t>
            </a:r>
          </a:p>
          <a:p>
            <a:r>
              <a:rPr lang="en-IN" sz="2400" b="1" i="0" spc="-75" dirty="0">
                <a:latin typeface="Times New Roman"/>
                <a:cs typeface="Times New Roman"/>
              </a:rPr>
              <a:t>Continuous Improvement</a:t>
            </a:r>
          </a:p>
        </p:txBody>
      </p:sp>
      <p:sp>
        <p:nvSpPr>
          <p:cNvPr id="3" name="Title 3">
            <a:extLst>
              <a:ext uri="{FF2B5EF4-FFF2-40B4-BE49-F238E27FC236}">
                <a16:creationId xmlns:a16="http://schemas.microsoft.com/office/drawing/2014/main" id="{0CE12B62-0BC0-CBEA-C4B9-E241AD764DCD}"/>
              </a:ext>
            </a:extLst>
          </p:cNvPr>
          <p:cNvSpPr>
            <a:spLocks noGrp="1"/>
          </p:cNvSpPr>
          <p:nvPr>
            <p:ph type="title"/>
          </p:nvPr>
        </p:nvSpPr>
        <p:spPr>
          <a:xfrm>
            <a:off x="0" y="233363"/>
            <a:ext cx="12192000" cy="714375"/>
          </a:xfrm>
        </p:spPr>
        <p:txBody>
          <a:bodyPr/>
          <a:lstStyle/>
          <a:p>
            <a:r>
              <a:rPr lang="en-IN" dirty="0" err="1"/>
              <a:t>Contd</a:t>
            </a:r>
            <a:r>
              <a:rPr lang="en-IN" dirty="0"/>
              <a:t>…</a:t>
            </a:r>
          </a:p>
        </p:txBody>
      </p:sp>
    </p:spTree>
    <p:extLst>
      <p:ext uri="{BB962C8B-B14F-4D97-AF65-F5344CB8AC3E}">
        <p14:creationId xmlns:p14="http://schemas.microsoft.com/office/powerpoint/2010/main" val="3625388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5" y="1097279"/>
            <a:ext cx="11779135" cy="5394960"/>
          </a:xfrm>
        </p:spPr>
        <p:txBody>
          <a:bodyPr>
            <a:noAutofit/>
          </a:bodyPr>
          <a:lstStyle/>
          <a:p>
            <a:pPr marL="0" indent="0">
              <a:buNone/>
            </a:pPr>
            <a:r>
              <a:rPr lang="en-US" sz="3200" b="1" i="0" spc="-5" dirty="0">
                <a:solidFill>
                  <a:srgbClr val="FF0000"/>
                </a:solidFill>
              </a:rPr>
              <a:t>What is needed for </a:t>
            </a:r>
            <a:r>
              <a:rPr lang="en-US" sz="3200" b="1" i="0" spc="-5" dirty="0">
                <a:solidFill>
                  <a:srgbClr val="FF0000"/>
                </a:solidFill>
                <a:latin typeface="Times New Roman"/>
                <a:cs typeface="Times New Roman"/>
              </a:rPr>
              <a:t>Implementing</a:t>
            </a:r>
          </a:p>
          <a:p>
            <a:pPr marL="0" indent="0">
              <a:buNone/>
            </a:pPr>
            <a:endParaRPr lang="en-US" sz="3200" b="1" spc="-5" dirty="0">
              <a:latin typeface="Times New Roman"/>
              <a:cs typeface="Times New Roman"/>
            </a:endParaRPr>
          </a:p>
          <a:p>
            <a:pPr marL="0" indent="0">
              <a:buNone/>
            </a:pPr>
            <a:endParaRPr lang="en-US" sz="3200" b="1" dirty="0"/>
          </a:p>
        </p:txBody>
      </p:sp>
      <p:pic>
        <p:nvPicPr>
          <p:cNvPr id="5" name="Picture 4">
            <a:extLst>
              <a:ext uri="{FF2B5EF4-FFF2-40B4-BE49-F238E27FC236}">
                <a16:creationId xmlns:a16="http://schemas.microsoft.com/office/drawing/2014/main" id="{358E859A-6897-F9D5-2EC4-54BE205660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5341" y="1767840"/>
            <a:ext cx="8247462" cy="4724399"/>
          </a:xfrm>
          <a:prstGeom prst="rect">
            <a:avLst/>
          </a:prstGeom>
        </p:spPr>
      </p:pic>
      <p:sp>
        <p:nvSpPr>
          <p:cNvPr id="2" name="Title 3">
            <a:extLst>
              <a:ext uri="{FF2B5EF4-FFF2-40B4-BE49-F238E27FC236}">
                <a16:creationId xmlns:a16="http://schemas.microsoft.com/office/drawing/2014/main" id="{F437FD65-58E4-7D2B-7959-40587665CF9F}"/>
              </a:ext>
            </a:extLst>
          </p:cNvPr>
          <p:cNvSpPr>
            <a:spLocks noGrp="1"/>
          </p:cNvSpPr>
          <p:nvPr>
            <p:ph type="title"/>
          </p:nvPr>
        </p:nvSpPr>
        <p:spPr>
          <a:xfrm>
            <a:off x="0" y="233363"/>
            <a:ext cx="12192000" cy="714375"/>
          </a:xfrm>
        </p:spPr>
        <p:txBody>
          <a:bodyPr/>
          <a:lstStyle/>
          <a:p>
            <a:r>
              <a:rPr lang="en-IN" dirty="0" err="1"/>
              <a:t>Contd</a:t>
            </a:r>
            <a:r>
              <a:rPr lang="en-IN" dirty="0"/>
              <a:t>…</a:t>
            </a:r>
          </a:p>
        </p:txBody>
      </p:sp>
    </p:spTree>
    <p:extLst>
      <p:ext uri="{BB962C8B-B14F-4D97-AF65-F5344CB8AC3E}">
        <p14:creationId xmlns:p14="http://schemas.microsoft.com/office/powerpoint/2010/main" val="369770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5" y="1097279"/>
            <a:ext cx="11779135" cy="5394960"/>
          </a:xfrm>
        </p:spPr>
        <p:txBody>
          <a:bodyPr>
            <a:noAutofit/>
          </a:bodyPr>
          <a:lstStyle/>
          <a:p>
            <a:pPr marL="0" indent="0">
              <a:buNone/>
            </a:pPr>
            <a:r>
              <a:rPr lang="en-US" sz="3200" b="1" i="0" spc="-5" dirty="0">
                <a:solidFill>
                  <a:srgbClr val="FF0000"/>
                </a:solidFill>
                <a:latin typeface="Times New Roman"/>
                <a:cs typeface="Times New Roman"/>
              </a:rPr>
              <a:t>Main</a:t>
            </a:r>
            <a:r>
              <a:rPr lang="en-US" sz="3200" b="1" i="0" dirty="0">
                <a:solidFill>
                  <a:srgbClr val="FF0000"/>
                </a:solidFill>
                <a:latin typeface="Times New Roman"/>
                <a:cs typeface="Times New Roman"/>
              </a:rPr>
              <a:t> </a:t>
            </a:r>
            <a:r>
              <a:rPr lang="en-US" sz="3200" b="1" i="0" spc="-10" dirty="0">
                <a:solidFill>
                  <a:srgbClr val="FF0000"/>
                </a:solidFill>
                <a:latin typeface="Times New Roman"/>
                <a:cs typeface="Times New Roman"/>
              </a:rPr>
              <a:t>components </a:t>
            </a:r>
            <a:r>
              <a:rPr lang="en-US" sz="3200" b="1" i="0" dirty="0">
                <a:solidFill>
                  <a:srgbClr val="FF0000"/>
                </a:solidFill>
                <a:latin typeface="Times New Roman"/>
                <a:cs typeface="Times New Roman"/>
              </a:rPr>
              <a:t>of	</a:t>
            </a:r>
            <a:r>
              <a:rPr lang="en-US" sz="3200" b="1" i="0" spc="-5" dirty="0">
                <a:solidFill>
                  <a:srgbClr val="FF0000"/>
                </a:solidFill>
                <a:latin typeface="Times New Roman"/>
                <a:cs typeface="Times New Roman"/>
              </a:rPr>
              <a:t>Process</a:t>
            </a:r>
            <a:r>
              <a:rPr lang="en-US" sz="3200" b="1" i="0" spc="-45" dirty="0">
                <a:solidFill>
                  <a:srgbClr val="FF0000"/>
                </a:solidFill>
                <a:latin typeface="Times New Roman"/>
                <a:cs typeface="Times New Roman"/>
              </a:rPr>
              <a:t> </a:t>
            </a:r>
            <a:r>
              <a:rPr lang="en-US" sz="3200" b="1" i="0" spc="-5" dirty="0">
                <a:solidFill>
                  <a:srgbClr val="FF0000"/>
                </a:solidFill>
                <a:latin typeface="Times New Roman"/>
                <a:cs typeface="Times New Roman"/>
              </a:rPr>
              <a:t>Mining</a:t>
            </a:r>
            <a:endParaRPr lang="en-US" sz="3200" b="1" i="0" dirty="0">
              <a:solidFill>
                <a:srgbClr val="FF0000"/>
              </a:solidFill>
              <a:latin typeface="+mn-lt"/>
              <a:cs typeface="+mn-cs"/>
            </a:endParaRPr>
          </a:p>
          <a:p>
            <a:r>
              <a:rPr lang="en-US" sz="2400" b="1" spc="-5" dirty="0">
                <a:latin typeface="Arial MT"/>
                <a:cs typeface="Arial MT"/>
              </a:rPr>
              <a:t>The</a:t>
            </a:r>
            <a:r>
              <a:rPr lang="en-US" sz="2400" b="1" spc="50" dirty="0">
                <a:latin typeface="Arial MT"/>
                <a:cs typeface="Arial MT"/>
              </a:rPr>
              <a:t> </a:t>
            </a:r>
            <a:r>
              <a:rPr lang="en-US" sz="2400" b="1" dirty="0">
                <a:latin typeface="Arial MT"/>
                <a:cs typeface="Arial MT"/>
              </a:rPr>
              <a:t>mining</a:t>
            </a:r>
            <a:r>
              <a:rPr lang="en-US" sz="2400" b="1" spc="60" dirty="0">
                <a:latin typeface="Arial MT"/>
                <a:cs typeface="Arial MT"/>
              </a:rPr>
              <a:t> </a:t>
            </a:r>
            <a:r>
              <a:rPr lang="en-US" sz="2400" b="1" spc="-5" dirty="0">
                <a:latin typeface="Arial MT"/>
                <a:cs typeface="Arial MT"/>
              </a:rPr>
              <a:t>algorithm</a:t>
            </a:r>
            <a:r>
              <a:rPr lang="en-US" sz="2400" b="1" spc="55" dirty="0">
                <a:latin typeface="Arial MT"/>
                <a:cs typeface="Arial MT"/>
              </a:rPr>
              <a:t> </a:t>
            </a:r>
            <a:r>
              <a:rPr lang="en-US" sz="2400" b="1" spc="-5" dirty="0">
                <a:latin typeface="Arial MT"/>
                <a:cs typeface="Arial MT"/>
              </a:rPr>
              <a:t>determines</a:t>
            </a:r>
            <a:r>
              <a:rPr lang="en-US" sz="2400" b="1" spc="50" dirty="0">
                <a:latin typeface="Arial MT"/>
                <a:cs typeface="Arial MT"/>
              </a:rPr>
              <a:t> </a:t>
            </a:r>
            <a:r>
              <a:rPr lang="en-US" sz="2400" b="1" spc="-5" dirty="0">
                <a:latin typeface="Arial MT"/>
                <a:cs typeface="Arial MT"/>
              </a:rPr>
              <a:t>how</a:t>
            </a:r>
            <a:r>
              <a:rPr lang="en-US" sz="2400" b="1" spc="55" dirty="0">
                <a:latin typeface="Arial MT"/>
                <a:cs typeface="Arial MT"/>
              </a:rPr>
              <a:t> </a:t>
            </a:r>
            <a:r>
              <a:rPr lang="en-US" sz="2400" b="1" spc="-5" dirty="0">
                <a:latin typeface="Arial MT"/>
                <a:cs typeface="Arial MT"/>
              </a:rPr>
              <a:t>process</a:t>
            </a:r>
            <a:r>
              <a:rPr lang="en-US" sz="2400" b="1" spc="55" dirty="0">
                <a:latin typeface="Arial MT"/>
                <a:cs typeface="Arial MT"/>
              </a:rPr>
              <a:t> </a:t>
            </a:r>
            <a:r>
              <a:rPr lang="en-US" sz="2400" b="1" dirty="0">
                <a:latin typeface="Arial MT"/>
                <a:cs typeface="Arial MT"/>
              </a:rPr>
              <a:t>models</a:t>
            </a:r>
            <a:r>
              <a:rPr lang="en-US" sz="2400" b="1" spc="60" dirty="0">
                <a:latin typeface="Arial MT"/>
                <a:cs typeface="Arial MT"/>
              </a:rPr>
              <a:t> </a:t>
            </a:r>
            <a:r>
              <a:rPr lang="en-US" sz="2400" b="1" spc="-5" dirty="0">
                <a:latin typeface="Arial MT"/>
                <a:cs typeface="Arial MT"/>
              </a:rPr>
              <a:t>are</a:t>
            </a:r>
            <a:r>
              <a:rPr lang="en-US" sz="2400" b="1" spc="50" dirty="0">
                <a:latin typeface="Arial MT"/>
                <a:cs typeface="Arial MT"/>
              </a:rPr>
              <a:t> </a:t>
            </a:r>
            <a:r>
              <a:rPr lang="en-US" sz="2400" b="1" dirty="0">
                <a:latin typeface="Arial MT"/>
                <a:cs typeface="Arial MT"/>
              </a:rPr>
              <a:t>created ,the</a:t>
            </a:r>
            <a:r>
              <a:rPr lang="en-US" sz="2400" b="1" spc="60" dirty="0">
                <a:latin typeface="Arial MT"/>
                <a:cs typeface="Arial MT"/>
              </a:rPr>
              <a:t> </a:t>
            </a:r>
            <a:r>
              <a:rPr lang="en-US" sz="2400" b="1" spc="-5" dirty="0">
                <a:latin typeface="Arial MT"/>
                <a:cs typeface="Arial MT"/>
              </a:rPr>
              <a:t>best</a:t>
            </a:r>
            <a:r>
              <a:rPr lang="en-US" sz="2400" b="1" spc="55" dirty="0">
                <a:latin typeface="Arial MT"/>
                <a:cs typeface="Arial MT"/>
              </a:rPr>
              <a:t> </a:t>
            </a:r>
            <a:r>
              <a:rPr lang="en-US" sz="2400" b="1" dirty="0">
                <a:latin typeface="Arial MT"/>
                <a:cs typeface="Arial MT"/>
              </a:rPr>
              <a:t>known </a:t>
            </a:r>
            <a:r>
              <a:rPr lang="en-US" sz="2400" b="1" spc="-655" dirty="0">
                <a:latin typeface="Arial MT"/>
                <a:cs typeface="Arial MT"/>
              </a:rPr>
              <a:t> </a:t>
            </a:r>
            <a:r>
              <a:rPr lang="en-US" sz="2400" b="1" dirty="0">
                <a:latin typeface="Arial MT"/>
                <a:cs typeface="Arial MT"/>
              </a:rPr>
              <a:t>categories</a:t>
            </a:r>
            <a:r>
              <a:rPr lang="en-US" sz="2400" b="1" spc="-10" dirty="0">
                <a:latin typeface="Arial MT"/>
                <a:cs typeface="Arial MT"/>
              </a:rPr>
              <a:t> </a:t>
            </a:r>
            <a:r>
              <a:rPr lang="en-US" sz="2400" b="1" spc="-5" dirty="0">
                <a:latin typeface="Arial MT"/>
                <a:cs typeface="Arial MT"/>
              </a:rPr>
              <a:t>are</a:t>
            </a:r>
          </a:p>
          <a:p>
            <a:endParaRPr lang="en-US" sz="2400" b="1" dirty="0"/>
          </a:p>
        </p:txBody>
      </p:sp>
      <p:pic>
        <p:nvPicPr>
          <p:cNvPr id="5" name="object 7">
            <a:extLst>
              <a:ext uri="{FF2B5EF4-FFF2-40B4-BE49-F238E27FC236}">
                <a16:creationId xmlns:a16="http://schemas.microsoft.com/office/drawing/2014/main" id="{92675754-5BDA-37C5-B737-7353F2BE8D0E}"/>
              </a:ext>
            </a:extLst>
          </p:cNvPr>
          <p:cNvPicPr/>
          <p:nvPr/>
        </p:nvPicPr>
        <p:blipFill>
          <a:blip r:embed="rId2" cstate="print"/>
          <a:stretch>
            <a:fillRect/>
          </a:stretch>
        </p:blipFill>
        <p:spPr>
          <a:xfrm>
            <a:off x="351473" y="2711117"/>
            <a:ext cx="1653790" cy="1857240"/>
          </a:xfrm>
          <a:prstGeom prst="rect">
            <a:avLst/>
          </a:prstGeom>
        </p:spPr>
      </p:pic>
      <p:pic>
        <p:nvPicPr>
          <p:cNvPr id="7" name="object 9">
            <a:extLst>
              <a:ext uri="{FF2B5EF4-FFF2-40B4-BE49-F238E27FC236}">
                <a16:creationId xmlns:a16="http://schemas.microsoft.com/office/drawing/2014/main" id="{EB6F01E2-359A-7C74-44BB-48C153597BAB}"/>
              </a:ext>
            </a:extLst>
          </p:cNvPr>
          <p:cNvPicPr/>
          <p:nvPr/>
        </p:nvPicPr>
        <p:blipFill>
          <a:blip r:embed="rId3" cstate="print"/>
          <a:stretch>
            <a:fillRect/>
          </a:stretch>
        </p:blipFill>
        <p:spPr>
          <a:xfrm>
            <a:off x="4439946" y="2587882"/>
            <a:ext cx="1448699" cy="1980474"/>
          </a:xfrm>
          <a:prstGeom prst="rect">
            <a:avLst/>
          </a:prstGeom>
        </p:spPr>
      </p:pic>
      <p:grpSp>
        <p:nvGrpSpPr>
          <p:cNvPr id="8" name="object 11">
            <a:extLst>
              <a:ext uri="{FF2B5EF4-FFF2-40B4-BE49-F238E27FC236}">
                <a16:creationId xmlns:a16="http://schemas.microsoft.com/office/drawing/2014/main" id="{C2E307AA-D975-C68E-45F6-6EE1DCC64163}"/>
              </a:ext>
            </a:extLst>
          </p:cNvPr>
          <p:cNvGrpSpPr/>
          <p:nvPr/>
        </p:nvGrpSpPr>
        <p:grpSpPr>
          <a:xfrm>
            <a:off x="9255117" y="2587881"/>
            <a:ext cx="1449070" cy="1980473"/>
            <a:chOff x="9495749" y="2041525"/>
            <a:chExt cx="1449070" cy="1645920"/>
          </a:xfrm>
        </p:grpSpPr>
        <p:pic>
          <p:nvPicPr>
            <p:cNvPr id="9" name="object 12">
              <a:extLst>
                <a:ext uri="{FF2B5EF4-FFF2-40B4-BE49-F238E27FC236}">
                  <a16:creationId xmlns:a16="http://schemas.microsoft.com/office/drawing/2014/main" id="{9DAB0956-667F-23AE-76C2-49CA9529B2B7}"/>
                </a:ext>
              </a:extLst>
            </p:cNvPr>
            <p:cNvPicPr/>
            <p:nvPr/>
          </p:nvPicPr>
          <p:blipFill>
            <a:blip r:embed="rId2" cstate="print"/>
            <a:stretch>
              <a:fillRect/>
            </a:stretch>
          </p:blipFill>
          <p:spPr>
            <a:xfrm>
              <a:off x="9495749" y="2041525"/>
              <a:ext cx="1448699" cy="1645925"/>
            </a:xfrm>
            <a:prstGeom prst="rect">
              <a:avLst/>
            </a:prstGeom>
          </p:spPr>
        </p:pic>
        <p:sp>
          <p:nvSpPr>
            <p:cNvPr id="10" name="object 13">
              <a:extLst>
                <a:ext uri="{FF2B5EF4-FFF2-40B4-BE49-F238E27FC236}">
                  <a16:creationId xmlns:a16="http://schemas.microsoft.com/office/drawing/2014/main" id="{344F0D71-E33F-2117-EE30-086EDB6A699D}"/>
                </a:ext>
              </a:extLst>
            </p:cNvPr>
            <p:cNvSpPr/>
            <p:nvPr/>
          </p:nvSpPr>
          <p:spPr>
            <a:xfrm>
              <a:off x="10027626" y="2339764"/>
              <a:ext cx="399415" cy="452120"/>
            </a:xfrm>
            <a:custGeom>
              <a:avLst/>
              <a:gdLst/>
              <a:ahLst/>
              <a:cxnLst/>
              <a:rect l="l" t="t" r="r" b="b"/>
              <a:pathLst>
                <a:path w="399415" h="452119">
                  <a:moveTo>
                    <a:pt x="199400" y="451913"/>
                  </a:moveTo>
                  <a:lnTo>
                    <a:pt x="153679" y="445946"/>
                  </a:lnTo>
                  <a:lnTo>
                    <a:pt x="111709" y="428947"/>
                  </a:lnTo>
                  <a:lnTo>
                    <a:pt x="74685" y="402273"/>
                  </a:lnTo>
                  <a:lnTo>
                    <a:pt x="43806" y="367281"/>
                  </a:lnTo>
                  <a:lnTo>
                    <a:pt x="20267" y="325327"/>
                  </a:lnTo>
                  <a:lnTo>
                    <a:pt x="5266" y="277766"/>
                  </a:lnTo>
                  <a:lnTo>
                    <a:pt x="0" y="225956"/>
                  </a:lnTo>
                  <a:lnTo>
                    <a:pt x="5266" y="174147"/>
                  </a:lnTo>
                  <a:lnTo>
                    <a:pt x="20267" y="126586"/>
                  </a:lnTo>
                  <a:lnTo>
                    <a:pt x="43806" y="84632"/>
                  </a:lnTo>
                  <a:lnTo>
                    <a:pt x="74685" y="49640"/>
                  </a:lnTo>
                  <a:lnTo>
                    <a:pt x="111709" y="22966"/>
                  </a:lnTo>
                  <a:lnTo>
                    <a:pt x="153679" y="5967"/>
                  </a:lnTo>
                  <a:lnTo>
                    <a:pt x="199400" y="0"/>
                  </a:lnTo>
                  <a:lnTo>
                    <a:pt x="238483" y="4381"/>
                  </a:lnTo>
                  <a:lnTo>
                    <a:pt x="275707" y="17199"/>
                  </a:lnTo>
                  <a:lnTo>
                    <a:pt x="310027" y="37963"/>
                  </a:lnTo>
                  <a:lnTo>
                    <a:pt x="340397" y="66181"/>
                  </a:lnTo>
                  <a:lnTo>
                    <a:pt x="365299" y="100596"/>
                  </a:lnTo>
                  <a:lnTo>
                    <a:pt x="383622" y="139487"/>
                  </a:lnTo>
                  <a:lnTo>
                    <a:pt x="394933" y="181669"/>
                  </a:lnTo>
                  <a:lnTo>
                    <a:pt x="398800" y="225956"/>
                  </a:lnTo>
                  <a:lnTo>
                    <a:pt x="393534" y="277766"/>
                  </a:lnTo>
                  <a:lnTo>
                    <a:pt x="378533" y="325327"/>
                  </a:lnTo>
                  <a:lnTo>
                    <a:pt x="354994" y="367281"/>
                  </a:lnTo>
                  <a:lnTo>
                    <a:pt x="324114" y="402273"/>
                  </a:lnTo>
                  <a:lnTo>
                    <a:pt x="287091" y="428947"/>
                  </a:lnTo>
                  <a:lnTo>
                    <a:pt x="245120" y="445946"/>
                  </a:lnTo>
                  <a:lnTo>
                    <a:pt x="199400" y="451913"/>
                  </a:lnTo>
                  <a:close/>
                </a:path>
              </a:pathLst>
            </a:custGeom>
            <a:solidFill>
              <a:srgbClr val="E7E6E6"/>
            </a:solidFill>
          </p:spPr>
          <p:txBody>
            <a:bodyPr wrap="square" lIns="0" tIns="0" rIns="0" bIns="0" rtlCol="0"/>
            <a:lstStyle/>
            <a:p>
              <a:endParaRPr/>
            </a:p>
          </p:txBody>
        </p:sp>
        <p:sp>
          <p:nvSpPr>
            <p:cNvPr id="11" name="object 14">
              <a:extLst>
                <a:ext uri="{FF2B5EF4-FFF2-40B4-BE49-F238E27FC236}">
                  <a16:creationId xmlns:a16="http://schemas.microsoft.com/office/drawing/2014/main" id="{9C64E0C7-2A63-F7E9-DAF2-742021521FED}"/>
                </a:ext>
              </a:extLst>
            </p:cNvPr>
            <p:cNvSpPr/>
            <p:nvPr/>
          </p:nvSpPr>
          <p:spPr>
            <a:xfrm>
              <a:off x="10027626" y="2339764"/>
              <a:ext cx="399415" cy="452120"/>
            </a:xfrm>
            <a:custGeom>
              <a:avLst/>
              <a:gdLst/>
              <a:ahLst/>
              <a:cxnLst/>
              <a:rect l="l" t="t" r="r" b="b"/>
              <a:pathLst>
                <a:path w="399415" h="452119">
                  <a:moveTo>
                    <a:pt x="0" y="225956"/>
                  </a:moveTo>
                  <a:lnTo>
                    <a:pt x="5266" y="174147"/>
                  </a:lnTo>
                  <a:lnTo>
                    <a:pt x="20267" y="126586"/>
                  </a:lnTo>
                  <a:lnTo>
                    <a:pt x="43806" y="84632"/>
                  </a:lnTo>
                  <a:lnTo>
                    <a:pt x="74685" y="49640"/>
                  </a:lnTo>
                  <a:lnTo>
                    <a:pt x="111709" y="22966"/>
                  </a:lnTo>
                  <a:lnTo>
                    <a:pt x="153679" y="5967"/>
                  </a:lnTo>
                  <a:lnTo>
                    <a:pt x="199400" y="0"/>
                  </a:lnTo>
                  <a:lnTo>
                    <a:pt x="238483" y="4381"/>
                  </a:lnTo>
                  <a:lnTo>
                    <a:pt x="275707" y="17199"/>
                  </a:lnTo>
                  <a:lnTo>
                    <a:pt x="310027" y="37963"/>
                  </a:lnTo>
                  <a:lnTo>
                    <a:pt x="340397" y="66181"/>
                  </a:lnTo>
                  <a:lnTo>
                    <a:pt x="365299" y="100596"/>
                  </a:lnTo>
                  <a:lnTo>
                    <a:pt x="383622" y="139487"/>
                  </a:lnTo>
                  <a:lnTo>
                    <a:pt x="394933" y="181669"/>
                  </a:lnTo>
                  <a:lnTo>
                    <a:pt x="398800" y="225956"/>
                  </a:lnTo>
                  <a:lnTo>
                    <a:pt x="393534" y="277766"/>
                  </a:lnTo>
                  <a:lnTo>
                    <a:pt x="378533" y="325327"/>
                  </a:lnTo>
                  <a:lnTo>
                    <a:pt x="354994" y="367281"/>
                  </a:lnTo>
                  <a:lnTo>
                    <a:pt x="324114" y="402273"/>
                  </a:lnTo>
                  <a:lnTo>
                    <a:pt x="287091" y="428947"/>
                  </a:lnTo>
                  <a:lnTo>
                    <a:pt x="245120" y="445946"/>
                  </a:lnTo>
                  <a:lnTo>
                    <a:pt x="199400" y="451913"/>
                  </a:lnTo>
                  <a:lnTo>
                    <a:pt x="153679" y="445946"/>
                  </a:lnTo>
                  <a:lnTo>
                    <a:pt x="111709" y="428947"/>
                  </a:lnTo>
                  <a:lnTo>
                    <a:pt x="74685" y="402273"/>
                  </a:lnTo>
                  <a:lnTo>
                    <a:pt x="43806" y="367281"/>
                  </a:lnTo>
                  <a:lnTo>
                    <a:pt x="20267" y="325327"/>
                  </a:lnTo>
                  <a:lnTo>
                    <a:pt x="5266" y="277766"/>
                  </a:lnTo>
                  <a:lnTo>
                    <a:pt x="0" y="225956"/>
                  </a:lnTo>
                  <a:close/>
                </a:path>
              </a:pathLst>
            </a:custGeom>
            <a:ln w="9527">
              <a:solidFill>
                <a:srgbClr val="44536A"/>
              </a:solidFill>
            </a:ln>
          </p:spPr>
          <p:txBody>
            <a:bodyPr wrap="square" lIns="0" tIns="0" rIns="0" bIns="0" rtlCol="0"/>
            <a:lstStyle/>
            <a:p>
              <a:endParaRPr/>
            </a:p>
          </p:txBody>
        </p:sp>
      </p:grpSp>
      <p:sp>
        <p:nvSpPr>
          <p:cNvPr id="14" name="TextBox 13">
            <a:extLst>
              <a:ext uri="{FF2B5EF4-FFF2-40B4-BE49-F238E27FC236}">
                <a16:creationId xmlns:a16="http://schemas.microsoft.com/office/drawing/2014/main" id="{033453D7-573C-3B12-C19D-D3D2047EC30A}"/>
              </a:ext>
            </a:extLst>
          </p:cNvPr>
          <p:cNvSpPr txBox="1"/>
          <p:nvPr/>
        </p:nvSpPr>
        <p:spPr>
          <a:xfrm>
            <a:off x="351473" y="3649303"/>
            <a:ext cx="1653790" cy="646331"/>
          </a:xfrm>
          <a:prstGeom prst="rect">
            <a:avLst/>
          </a:prstGeom>
          <a:noFill/>
        </p:spPr>
        <p:txBody>
          <a:bodyPr wrap="square">
            <a:spAutoFit/>
          </a:bodyPr>
          <a:lstStyle/>
          <a:p>
            <a:pPr marL="12700" marR="5080">
              <a:lnSpc>
                <a:spcPct val="100000"/>
              </a:lnSpc>
              <a:spcBef>
                <a:spcPts val="100"/>
              </a:spcBef>
            </a:pPr>
            <a:r>
              <a:rPr lang="en-IN" sz="1800" b="1" spc="-5" dirty="0">
                <a:latin typeface="Arial"/>
                <a:cs typeface="Arial"/>
              </a:rPr>
              <a:t>Deterministic  algorithms</a:t>
            </a:r>
            <a:endParaRPr lang="en-IN" sz="1800" dirty="0">
              <a:latin typeface="Arial"/>
              <a:cs typeface="Arial"/>
            </a:endParaRPr>
          </a:p>
        </p:txBody>
      </p:sp>
      <p:sp>
        <p:nvSpPr>
          <p:cNvPr id="16" name="TextBox 15">
            <a:extLst>
              <a:ext uri="{FF2B5EF4-FFF2-40B4-BE49-F238E27FC236}">
                <a16:creationId xmlns:a16="http://schemas.microsoft.com/office/drawing/2014/main" id="{4B26B4E4-BED6-2DEC-A1D4-FA8EBCBE837A}"/>
              </a:ext>
            </a:extLst>
          </p:cNvPr>
          <p:cNvSpPr txBox="1"/>
          <p:nvPr/>
        </p:nvSpPr>
        <p:spPr>
          <a:xfrm>
            <a:off x="4439946" y="3642890"/>
            <a:ext cx="1448699" cy="646331"/>
          </a:xfrm>
          <a:prstGeom prst="rect">
            <a:avLst/>
          </a:prstGeom>
          <a:noFill/>
        </p:spPr>
        <p:txBody>
          <a:bodyPr wrap="square">
            <a:spAutoFit/>
          </a:bodyPr>
          <a:lstStyle/>
          <a:p>
            <a:pPr marL="12700" marR="5080">
              <a:lnSpc>
                <a:spcPct val="100000"/>
              </a:lnSpc>
              <a:spcBef>
                <a:spcPts val="100"/>
              </a:spcBef>
            </a:pPr>
            <a:r>
              <a:rPr lang="en-IN" sz="1800" b="1" spc="-5" dirty="0">
                <a:latin typeface="Arial"/>
                <a:cs typeface="Arial"/>
              </a:rPr>
              <a:t>Heuristic </a:t>
            </a:r>
            <a:r>
              <a:rPr lang="en-IN" sz="1800" b="1" dirty="0">
                <a:latin typeface="Arial"/>
                <a:cs typeface="Arial"/>
              </a:rPr>
              <a:t> </a:t>
            </a:r>
            <a:r>
              <a:rPr lang="en-IN" sz="1800" b="1" spc="-5" dirty="0">
                <a:latin typeface="Arial"/>
                <a:cs typeface="Arial"/>
              </a:rPr>
              <a:t>algorithms</a:t>
            </a:r>
            <a:endParaRPr lang="en-IN" sz="1800" dirty="0">
              <a:latin typeface="Arial"/>
              <a:cs typeface="Arial"/>
            </a:endParaRPr>
          </a:p>
        </p:txBody>
      </p:sp>
      <p:sp>
        <p:nvSpPr>
          <p:cNvPr id="18" name="TextBox 17">
            <a:extLst>
              <a:ext uri="{FF2B5EF4-FFF2-40B4-BE49-F238E27FC236}">
                <a16:creationId xmlns:a16="http://schemas.microsoft.com/office/drawing/2014/main" id="{61C01D8D-C117-9B1A-FD82-2009040DADFD}"/>
              </a:ext>
            </a:extLst>
          </p:cNvPr>
          <p:cNvSpPr txBox="1"/>
          <p:nvPr/>
        </p:nvSpPr>
        <p:spPr>
          <a:xfrm>
            <a:off x="9255117" y="3636479"/>
            <a:ext cx="5741694" cy="659155"/>
          </a:xfrm>
          <a:prstGeom prst="rect">
            <a:avLst/>
          </a:prstGeom>
          <a:noFill/>
        </p:spPr>
        <p:txBody>
          <a:bodyPr wrap="square">
            <a:spAutoFit/>
          </a:bodyPr>
          <a:lstStyle/>
          <a:p>
            <a:pPr marL="12700" marR="5080">
              <a:lnSpc>
                <a:spcPct val="100000"/>
              </a:lnSpc>
              <a:spcBef>
                <a:spcPts val="100"/>
              </a:spcBef>
            </a:pPr>
            <a:r>
              <a:rPr lang="en-IN" sz="1800" b="1" spc="-5" dirty="0">
                <a:latin typeface="Arial"/>
                <a:cs typeface="Arial"/>
              </a:rPr>
              <a:t>Genetic </a:t>
            </a:r>
            <a:r>
              <a:rPr lang="en-IN" sz="1800" b="1" dirty="0">
                <a:latin typeface="Arial"/>
                <a:cs typeface="Arial"/>
              </a:rPr>
              <a:t> </a:t>
            </a:r>
          </a:p>
          <a:p>
            <a:pPr marL="12700" marR="5080">
              <a:lnSpc>
                <a:spcPct val="100000"/>
              </a:lnSpc>
              <a:spcBef>
                <a:spcPts val="100"/>
              </a:spcBef>
            </a:pPr>
            <a:r>
              <a:rPr lang="en-IN" sz="1800" b="1" spc="-5" dirty="0">
                <a:latin typeface="Arial"/>
                <a:cs typeface="Arial"/>
              </a:rPr>
              <a:t>algorithms</a:t>
            </a:r>
            <a:endParaRPr lang="en-IN" sz="1800" dirty="0">
              <a:latin typeface="Arial"/>
              <a:cs typeface="Arial"/>
            </a:endParaRPr>
          </a:p>
        </p:txBody>
      </p:sp>
      <p:sp>
        <p:nvSpPr>
          <p:cNvPr id="20" name="TextBox 19">
            <a:extLst>
              <a:ext uri="{FF2B5EF4-FFF2-40B4-BE49-F238E27FC236}">
                <a16:creationId xmlns:a16="http://schemas.microsoft.com/office/drawing/2014/main" id="{03D63CEC-AF7B-FE0D-7055-2F3EC2B0C358}"/>
              </a:ext>
            </a:extLst>
          </p:cNvPr>
          <p:cNvSpPr txBox="1"/>
          <p:nvPr/>
        </p:nvSpPr>
        <p:spPr>
          <a:xfrm>
            <a:off x="199505" y="4813314"/>
            <a:ext cx="11779134" cy="1092607"/>
          </a:xfrm>
          <a:prstGeom prst="rect">
            <a:avLst/>
          </a:prstGeom>
          <a:noFill/>
        </p:spPr>
        <p:txBody>
          <a:bodyPr wrap="square">
            <a:spAutoFit/>
          </a:bodyPr>
          <a:lstStyle/>
          <a:p>
            <a:pPr marL="469265" marR="5080" indent="-457200" algn="just">
              <a:lnSpc>
                <a:spcPts val="2590"/>
              </a:lnSpc>
              <a:spcBef>
                <a:spcPts val="425"/>
              </a:spcBef>
              <a:buFont typeface="Arial MT"/>
              <a:buChar char="□"/>
              <a:tabLst>
                <a:tab pos="469900" algn="l"/>
              </a:tabLst>
            </a:pPr>
            <a:r>
              <a:rPr lang="en-US" sz="2400" b="1" spc="-5" dirty="0">
                <a:latin typeface="Times New Roman" panose="02020603050405020304" pitchFamily="18" charset="0"/>
                <a:cs typeface="Times New Roman" panose="02020603050405020304" pitchFamily="18" charset="0"/>
              </a:rPr>
              <a:t>Deterministic algorithms: </a:t>
            </a:r>
            <a:r>
              <a:rPr lang="en-US" sz="2400" b="1"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This </a:t>
            </a:r>
            <a:r>
              <a:rPr lang="en-US" sz="2400" spc="-5" dirty="0" err="1">
                <a:latin typeface="Times New Roman" panose="02020603050405020304" pitchFamily="18" charset="0"/>
                <a:cs typeface="Times New Roman" panose="02020603050405020304" pitchFamily="18" charset="0"/>
              </a:rPr>
              <a:t>alogrithm</a:t>
            </a:r>
            <a:r>
              <a:rPr lang="en-US" sz="2400" spc="-5" dirty="0">
                <a:latin typeface="Times New Roman" panose="02020603050405020304" pitchFamily="18" charset="0"/>
                <a:cs typeface="Times New Roman" panose="02020603050405020304" pitchFamily="18" charset="0"/>
              </a:rPr>
              <a:t> always delivers the </a:t>
            </a:r>
            <a:r>
              <a:rPr lang="en-US" sz="2400" dirty="0">
                <a:latin typeface="Times New Roman" panose="02020603050405020304" pitchFamily="18" charset="0"/>
                <a:cs typeface="Times New Roman" panose="02020603050405020304" pitchFamily="18" charset="0"/>
              </a:rPr>
              <a:t>same result </a:t>
            </a:r>
            <a:r>
              <a:rPr lang="en-US" sz="2400" spc="-5" dirty="0">
                <a:latin typeface="Times New Roman" panose="02020603050405020304" pitchFamily="18" charset="0"/>
                <a:cs typeface="Times New Roman" panose="02020603050405020304" pitchFamily="18" charset="0"/>
              </a:rPr>
              <a:t>for the </a:t>
            </a:r>
            <a:r>
              <a:rPr lang="en-US" sz="2400" dirty="0">
                <a:latin typeface="Times New Roman" panose="02020603050405020304" pitchFamily="18" charset="0"/>
                <a:cs typeface="Times New Roman" panose="02020603050405020304" pitchFamily="18" charset="0"/>
              </a:rPr>
              <a:t>same </a:t>
            </a:r>
            <a:r>
              <a:rPr lang="en-US" sz="2400" spc="-5" dirty="0">
                <a:latin typeface="Times New Roman" panose="02020603050405020304" pitchFamily="18" charset="0"/>
                <a:cs typeface="Times New Roman" panose="02020603050405020304" pitchFamily="18" charset="0"/>
              </a:rPr>
              <a:t>input and this algorithm used to perform specific tasks in process mining with predictable results</a:t>
            </a:r>
            <a:endParaRPr lang="en-US" sz="2400" dirty="0">
              <a:latin typeface="Times New Roman" panose="02020603050405020304" pitchFamily="18" charset="0"/>
              <a:cs typeface="Times New Roman" panose="02020603050405020304" pitchFamily="18" charset="0"/>
            </a:endParaRPr>
          </a:p>
        </p:txBody>
      </p:sp>
      <p:sp>
        <p:nvSpPr>
          <p:cNvPr id="2" name="Title 3">
            <a:extLst>
              <a:ext uri="{FF2B5EF4-FFF2-40B4-BE49-F238E27FC236}">
                <a16:creationId xmlns:a16="http://schemas.microsoft.com/office/drawing/2014/main" id="{12B1E128-2D93-A4F3-A8F3-6B65C06C8355}"/>
              </a:ext>
            </a:extLst>
          </p:cNvPr>
          <p:cNvSpPr>
            <a:spLocks noGrp="1"/>
          </p:cNvSpPr>
          <p:nvPr>
            <p:ph type="title"/>
          </p:nvPr>
        </p:nvSpPr>
        <p:spPr>
          <a:xfrm>
            <a:off x="0" y="233363"/>
            <a:ext cx="12192000" cy="714375"/>
          </a:xfrm>
        </p:spPr>
        <p:txBody>
          <a:bodyPr/>
          <a:lstStyle/>
          <a:p>
            <a:r>
              <a:rPr lang="en-IN" dirty="0" err="1"/>
              <a:t>Contd</a:t>
            </a:r>
            <a:r>
              <a:rPr lang="en-IN" dirty="0"/>
              <a:t>…</a:t>
            </a:r>
          </a:p>
        </p:txBody>
      </p:sp>
    </p:spTree>
    <p:extLst>
      <p:ext uri="{BB962C8B-B14F-4D97-AF65-F5344CB8AC3E}">
        <p14:creationId xmlns:p14="http://schemas.microsoft.com/office/powerpoint/2010/main" val="1013400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5" y="1097279"/>
            <a:ext cx="11779135" cy="5394960"/>
          </a:xfrm>
        </p:spPr>
        <p:txBody>
          <a:bodyPr>
            <a:noAutofit/>
          </a:bodyPr>
          <a:lstStyle/>
          <a:p>
            <a:pPr marL="469265" marR="29209" indent="-457200" algn="just">
              <a:lnSpc>
                <a:spcPts val="2590"/>
              </a:lnSpc>
              <a:spcBef>
                <a:spcPts val="5"/>
              </a:spcBef>
              <a:tabLst>
                <a:tab pos="469900" algn="l"/>
              </a:tabLst>
            </a:pPr>
            <a:r>
              <a:rPr lang="en-US" sz="2400" b="1" spc="-5" dirty="0"/>
              <a:t>Heuristic</a:t>
            </a:r>
            <a:r>
              <a:rPr lang="en-US" sz="2400" b="1" dirty="0"/>
              <a:t> </a:t>
            </a:r>
            <a:r>
              <a:rPr lang="en-US" sz="2400" b="1" spc="-5" dirty="0"/>
              <a:t>Algorithms</a:t>
            </a:r>
            <a:r>
              <a:rPr lang="en-US" sz="2400" spc="-5" dirty="0"/>
              <a:t>:</a:t>
            </a:r>
            <a:r>
              <a:rPr lang="en-US" sz="2400" dirty="0"/>
              <a:t> </a:t>
            </a:r>
            <a:r>
              <a:rPr lang="en-US" sz="2400" spc="-5" dirty="0"/>
              <a:t>Heuristic</a:t>
            </a:r>
            <a:r>
              <a:rPr lang="en-US" sz="2400" dirty="0"/>
              <a:t> mining</a:t>
            </a:r>
            <a:r>
              <a:rPr lang="en-US" sz="2400" spc="5" dirty="0"/>
              <a:t> </a:t>
            </a:r>
            <a:r>
              <a:rPr lang="en-US" sz="2400" spc="-5" dirty="0"/>
              <a:t>also</a:t>
            </a:r>
            <a:r>
              <a:rPr lang="en-US" sz="2400" dirty="0"/>
              <a:t> </a:t>
            </a:r>
            <a:r>
              <a:rPr lang="en-US" sz="2400" spc="-5" dirty="0"/>
              <a:t>uses</a:t>
            </a:r>
            <a:r>
              <a:rPr lang="en-US" sz="2400" dirty="0"/>
              <a:t> </a:t>
            </a:r>
            <a:r>
              <a:rPr lang="en-US" sz="2400" spc="-5" dirty="0"/>
              <a:t>deterministic</a:t>
            </a:r>
            <a:r>
              <a:rPr lang="en-US" sz="2400" dirty="0"/>
              <a:t> </a:t>
            </a:r>
            <a:r>
              <a:rPr lang="en-US" sz="2400" spc="-5" dirty="0"/>
              <a:t>algorithms. </a:t>
            </a:r>
            <a:r>
              <a:rPr lang="en-US" sz="2400" dirty="0"/>
              <a:t> </a:t>
            </a:r>
            <a:r>
              <a:rPr lang="en-US" sz="2400" spc="-25" dirty="0"/>
              <a:t>However, </a:t>
            </a:r>
            <a:r>
              <a:rPr lang="en-US" sz="2400" spc="-5" dirty="0"/>
              <a:t>this algorithm is used to derive information from event data in a practical and efficient manner</a:t>
            </a:r>
            <a:r>
              <a:rPr lang="en-US" sz="2400" dirty="0"/>
              <a:t>.</a:t>
            </a:r>
          </a:p>
          <a:p>
            <a:pPr marL="469265" marR="29209" indent="-457200" algn="just">
              <a:lnSpc>
                <a:spcPts val="2590"/>
              </a:lnSpc>
              <a:spcBef>
                <a:spcPts val="5"/>
              </a:spcBef>
              <a:tabLst>
                <a:tab pos="469900" algn="l"/>
              </a:tabLst>
            </a:pPr>
            <a:endParaRPr lang="en-US" sz="2400" dirty="0"/>
          </a:p>
          <a:p>
            <a:pPr marL="469265" marR="29209" indent="-457200" algn="just">
              <a:lnSpc>
                <a:spcPts val="2590"/>
              </a:lnSpc>
              <a:spcBef>
                <a:spcPts val="5"/>
              </a:spcBef>
              <a:tabLst>
                <a:tab pos="469900" algn="l"/>
              </a:tabLst>
            </a:pPr>
            <a:endParaRPr lang="en-US" sz="2400" dirty="0"/>
          </a:p>
          <a:p>
            <a:pPr marL="469265" marR="29209" indent="-457200" algn="just">
              <a:lnSpc>
                <a:spcPts val="2590"/>
              </a:lnSpc>
              <a:spcBef>
                <a:spcPts val="5"/>
              </a:spcBef>
              <a:tabLst>
                <a:tab pos="469900" algn="l"/>
              </a:tabLst>
            </a:pPr>
            <a:endParaRPr lang="en-US" sz="2400" dirty="0"/>
          </a:p>
          <a:p>
            <a:pPr marL="469265" marR="26034" indent="-457200" algn="just">
              <a:lnSpc>
                <a:spcPts val="2590"/>
              </a:lnSpc>
              <a:spcBef>
                <a:spcPts val="10"/>
              </a:spcBef>
              <a:tabLst>
                <a:tab pos="469900" algn="l"/>
              </a:tabLst>
            </a:pPr>
            <a:r>
              <a:rPr lang="en-US" sz="2400" b="1" spc="-5" dirty="0"/>
              <a:t>Genetic Algorithms</a:t>
            </a:r>
            <a:r>
              <a:rPr lang="en-US" sz="2400" spc="-5" dirty="0"/>
              <a:t>: They use an evolutionary approach that </a:t>
            </a:r>
            <a:r>
              <a:rPr lang="en-US" sz="2400" dirty="0"/>
              <a:t>mimics </a:t>
            </a:r>
            <a:r>
              <a:rPr lang="en-US" sz="2400" spc="-5" dirty="0"/>
              <a:t>the process </a:t>
            </a:r>
            <a:r>
              <a:rPr lang="en-US" sz="2400" dirty="0"/>
              <a:t> </a:t>
            </a:r>
            <a:r>
              <a:rPr lang="en-US" sz="2400" spc="-5" dirty="0"/>
              <a:t>of</a:t>
            </a:r>
            <a:r>
              <a:rPr lang="en-US" sz="2400" spc="-10" dirty="0"/>
              <a:t> </a:t>
            </a:r>
            <a:r>
              <a:rPr lang="en-US" sz="2400" spc="-5" dirty="0"/>
              <a:t>natural evolution.</a:t>
            </a:r>
            <a:r>
              <a:rPr lang="en-US" sz="2400" spc="-50" dirty="0"/>
              <a:t> </a:t>
            </a:r>
            <a:r>
              <a:rPr lang="en-US" sz="2400" spc="-5" dirty="0"/>
              <a:t>They</a:t>
            </a:r>
            <a:r>
              <a:rPr lang="en-US" sz="2400" spc="-10" dirty="0"/>
              <a:t> </a:t>
            </a:r>
            <a:r>
              <a:rPr lang="en-US" sz="2400" spc="-5" dirty="0"/>
              <a:t>are</a:t>
            </a:r>
            <a:r>
              <a:rPr lang="en-US" sz="2400" spc="-10" dirty="0"/>
              <a:t> </a:t>
            </a:r>
            <a:r>
              <a:rPr lang="en-US" sz="2400" spc="-5" dirty="0"/>
              <a:t>not deterministic.</a:t>
            </a:r>
            <a:endParaRPr lang="en-US" sz="2400" dirty="0"/>
          </a:p>
          <a:p>
            <a:pPr marL="0" indent="0">
              <a:buNone/>
            </a:pPr>
            <a:endParaRPr lang="en-US" sz="2400" b="1" dirty="0"/>
          </a:p>
        </p:txBody>
      </p:sp>
      <p:sp>
        <p:nvSpPr>
          <p:cNvPr id="2" name="Title 3">
            <a:extLst>
              <a:ext uri="{FF2B5EF4-FFF2-40B4-BE49-F238E27FC236}">
                <a16:creationId xmlns:a16="http://schemas.microsoft.com/office/drawing/2014/main" id="{8CE9F2B9-43E9-7975-5640-03281A678CE3}"/>
              </a:ext>
            </a:extLst>
          </p:cNvPr>
          <p:cNvSpPr>
            <a:spLocks noGrp="1"/>
          </p:cNvSpPr>
          <p:nvPr>
            <p:ph type="title"/>
          </p:nvPr>
        </p:nvSpPr>
        <p:spPr>
          <a:xfrm>
            <a:off x="0" y="233363"/>
            <a:ext cx="12192000" cy="714375"/>
          </a:xfrm>
        </p:spPr>
        <p:txBody>
          <a:bodyPr/>
          <a:lstStyle/>
          <a:p>
            <a:r>
              <a:rPr lang="en-IN" dirty="0" err="1"/>
              <a:t>Contd</a:t>
            </a:r>
            <a:r>
              <a:rPr lang="en-IN" dirty="0"/>
              <a:t>…</a:t>
            </a:r>
          </a:p>
        </p:txBody>
      </p:sp>
    </p:spTree>
    <p:extLst>
      <p:ext uri="{BB962C8B-B14F-4D97-AF65-F5344CB8AC3E}">
        <p14:creationId xmlns:p14="http://schemas.microsoft.com/office/powerpoint/2010/main" val="3854279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7" y="1137236"/>
            <a:ext cx="11779135" cy="5394960"/>
          </a:xfrm>
        </p:spPr>
        <p:txBody>
          <a:bodyPr>
            <a:noAutofit/>
          </a:bodyPr>
          <a:lstStyle/>
          <a:p>
            <a:pPr marL="0" indent="0">
              <a:buNone/>
            </a:pPr>
            <a:r>
              <a:rPr lang="en-US" sz="3200" b="1" i="0" spc="-10" dirty="0">
                <a:solidFill>
                  <a:srgbClr val="FF0000"/>
                </a:solidFill>
                <a:latin typeface="Times New Roman"/>
                <a:cs typeface="Times New Roman"/>
              </a:rPr>
              <a:t>Cross-industry</a:t>
            </a:r>
            <a:r>
              <a:rPr lang="en-US" sz="3200" b="1" i="0" spc="-5" dirty="0">
                <a:solidFill>
                  <a:srgbClr val="FF0000"/>
                </a:solidFill>
                <a:latin typeface="Times New Roman"/>
                <a:cs typeface="Times New Roman"/>
              </a:rPr>
              <a:t> </a:t>
            </a:r>
            <a:r>
              <a:rPr lang="en-US" sz="3200" b="1" i="0" dirty="0">
                <a:solidFill>
                  <a:srgbClr val="FF0000"/>
                </a:solidFill>
                <a:latin typeface="Times New Roman"/>
                <a:cs typeface="Times New Roman"/>
              </a:rPr>
              <a:t>use of</a:t>
            </a:r>
            <a:r>
              <a:rPr lang="en-US" sz="3200" b="1" dirty="0">
                <a:solidFill>
                  <a:srgbClr val="FF0000"/>
                </a:solidFill>
                <a:latin typeface="Times New Roman"/>
                <a:cs typeface="Times New Roman"/>
              </a:rPr>
              <a:t> </a:t>
            </a:r>
            <a:r>
              <a:rPr lang="en-US" sz="3200" b="1" i="0" dirty="0">
                <a:solidFill>
                  <a:srgbClr val="FF0000"/>
                </a:solidFill>
                <a:latin typeface="Times New Roman"/>
                <a:cs typeface="Times New Roman"/>
              </a:rPr>
              <a:t>process</a:t>
            </a:r>
            <a:r>
              <a:rPr lang="en-US" sz="3200" b="1" dirty="0">
                <a:solidFill>
                  <a:srgbClr val="FF0000"/>
                </a:solidFill>
                <a:latin typeface="Times New Roman"/>
                <a:cs typeface="Times New Roman"/>
              </a:rPr>
              <a:t> </a:t>
            </a:r>
            <a:r>
              <a:rPr lang="en-US" sz="3200" b="1" i="0" spc="-5" dirty="0">
                <a:solidFill>
                  <a:srgbClr val="FF0000"/>
                </a:solidFill>
                <a:latin typeface="Times New Roman"/>
                <a:cs typeface="Times New Roman"/>
              </a:rPr>
              <a:t>mining</a:t>
            </a:r>
            <a:endParaRPr lang="en-US" sz="3200" b="1" dirty="0">
              <a:solidFill>
                <a:srgbClr val="FF0000"/>
              </a:solidFill>
            </a:endParaRPr>
          </a:p>
          <a:p>
            <a:pPr marL="454659" marR="5080" indent="-441959" algn="just">
              <a:lnSpc>
                <a:spcPts val="3020"/>
              </a:lnSpc>
              <a:spcBef>
                <a:spcPts val="480"/>
              </a:spcBef>
            </a:pPr>
            <a:r>
              <a:rPr lang="en-US" sz="2400" spc="-5" dirty="0">
                <a:latin typeface="Times New Roman"/>
                <a:cs typeface="Times New Roman"/>
              </a:rPr>
              <a:t>Process mining can </a:t>
            </a:r>
            <a:r>
              <a:rPr lang="en-US" sz="2400" dirty="0">
                <a:latin typeface="Times New Roman"/>
                <a:cs typeface="Times New Roman"/>
              </a:rPr>
              <a:t>be used for business process </a:t>
            </a:r>
            <a:r>
              <a:rPr lang="en-US" sz="2400" spc="-5" dirty="0">
                <a:latin typeface="Times New Roman"/>
                <a:cs typeface="Times New Roman"/>
              </a:rPr>
              <a:t>management and </a:t>
            </a:r>
            <a:r>
              <a:rPr lang="en-US" sz="2400" dirty="0">
                <a:latin typeface="Times New Roman"/>
                <a:cs typeface="Times New Roman"/>
              </a:rPr>
              <a:t>process </a:t>
            </a:r>
            <a:r>
              <a:rPr lang="en-US" sz="2400" spc="5" dirty="0">
                <a:latin typeface="Times New Roman"/>
                <a:cs typeface="Times New Roman"/>
              </a:rPr>
              <a:t> </a:t>
            </a:r>
            <a:r>
              <a:rPr lang="en-US" sz="2400" spc="-5" dirty="0">
                <a:latin typeface="Times New Roman"/>
                <a:cs typeface="Times New Roman"/>
              </a:rPr>
              <a:t>improvement</a:t>
            </a:r>
            <a:r>
              <a:rPr lang="en-US" sz="2400" spc="-10" dirty="0">
                <a:latin typeface="Times New Roman"/>
                <a:cs typeface="Times New Roman"/>
              </a:rPr>
              <a:t> </a:t>
            </a:r>
            <a:r>
              <a:rPr lang="en-US" sz="2400" spc="-5" dirty="0">
                <a:latin typeface="Times New Roman"/>
                <a:cs typeface="Times New Roman"/>
              </a:rPr>
              <a:t>in any application and</a:t>
            </a:r>
            <a:r>
              <a:rPr lang="en-US" sz="2400" spc="-10" dirty="0">
                <a:latin typeface="Times New Roman"/>
                <a:cs typeface="Times New Roman"/>
              </a:rPr>
              <a:t> </a:t>
            </a:r>
            <a:r>
              <a:rPr lang="en-US" sz="2400" spc="-5" dirty="0">
                <a:latin typeface="Times New Roman"/>
                <a:cs typeface="Times New Roman"/>
              </a:rPr>
              <a:t>any </a:t>
            </a:r>
            <a:r>
              <a:rPr lang="en-US" sz="2400" spc="-25" dirty="0">
                <a:latin typeface="Times New Roman"/>
                <a:cs typeface="Times New Roman"/>
              </a:rPr>
              <a:t>industry.</a:t>
            </a:r>
            <a:endParaRPr lang="en-US" sz="2400" dirty="0">
              <a:latin typeface="Times New Roman"/>
              <a:cs typeface="Times New Roman"/>
            </a:endParaRPr>
          </a:p>
          <a:p>
            <a:pPr marL="355600" marR="25400" indent="-342900" algn="just">
              <a:lnSpc>
                <a:spcPts val="3020"/>
              </a:lnSpc>
              <a:spcBef>
                <a:spcPts val="10"/>
              </a:spcBef>
              <a:buFont typeface="Arial" panose="020B0604020202020204" pitchFamily="34" charset="0"/>
              <a:buChar char="•"/>
            </a:pPr>
            <a:r>
              <a:rPr lang="en-US" sz="2400" b="1" spc="-10" dirty="0">
                <a:latin typeface="Arial"/>
                <a:cs typeface="Arial"/>
              </a:rPr>
              <a:t> </a:t>
            </a:r>
            <a:r>
              <a:rPr lang="en-US" sz="2400" b="1" spc="-10" dirty="0">
                <a:latin typeface="Times New Roman"/>
                <a:cs typeface="Times New Roman"/>
              </a:rPr>
              <a:t>Production: </a:t>
            </a:r>
            <a:r>
              <a:rPr lang="en-US" sz="2400" dirty="0">
                <a:latin typeface="Times New Roman"/>
                <a:cs typeface="Times New Roman"/>
              </a:rPr>
              <a:t>In </a:t>
            </a:r>
            <a:r>
              <a:rPr lang="en-US" sz="2400" spc="-5" dirty="0">
                <a:latin typeface="Times New Roman"/>
                <a:cs typeface="Times New Roman"/>
              </a:rPr>
              <a:t>the manufacturing </a:t>
            </a:r>
            <a:r>
              <a:rPr lang="en-US" sz="2400" spc="-25" dirty="0">
                <a:latin typeface="Times New Roman"/>
                <a:cs typeface="Times New Roman"/>
              </a:rPr>
              <a:t>industry, </a:t>
            </a:r>
            <a:r>
              <a:rPr lang="en-US" sz="2400" spc="-5" dirty="0">
                <a:latin typeface="Times New Roman"/>
                <a:cs typeface="Times New Roman"/>
              </a:rPr>
              <a:t>timely and accurate </a:t>
            </a:r>
            <a:r>
              <a:rPr lang="en-US" sz="2400" dirty="0">
                <a:latin typeface="Times New Roman"/>
                <a:cs typeface="Times New Roman"/>
              </a:rPr>
              <a:t>delivery </a:t>
            </a:r>
            <a:r>
              <a:rPr lang="en-US" sz="2400" spc="-5" dirty="0">
                <a:latin typeface="Times New Roman"/>
                <a:cs typeface="Times New Roman"/>
              </a:rPr>
              <a:t>to </a:t>
            </a:r>
            <a:r>
              <a:rPr lang="en-US" sz="2400" dirty="0">
                <a:latin typeface="Times New Roman"/>
                <a:cs typeface="Times New Roman"/>
              </a:rPr>
              <a:t>a </a:t>
            </a:r>
            <a:r>
              <a:rPr lang="en-US" sz="2400" spc="5" dirty="0">
                <a:latin typeface="Times New Roman"/>
                <a:cs typeface="Times New Roman"/>
              </a:rPr>
              <a:t> </a:t>
            </a:r>
            <a:r>
              <a:rPr lang="en-US" sz="2400" spc="-5" dirty="0">
                <a:latin typeface="Times New Roman"/>
                <a:cs typeface="Times New Roman"/>
              </a:rPr>
              <a:t>customer is the </a:t>
            </a:r>
            <a:r>
              <a:rPr lang="en-US" sz="2400" dirty="0">
                <a:latin typeface="Times New Roman"/>
                <a:cs typeface="Times New Roman"/>
              </a:rPr>
              <a:t>goal. </a:t>
            </a:r>
            <a:r>
              <a:rPr lang="en-US" sz="2400" spc="-5" dirty="0">
                <a:latin typeface="Times New Roman"/>
                <a:cs typeface="Times New Roman"/>
              </a:rPr>
              <a:t>When </a:t>
            </a:r>
            <a:r>
              <a:rPr lang="en-US" sz="2400" dirty="0">
                <a:latin typeface="Times New Roman"/>
                <a:cs typeface="Times New Roman"/>
              </a:rPr>
              <a:t>a </a:t>
            </a:r>
            <a:r>
              <a:rPr lang="en-US" sz="2400" spc="-5" dirty="0">
                <a:latin typeface="Times New Roman"/>
                <a:cs typeface="Times New Roman"/>
              </a:rPr>
              <a:t>company </a:t>
            </a:r>
            <a:r>
              <a:rPr lang="en-US" sz="2400" dirty="0">
                <a:latin typeface="Times New Roman"/>
                <a:cs typeface="Times New Roman"/>
              </a:rPr>
              <a:t>has </a:t>
            </a:r>
            <a:r>
              <a:rPr lang="en-US" sz="2400" spc="-5" dirty="0">
                <a:latin typeface="Times New Roman"/>
                <a:cs typeface="Times New Roman"/>
              </a:rPr>
              <a:t>multiple </a:t>
            </a:r>
            <a:r>
              <a:rPr lang="en-US" sz="2400" dirty="0">
                <a:latin typeface="Times New Roman"/>
                <a:cs typeface="Times New Roman"/>
              </a:rPr>
              <a:t>factories </a:t>
            </a:r>
            <a:r>
              <a:rPr lang="en-US" sz="2400" spc="-5" dirty="0">
                <a:latin typeface="Times New Roman"/>
                <a:cs typeface="Times New Roman"/>
              </a:rPr>
              <a:t>in </a:t>
            </a:r>
            <a:r>
              <a:rPr lang="en-US" sz="2400" spc="-10" dirty="0">
                <a:latin typeface="Times New Roman"/>
                <a:cs typeface="Times New Roman"/>
              </a:rPr>
              <a:t>different </a:t>
            </a:r>
            <a:r>
              <a:rPr lang="en-US" sz="2400" spc="-5" dirty="0">
                <a:latin typeface="Times New Roman"/>
                <a:cs typeface="Times New Roman"/>
              </a:rPr>
              <a:t> </a:t>
            </a:r>
            <a:r>
              <a:rPr lang="en-US" sz="2400" dirty="0">
                <a:latin typeface="Times New Roman"/>
                <a:cs typeface="Times New Roman"/>
              </a:rPr>
              <a:t>regions,</a:t>
            </a:r>
            <a:r>
              <a:rPr lang="en-US" sz="2400" spc="-15" dirty="0">
                <a:latin typeface="Times New Roman"/>
                <a:cs typeface="Times New Roman"/>
              </a:rPr>
              <a:t> </a:t>
            </a:r>
            <a:r>
              <a:rPr lang="en-US" sz="2400" spc="-5" dirty="0">
                <a:latin typeface="Times New Roman"/>
                <a:cs typeface="Times New Roman"/>
              </a:rPr>
              <a:t>there</a:t>
            </a:r>
            <a:r>
              <a:rPr lang="en-US" sz="2400" spc="-10" dirty="0">
                <a:latin typeface="Times New Roman"/>
                <a:cs typeface="Times New Roman"/>
              </a:rPr>
              <a:t> </a:t>
            </a:r>
            <a:r>
              <a:rPr lang="en-US" sz="2400" spc="-5" dirty="0">
                <a:latin typeface="Times New Roman"/>
                <a:cs typeface="Times New Roman"/>
              </a:rPr>
              <a:t>are</a:t>
            </a:r>
            <a:r>
              <a:rPr lang="en-US" sz="2400" spc="-10" dirty="0">
                <a:latin typeface="Times New Roman"/>
                <a:cs typeface="Times New Roman"/>
              </a:rPr>
              <a:t> </a:t>
            </a:r>
            <a:r>
              <a:rPr lang="en-US" sz="2400" dirty="0">
                <a:latin typeface="Times New Roman"/>
                <a:cs typeface="Times New Roman"/>
              </a:rPr>
              <a:t>usually</a:t>
            </a:r>
            <a:r>
              <a:rPr lang="en-US" sz="2400" spc="-5" dirty="0">
                <a:latin typeface="Times New Roman"/>
                <a:cs typeface="Times New Roman"/>
              </a:rPr>
              <a:t> differences</a:t>
            </a:r>
            <a:r>
              <a:rPr lang="en-US" sz="2400" spc="-10" dirty="0">
                <a:latin typeface="Times New Roman"/>
                <a:cs typeface="Times New Roman"/>
              </a:rPr>
              <a:t> </a:t>
            </a:r>
            <a:r>
              <a:rPr lang="en-US" sz="2400" dirty="0">
                <a:latin typeface="Times New Roman"/>
                <a:cs typeface="Times New Roman"/>
              </a:rPr>
              <a:t>between</a:t>
            </a:r>
            <a:r>
              <a:rPr lang="en-US" sz="2400" spc="-5" dirty="0">
                <a:latin typeface="Times New Roman"/>
                <a:cs typeface="Times New Roman"/>
              </a:rPr>
              <a:t> the</a:t>
            </a:r>
            <a:r>
              <a:rPr lang="en-US" sz="2400" spc="-10" dirty="0">
                <a:latin typeface="Times New Roman"/>
                <a:cs typeface="Times New Roman"/>
              </a:rPr>
              <a:t> </a:t>
            </a:r>
            <a:r>
              <a:rPr lang="en-US" sz="2400" dirty="0">
                <a:latin typeface="Times New Roman"/>
                <a:cs typeface="Times New Roman"/>
              </a:rPr>
              <a:t>reliability</a:t>
            </a:r>
            <a:r>
              <a:rPr lang="en-US" sz="2400" spc="-10" dirty="0">
                <a:latin typeface="Times New Roman"/>
                <a:cs typeface="Times New Roman"/>
              </a:rPr>
              <a:t> </a:t>
            </a:r>
            <a:r>
              <a:rPr lang="en-US" sz="2400" dirty="0">
                <a:latin typeface="Times New Roman"/>
                <a:cs typeface="Times New Roman"/>
              </a:rPr>
              <a:t>of</a:t>
            </a:r>
            <a:r>
              <a:rPr lang="en-US" sz="2400" spc="-5" dirty="0">
                <a:latin typeface="Times New Roman"/>
                <a:cs typeface="Times New Roman"/>
              </a:rPr>
              <a:t> </a:t>
            </a:r>
            <a:r>
              <a:rPr lang="en-US" sz="2400" dirty="0">
                <a:latin typeface="Times New Roman"/>
                <a:cs typeface="Times New Roman"/>
              </a:rPr>
              <a:t>deliveries.</a:t>
            </a:r>
          </a:p>
          <a:p>
            <a:pPr marL="454659" marR="28575" indent="-441959" algn="just">
              <a:lnSpc>
                <a:spcPts val="3020"/>
              </a:lnSpc>
              <a:spcBef>
                <a:spcPts val="10"/>
              </a:spcBef>
              <a:buFont typeface="Arial" panose="020B0604020202020204" pitchFamily="34" charset="0"/>
              <a:buChar char="•"/>
              <a:tabLst>
                <a:tab pos="454659" algn="l"/>
              </a:tabLst>
            </a:pPr>
            <a:r>
              <a:rPr lang="en-US" sz="2400" b="1" spc="-10" dirty="0">
                <a:latin typeface="Times New Roman"/>
                <a:cs typeface="Times New Roman"/>
              </a:rPr>
              <a:t>Banking </a:t>
            </a:r>
            <a:r>
              <a:rPr lang="en-US" sz="2400" b="1" dirty="0">
                <a:latin typeface="Times New Roman"/>
                <a:cs typeface="Times New Roman"/>
              </a:rPr>
              <a:t>and Finance</a:t>
            </a:r>
            <a:r>
              <a:rPr lang="en-US" sz="2400" dirty="0">
                <a:latin typeface="Times New Roman"/>
                <a:cs typeface="Times New Roman"/>
              </a:rPr>
              <a:t>:</a:t>
            </a:r>
            <a:r>
              <a:rPr lang="en-US" sz="2400" spc="5" dirty="0">
                <a:latin typeface="Times New Roman"/>
                <a:cs typeface="Times New Roman"/>
              </a:rPr>
              <a:t> </a:t>
            </a:r>
            <a:r>
              <a:rPr lang="en-US" sz="2400" dirty="0">
                <a:latin typeface="Times New Roman"/>
                <a:cs typeface="Times New Roman"/>
              </a:rPr>
              <a:t>In </a:t>
            </a:r>
            <a:r>
              <a:rPr lang="en-US" sz="2400" spc="-5" dirty="0">
                <a:latin typeface="Times New Roman"/>
                <a:cs typeface="Times New Roman"/>
              </a:rPr>
              <a:t>the </a:t>
            </a:r>
            <a:r>
              <a:rPr lang="en-US" sz="2400" dirty="0">
                <a:latin typeface="Times New Roman"/>
                <a:cs typeface="Times New Roman"/>
              </a:rPr>
              <a:t>financial </a:t>
            </a:r>
            <a:r>
              <a:rPr lang="en-US" sz="2400" spc="-20" dirty="0">
                <a:latin typeface="Times New Roman"/>
                <a:cs typeface="Times New Roman"/>
              </a:rPr>
              <a:t>sector, </a:t>
            </a:r>
            <a:r>
              <a:rPr lang="en-US" sz="2400" spc="-5" dirty="0">
                <a:latin typeface="Times New Roman"/>
                <a:cs typeface="Times New Roman"/>
              </a:rPr>
              <a:t>it is important to comply with </a:t>
            </a:r>
            <a:r>
              <a:rPr lang="en-US" sz="2400" dirty="0">
                <a:latin typeface="Times New Roman"/>
                <a:cs typeface="Times New Roman"/>
              </a:rPr>
              <a:t> rules</a:t>
            </a:r>
            <a:r>
              <a:rPr lang="en-US" sz="2400" spc="-10" dirty="0">
                <a:latin typeface="Times New Roman"/>
                <a:cs typeface="Times New Roman"/>
              </a:rPr>
              <a:t> </a:t>
            </a:r>
            <a:r>
              <a:rPr lang="en-US" sz="2400" spc="-5" dirty="0">
                <a:latin typeface="Times New Roman"/>
                <a:cs typeface="Times New Roman"/>
              </a:rPr>
              <a:t>and </a:t>
            </a:r>
            <a:r>
              <a:rPr lang="en-US" sz="2400" dirty="0">
                <a:latin typeface="Times New Roman"/>
                <a:cs typeface="Times New Roman"/>
              </a:rPr>
              <a:t>regulations</a:t>
            </a:r>
            <a:r>
              <a:rPr lang="en-US" sz="2400" spc="-10" dirty="0">
                <a:latin typeface="Times New Roman"/>
                <a:cs typeface="Times New Roman"/>
              </a:rPr>
              <a:t> </a:t>
            </a:r>
            <a:r>
              <a:rPr lang="en-US" sz="2400" spc="-5" dirty="0">
                <a:latin typeface="Times New Roman"/>
                <a:cs typeface="Times New Roman"/>
              </a:rPr>
              <a:t>and to </a:t>
            </a:r>
            <a:r>
              <a:rPr lang="en-US" sz="2400" dirty="0">
                <a:latin typeface="Times New Roman"/>
                <a:cs typeface="Times New Roman"/>
              </a:rPr>
              <a:t>be</a:t>
            </a:r>
            <a:r>
              <a:rPr lang="en-US" sz="2400" spc="-5" dirty="0">
                <a:latin typeface="Times New Roman"/>
                <a:cs typeface="Times New Roman"/>
              </a:rPr>
              <a:t> able to</a:t>
            </a:r>
            <a:r>
              <a:rPr lang="en-US" sz="2400" spc="-10" dirty="0">
                <a:latin typeface="Times New Roman"/>
                <a:cs typeface="Times New Roman"/>
              </a:rPr>
              <a:t> </a:t>
            </a:r>
            <a:r>
              <a:rPr lang="en-US" sz="2400" dirty="0">
                <a:latin typeface="Times New Roman"/>
                <a:cs typeface="Times New Roman"/>
              </a:rPr>
              <a:t>provide </a:t>
            </a:r>
            <a:r>
              <a:rPr lang="en-US" sz="2400" spc="-5" dirty="0">
                <a:latin typeface="Times New Roman"/>
                <a:cs typeface="Times New Roman"/>
              </a:rPr>
              <a:t>evidence </a:t>
            </a:r>
            <a:r>
              <a:rPr lang="en-US" sz="2400" dirty="0">
                <a:latin typeface="Times New Roman"/>
                <a:cs typeface="Times New Roman"/>
              </a:rPr>
              <a:t>of</a:t>
            </a:r>
            <a:r>
              <a:rPr lang="en-US" sz="2400" spc="-5" dirty="0">
                <a:latin typeface="Times New Roman"/>
                <a:cs typeface="Times New Roman"/>
              </a:rPr>
              <a:t> this.</a:t>
            </a:r>
            <a:endParaRPr lang="en-US" sz="2400" dirty="0">
              <a:latin typeface="Times New Roman"/>
              <a:cs typeface="Times New Roman"/>
            </a:endParaRPr>
          </a:p>
          <a:p>
            <a:pPr marL="454659" marR="15875" indent="-441959">
              <a:lnSpc>
                <a:spcPts val="3020"/>
              </a:lnSpc>
              <a:spcBef>
                <a:spcPts val="10"/>
              </a:spcBef>
              <a:buFont typeface="Arial" panose="020B0604020202020204" pitchFamily="34" charset="0"/>
              <a:buChar char="•"/>
              <a:tabLst>
                <a:tab pos="454025" algn="l"/>
                <a:tab pos="454659" algn="l"/>
                <a:tab pos="3712210" algn="l"/>
                <a:tab pos="6856095" algn="l"/>
                <a:tab pos="7289165" algn="l"/>
                <a:tab pos="7643495" algn="l"/>
                <a:tab pos="8749030" algn="l"/>
                <a:tab pos="10617835" algn="l"/>
              </a:tabLst>
            </a:pPr>
            <a:r>
              <a:rPr lang="en-US" sz="2400" b="1" spc="-20" dirty="0">
                <a:latin typeface="Times New Roman"/>
                <a:cs typeface="Times New Roman"/>
              </a:rPr>
              <a:t>Telecommunication</a:t>
            </a:r>
            <a:r>
              <a:rPr lang="en-US" sz="2400" spc="-20" dirty="0">
                <a:latin typeface="Times New Roman"/>
                <a:cs typeface="Times New Roman"/>
              </a:rPr>
              <a:t>:	Telecommunications	</a:t>
            </a:r>
            <a:r>
              <a:rPr lang="en-US" sz="2400" spc="-5" dirty="0">
                <a:latin typeface="Times New Roman"/>
                <a:cs typeface="Times New Roman"/>
              </a:rPr>
              <a:t>is	</a:t>
            </a:r>
            <a:r>
              <a:rPr lang="en-US" sz="2400" dirty="0">
                <a:latin typeface="Times New Roman"/>
                <a:cs typeface="Times New Roman"/>
              </a:rPr>
              <a:t>a	highly	</a:t>
            </a:r>
            <a:r>
              <a:rPr lang="en-US" sz="2400" spc="-5" dirty="0">
                <a:latin typeface="Times New Roman"/>
                <a:cs typeface="Times New Roman"/>
              </a:rPr>
              <a:t>competitive	sector </a:t>
            </a:r>
            <a:r>
              <a:rPr lang="en-US" sz="2400" dirty="0">
                <a:latin typeface="Times New Roman"/>
                <a:cs typeface="Times New Roman"/>
              </a:rPr>
              <a:t> </a:t>
            </a:r>
            <a:r>
              <a:rPr lang="en-US" sz="2400" spc="-5" dirty="0">
                <a:latin typeface="Times New Roman"/>
                <a:cs typeface="Times New Roman"/>
              </a:rPr>
              <a:t>worldwide.</a:t>
            </a:r>
            <a:r>
              <a:rPr lang="en-US" sz="2400" spc="-15" dirty="0">
                <a:latin typeface="Times New Roman"/>
                <a:cs typeface="Times New Roman"/>
              </a:rPr>
              <a:t> </a:t>
            </a:r>
            <a:r>
              <a:rPr lang="en-US" sz="2400" spc="-5" dirty="0">
                <a:latin typeface="Times New Roman"/>
                <a:cs typeface="Times New Roman"/>
              </a:rPr>
              <a:t>The</a:t>
            </a:r>
            <a:r>
              <a:rPr lang="en-US" sz="2400" spc="40" dirty="0">
                <a:latin typeface="Times New Roman"/>
                <a:cs typeface="Times New Roman"/>
              </a:rPr>
              <a:t> </a:t>
            </a:r>
            <a:r>
              <a:rPr lang="en-US" sz="2400" spc="-5" dirty="0">
                <a:latin typeface="Times New Roman"/>
                <a:cs typeface="Times New Roman"/>
              </a:rPr>
              <a:t>ability</a:t>
            </a:r>
            <a:r>
              <a:rPr lang="en-US" sz="2400" spc="40" dirty="0">
                <a:latin typeface="Times New Roman"/>
                <a:cs typeface="Times New Roman"/>
              </a:rPr>
              <a:t> </a:t>
            </a:r>
            <a:r>
              <a:rPr lang="en-US" sz="2400" spc="-5" dirty="0">
                <a:latin typeface="Times New Roman"/>
                <a:cs typeface="Times New Roman"/>
              </a:rPr>
              <a:t>to</a:t>
            </a:r>
            <a:r>
              <a:rPr lang="en-US" sz="2400" spc="40" dirty="0">
                <a:latin typeface="Times New Roman"/>
                <a:cs typeface="Times New Roman"/>
              </a:rPr>
              <a:t> </a:t>
            </a:r>
            <a:r>
              <a:rPr lang="en-US" sz="2400" spc="-5" dirty="0">
                <a:latin typeface="Times New Roman"/>
                <a:cs typeface="Times New Roman"/>
              </a:rPr>
              <a:t>improve</a:t>
            </a:r>
            <a:r>
              <a:rPr lang="en-US" sz="2400" spc="40" dirty="0">
                <a:latin typeface="Times New Roman"/>
                <a:cs typeface="Times New Roman"/>
              </a:rPr>
              <a:t> </a:t>
            </a:r>
            <a:r>
              <a:rPr lang="en-US" sz="2400" dirty="0">
                <a:latin typeface="Times New Roman"/>
                <a:cs typeface="Times New Roman"/>
              </a:rPr>
              <a:t>operational</a:t>
            </a:r>
            <a:r>
              <a:rPr lang="en-US" sz="2400" spc="45" dirty="0">
                <a:latin typeface="Times New Roman"/>
                <a:cs typeface="Times New Roman"/>
              </a:rPr>
              <a:t> </a:t>
            </a:r>
            <a:r>
              <a:rPr lang="en-US" sz="2400" dirty="0">
                <a:latin typeface="Times New Roman"/>
                <a:cs typeface="Times New Roman"/>
              </a:rPr>
              <a:t>processes</a:t>
            </a:r>
            <a:r>
              <a:rPr lang="en-US" sz="2400" spc="45" dirty="0">
                <a:latin typeface="Times New Roman"/>
                <a:cs typeface="Times New Roman"/>
              </a:rPr>
              <a:t> </a:t>
            </a:r>
            <a:r>
              <a:rPr lang="en-US" sz="2400" spc="-5" dirty="0">
                <a:latin typeface="Times New Roman"/>
                <a:cs typeface="Times New Roman"/>
              </a:rPr>
              <a:t>is</a:t>
            </a:r>
            <a:r>
              <a:rPr lang="en-US" sz="2400" spc="40" dirty="0">
                <a:latin typeface="Times New Roman"/>
                <a:cs typeface="Times New Roman"/>
              </a:rPr>
              <a:t> </a:t>
            </a:r>
            <a:r>
              <a:rPr lang="en-US" sz="2400" dirty="0">
                <a:latin typeface="Times New Roman"/>
                <a:cs typeface="Times New Roman"/>
              </a:rPr>
              <a:t>key</a:t>
            </a:r>
            <a:r>
              <a:rPr lang="en-US" sz="2400" spc="45" dirty="0">
                <a:latin typeface="Times New Roman"/>
                <a:cs typeface="Times New Roman"/>
              </a:rPr>
              <a:t> </a:t>
            </a:r>
            <a:r>
              <a:rPr lang="en-US" sz="2400" spc="-5" dirty="0">
                <a:latin typeface="Times New Roman"/>
                <a:cs typeface="Times New Roman"/>
              </a:rPr>
              <a:t>to</a:t>
            </a:r>
            <a:r>
              <a:rPr lang="en-US" sz="2400" spc="40" dirty="0">
                <a:latin typeface="Times New Roman"/>
                <a:cs typeface="Times New Roman"/>
              </a:rPr>
              <a:t> </a:t>
            </a:r>
            <a:r>
              <a:rPr lang="en-US" sz="2400" spc="-5" dirty="0">
                <a:latin typeface="Times New Roman"/>
                <a:cs typeface="Times New Roman"/>
              </a:rPr>
              <a:t>success</a:t>
            </a:r>
            <a:r>
              <a:rPr lang="en-US" sz="2400" spc="40" dirty="0">
                <a:latin typeface="Times New Roman"/>
                <a:cs typeface="Times New Roman"/>
              </a:rPr>
              <a:t> </a:t>
            </a:r>
            <a:r>
              <a:rPr lang="en-US" sz="2400" spc="-5" dirty="0">
                <a:latin typeface="Times New Roman"/>
                <a:cs typeface="Times New Roman"/>
              </a:rPr>
              <a:t>and </a:t>
            </a:r>
            <a:r>
              <a:rPr lang="en-US" sz="2400" spc="-685" dirty="0">
                <a:latin typeface="Times New Roman"/>
                <a:cs typeface="Times New Roman"/>
              </a:rPr>
              <a:t> </a:t>
            </a:r>
            <a:r>
              <a:rPr lang="en-US" sz="2400" spc="-15" dirty="0">
                <a:latin typeface="Times New Roman"/>
                <a:cs typeface="Times New Roman"/>
              </a:rPr>
              <a:t>profitability.</a:t>
            </a:r>
            <a:endParaRPr lang="en-US" sz="2400" dirty="0">
              <a:latin typeface="Times New Roman"/>
              <a:cs typeface="Times New Roman"/>
            </a:endParaRPr>
          </a:p>
          <a:p>
            <a:pPr marL="454659" indent="-441959">
              <a:lnSpc>
                <a:spcPts val="2990"/>
              </a:lnSpc>
              <a:buFont typeface="Arial" panose="020B0604020202020204" pitchFamily="34" charset="0"/>
              <a:buChar char="•"/>
              <a:tabLst>
                <a:tab pos="454025" algn="l"/>
                <a:tab pos="454659" algn="l"/>
              </a:tabLst>
            </a:pPr>
            <a:r>
              <a:rPr lang="en-US" sz="2400" spc="-5" dirty="0">
                <a:latin typeface="Times New Roman"/>
                <a:cs typeface="Times New Roman"/>
              </a:rPr>
              <a:t>This</a:t>
            </a:r>
            <a:r>
              <a:rPr lang="en-US" sz="2400" spc="-15" dirty="0">
                <a:latin typeface="Times New Roman"/>
                <a:cs typeface="Times New Roman"/>
              </a:rPr>
              <a:t> </a:t>
            </a:r>
            <a:r>
              <a:rPr lang="en-US" sz="2400" spc="-5" dirty="0">
                <a:latin typeface="Times New Roman"/>
                <a:cs typeface="Times New Roman"/>
              </a:rPr>
              <a:t>will</a:t>
            </a:r>
            <a:r>
              <a:rPr lang="en-US" sz="2400" spc="-10" dirty="0">
                <a:latin typeface="Times New Roman"/>
                <a:cs typeface="Times New Roman"/>
              </a:rPr>
              <a:t> </a:t>
            </a:r>
            <a:r>
              <a:rPr lang="en-US" sz="2400" spc="-5" dirty="0">
                <a:latin typeface="Times New Roman"/>
                <a:cs typeface="Times New Roman"/>
              </a:rPr>
              <a:t>also</a:t>
            </a:r>
            <a:r>
              <a:rPr lang="en-US" sz="2400" spc="-10" dirty="0">
                <a:latin typeface="Times New Roman"/>
                <a:cs typeface="Times New Roman"/>
              </a:rPr>
              <a:t> </a:t>
            </a:r>
            <a:r>
              <a:rPr lang="en-US" sz="2400" dirty="0">
                <a:latin typeface="Times New Roman"/>
                <a:cs typeface="Times New Roman"/>
              </a:rPr>
              <a:t>functions</a:t>
            </a:r>
            <a:r>
              <a:rPr lang="en-US" sz="2400" spc="-10" dirty="0">
                <a:latin typeface="Times New Roman"/>
                <a:cs typeface="Times New Roman"/>
              </a:rPr>
              <a:t> </a:t>
            </a:r>
            <a:r>
              <a:rPr lang="en-US" sz="2400" spc="-5" dirty="0">
                <a:latin typeface="Times New Roman"/>
                <a:cs typeface="Times New Roman"/>
              </a:rPr>
              <a:t>in</a:t>
            </a:r>
            <a:r>
              <a:rPr lang="en-US" sz="2400" spc="35" dirty="0">
                <a:latin typeface="Times New Roman"/>
                <a:cs typeface="Times New Roman"/>
              </a:rPr>
              <a:t> </a:t>
            </a:r>
            <a:r>
              <a:rPr lang="en-US" sz="2400" b="1" spc="-5" dirty="0">
                <a:latin typeface="Times New Roman"/>
                <a:cs typeface="Times New Roman"/>
              </a:rPr>
              <a:t>Scale,</a:t>
            </a:r>
            <a:r>
              <a:rPr lang="en-US" sz="2400" b="1" spc="-10" dirty="0">
                <a:latin typeface="Times New Roman"/>
                <a:cs typeface="Times New Roman"/>
              </a:rPr>
              <a:t> </a:t>
            </a:r>
            <a:r>
              <a:rPr lang="en-US" sz="2400" b="1" spc="-5" dirty="0">
                <a:latin typeface="Times New Roman"/>
                <a:cs typeface="Times New Roman"/>
              </a:rPr>
              <a:t>Service,</a:t>
            </a:r>
            <a:r>
              <a:rPr lang="en-US" sz="2400" b="1" spc="-10" dirty="0">
                <a:latin typeface="Times New Roman"/>
                <a:cs typeface="Times New Roman"/>
              </a:rPr>
              <a:t> Healthcare</a:t>
            </a:r>
            <a:r>
              <a:rPr lang="en-US" sz="2400" b="1" spc="20" dirty="0">
                <a:latin typeface="Times New Roman"/>
                <a:cs typeface="Times New Roman"/>
              </a:rPr>
              <a:t> </a:t>
            </a:r>
            <a:r>
              <a:rPr lang="en-US" sz="2400" dirty="0">
                <a:latin typeface="Times New Roman"/>
                <a:cs typeface="Times New Roman"/>
              </a:rPr>
              <a:t>fields</a:t>
            </a:r>
            <a:r>
              <a:rPr lang="en-US" sz="2400" spc="-10" dirty="0">
                <a:latin typeface="Times New Roman"/>
                <a:cs typeface="Times New Roman"/>
              </a:rPr>
              <a:t> </a:t>
            </a:r>
            <a:r>
              <a:rPr lang="en-US" sz="2400" dirty="0">
                <a:latin typeface="Times New Roman"/>
                <a:cs typeface="Times New Roman"/>
              </a:rPr>
              <a:t>.</a:t>
            </a:r>
            <a:endParaRPr lang="en-US" sz="2400" b="1" dirty="0"/>
          </a:p>
          <a:p>
            <a:pPr marL="0" indent="0">
              <a:buNone/>
            </a:pPr>
            <a:endParaRPr lang="en-US" sz="2400" b="1" dirty="0"/>
          </a:p>
        </p:txBody>
      </p:sp>
      <p:grpSp>
        <p:nvGrpSpPr>
          <p:cNvPr id="2" name="object 6">
            <a:extLst>
              <a:ext uri="{FF2B5EF4-FFF2-40B4-BE49-F238E27FC236}">
                <a16:creationId xmlns:a16="http://schemas.microsoft.com/office/drawing/2014/main" id="{2C2068E3-2E68-23BB-A31E-FA52A1DC31FA}"/>
              </a:ext>
            </a:extLst>
          </p:cNvPr>
          <p:cNvGrpSpPr/>
          <p:nvPr/>
        </p:nvGrpSpPr>
        <p:grpSpPr>
          <a:xfrm>
            <a:off x="851201" y="5638651"/>
            <a:ext cx="10030460" cy="914449"/>
            <a:chOff x="851199" y="5356174"/>
            <a:chExt cx="10030460" cy="1156970"/>
          </a:xfrm>
        </p:grpSpPr>
        <p:pic>
          <p:nvPicPr>
            <p:cNvPr id="3" name="object 7">
              <a:extLst>
                <a:ext uri="{FF2B5EF4-FFF2-40B4-BE49-F238E27FC236}">
                  <a16:creationId xmlns:a16="http://schemas.microsoft.com/office/drawing/2014/main" id="{EA937FAF-6784-F814-486E-2B9036848D14}"/>
                </a:ext>
              </a:extLst>
            </p:cNvPr>
            <p:cNvPicPr/>
            <p:nvPr/>
          </p:nvPicPr>
          <p:blipFill>
            <a:blip r:embed="rId2" cstate="print"/>
            <a:stretch>
              <a:fillRect/>
            </a:stretch>
          </p:blipFill>
          <p:spPr>
            <a:xfrm>
              <a:off x="851199" y="5356175"/>
              <a:ext cx="952874" cy="1016399"/>
            </a:xfrm>
            <a:prstGeom prst="rect">
              <a:avLst/>
            </a:prstGeom>
          </p:spPr>
        </p:pic>
        <p:pic>
          <p:nvPicPr>
            <p:cNvPr id="5" name="object 8">
              <a:extLst>
                <a:ext uri="{FF2B5EF4-FFF2-40B4-BE49-F238E27FC236}">
                  <a16:creationId xmlns:a16="http://schemas.microsoft.com/office/drawing/2014/main" id="{5FD4F610-E369-4FE3-E777-E2EE5C6BD29A}"/>
                </a:ext>
              </a:extLst>
            </p:cNvPr>
            <p:cNvPicPr/>
            <p:nvPr/>
          </p:nvPicPr>
          <p:blipFill>
            <a:blip r:embed="rId3" cstate="print"/>
            <a:stretch>
              <a:fillRect/>
            </a:stretch>
          </p:blipFill>
          <p:spPr>
            <a:xfrm>
              <a:off x="3613624" y="5356174"/>
              <a:ext cx="1242266" cy="1016399"/>
            </a:xfrm>
            <a:prstGeom prst="rect">
              <a:avLst/>
            </a:prstGeom>
          </p:spPr>
        </p:pic>
        <p:pic>
          <p:nvPicPr>
            <p:cNvPr id="7" name="object 9">
              <a:extLst>
                <a:ext uri="{FF2B5EF4-FFF2-40B4-BE49-F238E27FC236}">
                  <a16:creationId xmlns:a16="http://schemas.microsoft.com/office/drawing/2014/main" id="{5B84B0A8-66D8-62C7-1100-D3F84CA27954}"/>
                </a:ext>
              </a:extLst>
            </p:cNvPr>
            <p:cNvPicPr/>
            <p:nvPr/>
          </p:nvPicPr>
          <p:blipFill>
            <a:blip r:embed="rId4" cstate="print"/>
            <a:stretch>
              <a:fillRect/>
            </a:stretch>
          </p:blipFill>
          <p:spPr>
            <a:xfrm>
              <a:off x="6394075" y="5475762"/>
              <a:ext cx="1024474" cy="1016399"/>
            </a:xfrm>
            <a:prstGeom prst="rect">
              <a:avLst/>
            </a:prstGeom>
          </p:spPr>
        </p:pic>
        <p:pic>
          <p:nvPicPr>
            <p:cNvPr id="8" name="object 10">
              <a:extLst>
                <a:ext uri="{FF2B5EF4-FFF2-40B4-BE49-F238E27FC236}">
                  <a16:creationId xmlns:a16="http://schemas.microsoft.com/office/drawing/2014/main" id="{4E89FAA2-7C2C-D146-DA2E-9C85B1F21253}"/>
                </a:ext>
              </a:extLst>
            </p:cNvPr>
            <p:cNvPicPr/>
            <p:nvPr/>
          </p:nvPicPr>
          <p:blipFill>
            <a:blip r:embed="rId5" cstate="print"/>
            <a:stretch>
              <a:fillRect/>
            </a:stretch>
          </p:blipFill>
          <p:spPr>
            <a:xfrm>
              <a:off x="9747712" y="5455325"/>
              <a:ext cx="1133475" cy="1057275"/>
            </a:xfrm>
            <a:prstGeom prst="rect">
              <a:avLst/>
            </a:prstGeom>
          </p:spPr>
        </p:pic>
      </p:grpSp>
      <p:sp>
        <p:nvSpPr>
          <p:cNvPr id="9" name="Title 3">
            <a:extLst>
              <a:ext uri="{FF2B5EF4-FFF2-40B4-BE49-F238E27FC236}">
                <a16:creationId xmlns:a16="http://schemas.microsoft.com/office/drawing/2014/main" id="{20E11287-1A2B-77B6-35AA-FECC69588E36}"/>
              </a:ext>
            </a:extLst>
          </p:cNvPr>
          <p:cNvSpPr>
            <a:spLocks noGrp="1"/>
          </p:cNvSpPr>
          <p:nvPr>
            <p:ph type="title"/>
          </p:nvPr>
        </p:nvSpPr>
        <p:spPr>
          <a:xfrm>
            <a:off x="0" y="273050"/>
            <a:ext cx="12192000" cy="714375"/>
          </a:xfrm>
        </p:spPr>
        <p:txBody>
          <a:bodyPr/>
          <a:lstStyle/>
          <a:p>
            <a:r>
              <a:rPr lang="en-IN" dirty="0" err="1"/>
              <a:t>Contd</a:t>
            </a:r>
            <a:r>
              <a:rPr lang="en-IN" dirty="0"/>
              <a:t>…</a:t>
            </a:r>
          </a:p>
        </p:txBody>
      </p:sp>
    </p:spTree>
    <p:extLst>
      <p:ext uri="{BB962C8B-B14F-4D97-AF65-F5344CB8AC3E}">
        <p14:creationId xmlns:p14="http://schemas.microsoft.com/office/powerpoint/2010/main" val="3048012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5" y="1097279"/>
            <a:ext cx="11779135" cy="5394960"/>
          </a:xfrm>
        </p:spPr>
        <p:txBody>
          <a:bodyPr>
            <a:noAutofit/>
          </a:bodyPr>
          <a:lstStyle/>
          <a:p>
            <a:pPr marL="0" indent="0">
              <a:buNone/>
            </a:pPr>
            <a:r>
              <a:rPr lang="en-US" sz="3200" b="1" dirty="0">
                <a:solidFill>
                  <a:srgbClr val="FF0000"/>
                </a:solidFill>
              </a:rPr>
              <a:t>Benefits of process mining</a:t>
            </a:r>
          </a:p>
          <a:p>
            <a:pPr marL="0" indent="0">
              <a:buNone/>
            </a:pPr>
            <a:endParaRPr lang="en-US" sz="3200" b="1" dirty="0"/>
          </a:p>
          <a:p>
            <a:r>
              <a:rPr lang="en-US" sz="2400" b="1" dirty="0"/>
              <a:t>The Process mining save time and increase work capacity that growing demand for   efficiency and the ability to clearly present results requires modern technologies.</a:t>
            </a:r>
          </a:p>
          <a:p>
            <a:pPr marL="0" indent="0">
              <a:buNone/>
            </a:pPr>
            <a:endParaRPr lang="en-US" sz="2400" b="1" dirty="0"/>
          </a:p>
          <a:p>
            <a:pPr marL="457200" indent="-457200"/>
            <a:endParaRPr lang="en-US" sz="2400" b="1" dirty="0"/>
          </a:p>
          <a:p>
            <a:r>
              <a:rPr lang="en-US" sz="2400" b="1" dirty="0"/>
              <a:t>Finding process bottlenecks which are difficult to uncover through BPM and process mapping workshops.</a:t>
            </a:r>
          </a:p>
          <a:p>
            <a:pPr marL="0" indent="0">
              <a:buNone/>
            </a:pPr>
            <a:endParaRPr lang="en-US" sz="2400" b="1" dirty="0"/>
          </a:p>
        </p:txBody>
      </p:sp>
      <p:sp>
        <p:nvSpPr>
          <p:cNvPr id="4" name="Title 3">
            <a:extLst>
              <a:ext uri="{FF2B5EF4-FFF2-40B4-BE49-F238E27FC236}">
                <a16:creationId xmlns:a16="http://schemas.microsoft.com/office/drawing/2014/main" id="{7E1715FF-C7C1-1018-D565-9A5694050F58}"/>
              </a:ext>
            </a:extLst>
          </p:cNvPr>
          <p:cNvSpPr>
            <a:spLocks noGrp="1"/>
          </p:cNvSpPr>
          <p:nvPr>
            <p:ph type="title"/>
          </p:nvPr>
        </p:nvSpPr>
        <p:spPr/>
        <p:txBody>
          <a:bodyPr/>
          <a:lstStyle/>
          <a:p>
            <a:r>
              <a:rPr lang="en-IN" dirty="0" err="1"/>
              <a:t>Contd</a:t>
            </a:r>
            <a:r>
              <a:rPr lang="en-IN" dirty="0"/>
              <a:t>…</a:t>
            </a:r>
          </a:p>
        </p:txBody>
      </p:sp>
    </p:spTree>
    <p:extLst>
      <p:ext uri="{BB962C8B-B14F-4D97-AF65-F5344CB8AC3E}">
        <p14:creationId xmlns:p14="http://schemas.microsoft.com/office/powerpoint/2010/main" val="939296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5" y="1097279"/>
            <a:ext cx="11779135" cy="5394960"/>
          </a:xfrm>
        </p:spPr>
        <p:txBody>
          <a:bodyPr>
            <a:noAutofit/>
          </a:bodyPr>
          <a:lstStyle/>
          <a:p>
            <a:pPr marL="0" indent="0">
              <a:buNone/>
            </a:pPr>
            <a:r>
              <a:rPr lang="en-US" sz="3200" b="1" i="0" spc="-5" dirty="0">
                <a:solidFill>
                  <a:srgbClr val="FF0000"/>
                </a:solidFill>
                <a:latin typeface="Times New Roman"/>
                <a:cs typeface="Times New Roman"/>
              </a:rPr>
              <a:t>Software </a:t>
            </a:r>
            <a:r>
              <a:rPr lang="en-US" sz="3200" b="1" i="0" dirty="0">
                <a:solidFill>
                  <a:srgbClr val="FF0000"/>
                </a:solidFill>
                <a:latin typeface="Times New Roman"/>
                <a:cs typeface="Times New Roman"/>
              </a:rPr>
              <a:t>providers</a:t>
            </a:r>
            <a:r>
              <a:rPr lang="en-US" sz="3200" b="1" dirty="0">
                <a:solidFill>
                  <a:srgbClr val="FF0000"/>
                </a:solidFill>
                <a:latin typeface="Times New Roman"/>
                <a:cs typeface="Times New Roman"/>
              </a:rPr>
              <a:t> </a:t>
            </a:r>
            <a:r>
              <a:rPr lang="en-US" sz="3200" b="1" i="0" dirty="0">
                <a:solidFill>
                  <a:srgbClr val="FF0000"/>
                </a:solidFill>
                <a:latin typeface="Times New Roman"/>
                <a:cs typeface="Times New Roman"/>
              </a:rPr>
              <a:t>of</a:t>
            </a:r>
            <a:r>
              <a:rPr lang="en-US" sz="3200" b="1" dirty="0">
                <a:solidFill>
                  <a:srgbClr val="FF0000"/>
                </a:solidFill>
                <a:latin typeface="Times New Roman"/>
                <a:cs typeface="Times New Roman"/>
              </a:rPr>
              <a:t> </a:t>
            </a:r>
            <a:r>
              <a:rPr lang="en-US" sz="3200" b="1" i="0" dirty="0">
                <a:solidFill>
                  <a:srgbClr val="FF0000"/>
                </a:solidFill>
                <a:latin typeface="Times New Roman"/>
                <a:cs typeface="Times New Roman"/>
              </a:rPr>
              <a:t>process </a:t>
            </a:r>
            <a:r>
              <a:rPr lang="en-US" sz="3200" b="1" i="0" spc="-5" dirty="0">
                <a:solidFill>
                  <a:srgbClr val="FF0000"/>
                </a:solidFill>
                <a:latin typeface="Times New Roman"/>
                <a:cs typeface="Times New Roman"/>
              </a:rPr>
              <a:t>mining</a:t>
            </a:r>
            <a:endParaRPr lang="en-US" sz="3200" b="1" dirty="0">
              <a:solidFill>
                <a:srgbClr val="FF0000"/>
              </a:solidFill>
            </a:endParaRPr>
          </a:p>
          <a:p>
            <a:pPr marL="0" indent="0">
              <a:buNone/>
            </a:pPr>
            <a:endParaRPr lang="en-US" sz="2400" b="1" dirty="0"/>
          </a:p>
        </p:txBody>
      </p:sp>
      <p:sp>
        <p:nvSpPr>
          <p:cNvPr id="4" name="Title 3">
            <a:extLst>
              <a:ext uri="{FF2B5EF4-FFF2-40B4-BE49-F238E27FC236}">
                <a16:creationId xmlns:a16="http://schemas.microsoft.com/office/drawing/2014/main" id="{DDDF6DAA-222D-84F2-E48A-91A6DCD2A251}"/>
              </a:ext>
            </a:extLst>
          </p:cNvPr>
          <p:cNvSpPr>
            <a:spLocks noGrp="1"/>
          </p:cNvSpPr>
          <p:nvPr>
            <p:ph type="title"/>
          </p:nvPr>
        </p:nvSpPr>
        <p:spPr/>
        <p:txBody>
          <a:bodyPr/>
          <a:lstStyle/>
          <a:p>
            <a:r>
              <a:rPr lang="en-IN" dirty="0" err="1"/>
              <a:t>Coutd</a:t>
            </a:r>
            <a:r>
              <a:rPr lang="en-IN" dirty="0"/>
              <a:t>…</a:t>
            </a:r>
          </a:p>
        </p:txBody>
      </p:sp>
      <p:pic>
        <p:nvPicPr>
          <p:cNvPr id="5" name="object 11">
            <a:extLst>
              <a:ext uri="{FF2B5EF4-FFF2-40B4-BE49-F238E27FC236}">
                <a16:creationId xmlns:a16="http://schemas.microsoft.com/office/drawing/2014/main" id="{D25BAE35-B468-537C-B63D-2EA829913D93}"/>
              </a:ext>
            </a:extLst>
          </p:cNvPr>
          <p:cNvPicPr/>
          <p:nvPr/>
        </p:nvPicPr>
        <p:blipFill>
          <a:blip r:embed="rId2" cstate="print"/>
          <a:stretch>
            <a:fillRect/>
          </a:stretch>
        </p:blipFill>
        <p:spPr>
          <a:xfrm>
            <a:off x="407795" y="1776206"/>
            <a:ext cx="2628900" cy="438150"/>
          </a:xfrm>
          <a:prstGeom prst="rect">
            <a:avLst/>
          </a:prstGeom>
        </p:spPr>
      </p:pic>
      <p:pic>
        <p:nvPicPr>
          <p:cNvPr id="7" name="object 12">
            <a:extLst>
              <a:ext uri="{FF2B5EF4-FFF2-40B4-BE49-F238E27FC236}">
                <a16:creationId xmlns:a16="http://schemas.microsoft.com/office/drawing/2014/main" id="{4F1C33CC-4096-FE89-C9E0-65E7C25E014C}"/>
              </a:ext>
            </a:extLst>
          </p:cNvPr>
          <p:cNvPicPr/>
          <p:nvPr/>
        </p:nvPicPr>
        <p:blipFill>
          <a:blip r:embed="rId3" cstate="print"/>
          <a:stretch>
            <a:fillRect/>
          </a:stretch>
        </p:blipFill>
        <p:spPr>
          <a:xfrm>
            <a:off x="4890489" y="2336570"/>
            <a:ext cx="2085973" cy="902046"/>
          </a:xfrm>
          <a:prstGeom prst="rect">
            <a:avLst/>
          </a:prstGeom>
        </p:spPr>
      </p:pic>
      <p:pic>
        <p:nvPicPr>
          <p:cNvPr id="8" name="object 14">
            <a:extLst>
              <a:ext uri="{FF2B5EF4-FFF2-40B4-BE49-F238E27FC236}">
                <a16:creationId xmlns:a16="http://schemas.microsoft.com/office/drawing/2014/main" id="{B95018B5-814C-E0E9-EC33-F04868DC7714}"/>
              </a:ext>
            </a:extLst>
          </p:cNvPr>
          <p:cNvPicPr/>
          <p:nvPr/>
        </p:nvPicPr>
        <p:blipFill>
          <a:blip r:embed="rId4" cstate="print"/>
          <a:stretch>
            <a:fillRect/>
          </a:stretch>
        </p:blipFill>
        <p:spPr>
          <a:xfrm>
            <a:off x="8627588" y="1987543"/>
            <a:ext cx="2362200" cy="1114425"/>
          </a:xfrm>
          <a:prstGeom prst="rect">
            <a:avLst/>
          </a:prstGeom>
        </p:spPr>
      </p:pic>
      <p:pic>
        <p:nvPicPr>
          <p:cNvPr id="15" name="object 18">
            <a:extLst>
              <a:ext uri="{FF2B5EF4-FFF2-40B4-BE49-F238E27FC236}">
                <a16:creationId xmlns:a16="http://schemas.microsoft.com/office/drawing/2014/main" id="{E443D81A-7657-C2B0-818E-EE58805A33FF}"/>
              </a:ext>
            </a:extLst>
          </p:cNvPr>
          <p:cNvPicPr/>
          <p:nvPr/>
        </p:nvPicPr>
        <p:blipFill>
          <a:blip r:embed="rId5" cstate="print"/>
          <a:stretch>
            <a:fillRect/>
          </a:stretch>
        </p:blipFill>
        <p:spPr>
          <a:xfrm>
            <a:off x="4919062" y="4832016"/>
            <a:ext cx="2057400" cy="628650"/>
          </a:xfrm>
          <a:prstGeom prst="rect">
            <a:avLst/>
          </a:prstGeom>
        </p:spPr>
      </p:pic>
      <p:pic>
        <p:nvPicPr>
          <p:cNvPr id="16" name="object 16">
            <a:extLst>
              <a:ext uri="{FF2B5EF4-FFF2-40B4-BE49-F238E27FC236}">
                <a16:creationId xmlns:a16="http://schemas.microsoft.com/office/drawing/2014/main" id="{97456C00-E0DC-D90A-B055-14854FDFA26A}"/>
              </a:ext>
            </a:extLst>
          </p:cNvPr>
          <p:cNvPicPr/>
          <p:nvPr/>
        </p:nvPicPr>
        <p:blipFill>
          <a:blip r:embed="rId6" cstate="print"/>
          <a:stretch>
            <a:fillRect/>
          </a:stretch>
        </p:blipFill>
        <p:spPr>
          <a:xfrm>
            <a:off x="2711274" y="3285005"/>
            <a:ext cx="1348984" cy="509754"/>
          </a:xfrm>
          <a:prstGeom prst="rect">
            <a:avLst/>
          </a:prstGeom>
        </p:spPr>
      </p:pic>
      <p:pic>
        <p:nvPicPr>
          <p:cNvPr id="17" name="object 20">
            <a:extLst>
              <a:ext uri="{FF2B5EF4-FFF2-40B4-BE49-F238E27FC236}">
                <a16:creationId xmlns:a16="http://schemas.microsoft.com/office/drawing/2014/main" id="{EC284B0B-C7E6-214C-C79A-85343AE3FF67}"/>
              </a:ext>
            </a:extLst>
          </p:cNvPr>
          <p:cNvPicPr/>
          <p:nvPr/>
        </p:nvPicPr>
        <p:blipFill>
          <a:blip r:embed="rId7" cstate="print"/>
          <a:stretch>
            <a:fillRect/>
          </a:stretch>
        </p:blipFill>
        <p:spPr>
          <a:xfrm>
            <a:off x="950671" y="4832016"/>
            <a:ext cx="1550124" cy="804310"/>
          </a:xfrm>
          <a:prstGeom prst="rect">
            <a:avLst/>
          </a:prstGeom>
        </p:spPr>
      </p:pic>
      <p:pic>
        <p:nvPicPr>
          <p:cNvPr id="18" name="object 15">
            <a:extLst>
              <a:ext uri="{FF2B5EF4-FFF2-40B4-BE49-F238E27FC236}">
                <a16:creationId xmlns:a16="http://schemas.microsoft.com/office/drawing/2014/main" id="{940D925C-1849-529E-5A9F-AE76932735EC}"/>
              </a:ext>
            </a:extLst>
          </p:cNvPr>
          <p:cNvPicPr/>
          <p:nvPr/>
        </p:nvPicPr>
        <p:blipFill>
          <a:blip r:embed="rId8" cstate="print"/>
          <a:stretch>
            <a:fillRect/>
          </a:stretch>
        </p:blipFill>
        <p:spPr>
          <a:xfrm>
            <a:off x="9089001" y="3878336"/>
            <a:ext cx="1439374" cy="653174"/>
          </a:xfrm>
          <a:prstGeom prst="rect">
            <a:avLst/>
          </a:prstGeom>
        </p:spPr>
      </p:pic>
    </p:spTree>
    <p:extLst>
      <p:ext uri="{BB962C8B-B14F-4D97-AF65-F5344CB8AC3E}">
        <p14:creationId xmlns:p14="http://schemas.microsoft.com/office/powerpoint/2010/main" val="1758635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5" y="1097279"/>
            <a:ext cx="11779135" cy="5394960"/>
          </a:xfrm>
        </p:spPr>
        <p:txBody>
          <a:bodyPr>
            <a:noAutofit/>
          </a:bodyPr>
          <a:lstStyle/>
          <a:p>
            <a:pPr marL="0" indent="0">
              <a:buNone/>
            </a:pPr>
            <a:endParaRPr lang="en-US" sz="2400" b="1" dirty="0">
              <a:solidFill>
                <a:srgbClr val="FF0000"/>
              </a:solidFill>
            </a:endParaRPr>
          </a:p>
          <a:p>
            <a:pPr marL="0" indent="0">
              <a:buNone/>
            </a:pPr>
            <a:r>
              <a:rPr lang="en-US" sz="2400" b="1" dirty="0">
                <a:solidFill>
                  <a:srgbClr val="FF0000"/>
                </a:solidFill>
              </a:rPr>
              <a:t>Healthcare Patient Flow </a:t>
            </a:r>
            <a:r>
              <a:rPr lang="en-US" sz="2400" b="1" dirty="0"/>
              <a:t>: Hospitals can apply process mining to monitor the real-time flow of patients through different departments. This allows healthcare providers to identify bottlenecks in patient care, optimize resource allocation, and enhance the overall patient experience.</a:t>
            </a:r>
          </a:p>
          <a:p>
            <a:pPr marL="457200" indent="-457200"/>
            <a:endParaRPr lang="en-US" sz="2400" b="1" dirty="0"/>
          </a:p>
          <a:p>
            <a:pPr marL="457200" indent="-457200"/>
            <a:endParaRPr lang="en-US" sz="2400" b="1" dirty="0"/>
          </a:p>
          <a:p>
            <a:pPr marL="0" indent="0">
              <a:buNone/>
            </a:pPr>
            <a:r>
              <a:rPr lang="en-US" sz="2400" b="1" dirty="0">
                <a:solidFill>
                  <a:srgbClr val="FF0000"/>
                </a:solidFill>
              </a:rPr>
              <a:t>E-Commerce Order Fulfillment </a:t>
            </a:r>
            <a:r>
              <a:rPr lang="en-US" sz="2400" b="1" dirty="0"/>
              <a:t>: In an online retail setting, process mining can track the real-time journey of an order, from placement to delivery. It helps identify any delays, inefficiencies, or errors in the fulfillment process, enabling quick corrective actions.</a:t>
            </a:r>
          </a:p>
        </p:txBody>
      </p:sp>
      <p:sp>
        <p:nvSpPr>
          <p:cNvPr id="4" name="Title 3">
            <a:extLst>
              <a:ext uri="{FF2B5EF4-FFF2-40B4-BE49-F238E27FC236}">
                <a16:creationId xmlns:a16="http://schemas.microsoft.com/office/drawing/2014/main" id="{74B236FF-627E-875B-A5B8-9C0CC687F80C}"/>
              </a:ext>
            </a:extLst>
          </p:cNvPr>
          <p:cNvSpPr>
            <a:spLocks noGrp="1"/>
          </p:cNvSpPr>
          <p:nvPr>
            <p:ph type="title"/>
          </p:nvPr>
        </p:nvSpPr>
        <p:spPr/>
        <p:txBody>
          <a:bodyPr/>
          <a:lstStyle/>
          <a:p>
            <a:r>
              <a:rPr lang="en-IN" dirty="0"/>
              <a:t>Real Time Applications</a:t>
            </a:r>
          </a:p>
        </p:txBody>
      </p:sp>
    </p:spTree>
    <p:extLst>
      <p:ext uri="{BB962C8B-B14F-4D97-AF65-F5344CB8AC3E}">
        <p14:creationId xmlns:p14="http://schemas.microsoft.com/office/powerpoint/2010/main" val="1140159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5" y="1097279"/>
            <a:ext cx="11779135" cy="5394960"/>
          </a:xfrm>
        </p:spPr>
        <p:txBody>
          <a:bodyPr>
            <a:noAutofit/>
          </a:bodyPr>
          <a:lstStyle/>
          <a:p>
            <a:r>
              <a:rPr lang="en-US" sz="2400" b="1" dirty="0"/>
              <a:t> Gain an overall understanding of basic Process Mining concepts.</a:t>
            </a:r>
          </a:p>
          <a:p>
            <a:endParaRPr lang="en-US" sz="2400" b="1" dirty="0"/>
          </a:p>
          <a:p>
            <a:r>
              <a:rPr lang="en-US" sz="2400" b="1" dirty="0"/>
              <a:t> Become familiar with Mining core services and tools.</a:t>
            </a:r>
          </a:p>
          <a:p>
            <a:endParaRPr lang="en-US" sz="2400" b="1" dirty="0"/>
          </a:p>
          <a:p>
            <a:r>
              <a:rPr lang="en-US" sz="2400" b="1" dirty="0"/>
              <a:t> Learn the architectural principles of the process Mining.</a:t>
            </a:r>
          </a:p>
          <a:p>
            <a:endParaRPr lang="en-US" sz="2400" b="1" dirty="0"/>
          </a:p>
          <a:p>
            <a:r>
              <a:rPr lang="en-US" sz="2400" b="1" dirty="0"/>
              <a:t> Understand and be able to explain Process Mining and compliance measures.</a:t>
            </a:r>
          </a:p>
          <a:p>
            <a:pPr marL="0" indent="0">
              <a:buNone/>
            </a:pPr>
            <a:endParaRPr lang="en-IN" sz="2400" b="1" u="none" strike="noStrike" dirty="0">
              <a:effectLst/>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a:p>
            <a:endParaRPr lang="en-US" sz="2400" b="1" dirty="0"/>
          </a:p>
          <a:p>
            <a:endParaRPr lang="en-US" sz="2400" b="1" dirty="0"/>
          </a:p>
        </p:txBody>
      </p:sp>
      <p:sp>
        <p:nvSpPr>
          <p:cNvPr id="4" name="Title 3">
            <a:extLst>
              <a:ext uri="{FF2B5EF4-FFF2-40B4-BE49-F238E27FC236}">
                <a16:creationId xmlns:a16="http://schemas.microsoft.com/office/drawing/2014/main" id="{6B75736E-1252-FCD5-6296-33A8B2BC21A3}"/>
              </a:ext>
            </a:extLst>
          </p:cNvPr>
          <p:cNvSpPr>
            <a:spLocks noGrp="1"/>
          </p:cNvSpPr>
          <p:nvPr>
            <p:ph type="title"/>
          </p:nvPr>
        </p:nvSpPr>
        <p:spPr/>
        <p:txBody>
          <a:bodyPr/>
          <a:lstStyle/>
          <a:p>
            <a:r>
              <a:rPr lang="en-IN" dirty="0"/>
              <a:t>Learning Outcomes</a:t>
            </a:r>
          </a:p>
        </p:txBody>
      </p:sp>
    </p:spTree>
    <p:extLst>
      <p:ext uri="{BB962C8B-B14F-4D97-AF65-F5344CB8AC3E}">
        <p14:creationId xmlns:p14="http://schemas.microsoft.com/office/powerpoint/2010/main" val="127961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rmAutofit fontScale="85000" lnSpcReduction="20000"/>
          </a:bodyPr>
          <a:lstStyle/>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Course Objective</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Introduction</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Technology</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Applications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Modules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Real Time applications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Learning outcomes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GitHub Link</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Queries</a:t>
            </a:r>
            <a:endParaRPr lang="en-IN" dirty="0"/>
          </a:p>
        </p:txBody>
      </p:sp>
      <p:sp>
        <p:nvSpPr>
          <p:cNvPr id="5" name="Title 4">
            <a:extLst>
              <a:ext uri="{FF2B5EF4-FFF2-40B4-BE49-F238E27FC236}">
                <a16:creationId xmlns:a16="http://schemas.microsoft.com/office/drawing/2014/main" id="{FB179FDC-57A6-EAF8-8DF6-A7BCEEDCAA28}"/>
              </a:ext>
            </a:extLst>
          </p:cNvPr>
          <p:cNvSpPr>
            <a:spLocks noGrp="1"/>
          </p:cNvSpPr>
          <p:nvPr>
            <p:ph type="title"/>
          </p:nvPr>
        </p:nvSpPr>
        <p:spPr>
          <a:xfrm>
            <a:off x="-2" y="409222"/>
            <a:ext cx="12192000" cy="714892"/>
          </a:xfrm>
        </p:spPr>
        <p:txBody>
          <a:bodyPr/>
          <a:lstStyle/>
          <a:p>
            <a:r>
              <a:rPr lang="en-US"/>
              <a:t>Contents</a:t>
            </a:r>
            <a:endParaRPr lang="en-IN" dirty="0"/>
          </a:p>
        </p:txBody>
      </p:sp>
    </p:spTree>
    <p:extLst>
      <p:ext uri="{BB962C8B-B14F-4D97-AF65-F5344CB8AC3E}">
        <p14:creationId xmlns:p14="http://schemas.microsoft.com/office/powerpoint/2010/main" val="532094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513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496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a:t>
            </a:r>
            <a:endParaRPr lang="en-IN" dirty="0"/>
          </a:p>
        </p:txBody>
      </p:sp>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5" y="1097279"/>
            <a:ext cx="11779135" cy="5394960"/>
          </a:xfrm>
        </p:spPr>
        <p:txBody>
          <a:bodyPr>
            <a:noAutofit/>
          </a:bodyPr>
          <a:lstStyle/>
          <a:p>
            <a:pPr marL="457200" indent="-457200"/>
            <a:r>
              <a:rPr lang="en-US" sz="2400" b="1" dirty="0"/>
              <a:t>The course objective for process mining is to teach students how to analyze and improve business processes by utilizing data extracted from various information systems. </a:t>
            </a:r>
          </a:p>
          <a:p>
            <a:pPr marL="457200" indent="-457200"/>
            <a:endParaRPr lang="en-US" sz="2400" b="1" dirty="0"/>
          </a:p>
          <a:p>
            <a:pPr marL="457200" indent="-457200"/>
            <a:endParaRPr lang="en-US" sz="2400" b="1" dirty="0"/>
          </a:p>
          <a:p>
            <a:pPr marL="457200" indent="-457200"/>
            <a:r>
              <a:rPr lang="en-US" sz="2400" b="1" dirty="0"/>
              <a:t>This involves learning how to discover, monitor, and optimize processes using techniques such as data extraction, process modeling, performance analysis, and identifying areas for enhancement. The aim is to enable students to make informed decisions based on insights gained from real-world process data.</a:t>
            </a:r>
          </a:p>
          <a:p>
            <a:pPr marL="0" indent="0">
              <a:buNone/>
            </a:pPr>
            <a:endParaRPr lang="en-US" sz="2400" b="1" dirty="0"/>
          </a:p>
        </p:txBody>
      </p:sp>
    </p:spTree>
    <p:extLst>
      <p:ext uri="{BB962C8B-B14F-4D97-AF65-F5344CB8AC3E}">
        <p14:creationId xmlns:p14="http://schemas.microsoft.com/office/powerpoint/2010/main" val="1751120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5" y="1097279"/>
            <a:ext cx="11779135" cy="5394960"/>
          </a:xfrm>
        </p:spPr>
        <p:txBody>
          <a:bodyPr>
            <a:noAutofit/>
          </a:bodyPr>
          <a:lstStyle/>
          <a:p>
            <a:pPr marL="522605" indent="-457200">
              <a:lnSpc>
                <a:spcPts val="2855"/>
              </a:lnSpc>
              <a:spcBef>
                <a:spcPts val="100"/>
              </a:spcBef>
              <a:tabLst>
                <a:tab pos="507365" algn="l"/>
              </a:tabLst>
            </a:pPr>
            <a:endParaRPr lang="en-US" sz="2400" spc="-5" dirty="0">
              <a:latin typeface="Times New Roman"/>
              <a:cs typeface="Times New Roman"/>
            </a:endParaRPr>
          </a:p>
          <a:p>
            <a:pPr marL="522605" indent="-457200">
              <a:lnSpc>
                <a:spcPts val="2855"/>
              </a:lnSpc>
              <a:spcBef>
                <a:spcPts val="100"/>
              </a:spcBef>
              <a:tabLst>
                <a:tab pos="507365" algn="l"/>
              </a:tabLst>
            </a:pPr>
            <a:endParaRPr lang="en-US" sz="2400" spc="-5" dirty="0">
              <a:latin typeface="Times New Roman"/>
              <a:cs typeface="Times New Roman"/>
            </a:endParaRPr>
          </a:p>
          <a:p>
            <a:pPr marL="522605" indent="-457200">
              <a:lnSpc>
                <a:spcPts val="2855"/>
              </a:lnSpc>
              <a:spcBef>
                <a:spcPts val="100"/>
              </a:spcBef>
              <a:tabLst>
                <a:tab pos="507365" algn="l"/>
              </a:tabLst>
            </a:pPr>
            <a:r>
              <a:rPr lang="en-US" sz="2400" b="1" spc="-5" dirty="0">
                <a:latin typeface="Times New Roman"/>
                <a:cs typeface="Times New Roman"/>
              </a:rPr>
              <a:t>We have done this internship under </a:t>
            </a:r>
            <a:r>
              <a:rPr lang="en-US" sz="2400" b="1" spc="-5" dirty="0" err="1">
                <a:latin typeface="Times New Roman"/>
                <a:cs typeface="Times New Roman"/>
              </a:rPr>
              <a:t>Eduskills</a:t>
            </a:r>
            <a:r>
              <a:rPr lang="en-US" sz="2400" b="1" spc="-5" dirty="0">
                <a:latin typeface="Times New Roman"/>
                <a:cs typeface="Times New Roman"/>
              </a:rPr>
              <a:t> in association with AICTE. </a:t>
            </a:r>
          </a:p>
          <a:p>
            <a:pPr marL="522605" indent="-457200">
              <a:lnSpc>
                <a:spcPts val="2855"/>
              </a:lnSpc>
              <a:spcBef>
                <a:spcPts val="100"/>
              </a:spcBef>
              <a:tabLst>
                <a:tab pos="507365" algn="l"/>
              </a:tabLst>
            </a:pPr>
            <a:endParaRPr lang="en-US" sz="2400" b="1" spc="-5" dirty="0">
              <a:latin typeface="Times New Roman"/>
              <a:cs typeface="Times New Roman"/>
            </a:endParaRPr>
          </a:p>
          <a:p>
            <a:pPr marL="522605" indent="-457200">
              <a:lnSpc>
                <a:spcPts val="2855"/>
              </a:lnSpc>
              <a:spcBef>
                <a:spcPts val="100"/>
              </a:spcBef>
              <a:tabLst>
                <a:tab pos="507365" algn="l"/>
              </a:tabLst>
            </a:pPr>
            <a:endParaRPr lang="en-US" sz="2400" b="1" spc="-5" dirty="0">
              <a:latin typeface="Times New Roman"/>
              <a:cs typeface="Times New Roman"/>
            </a:endParaRPr>
          </a:p>
          <a:p>
            <a:pPr marL="522605" indent="-457200">
              <a:lnSpc>
                <a:spcPts val="2855"/>
              </a:lnSpc>
              <a:spcBef>
                <a:spcPts val="100"/>
              </a:spcBef>
              <a:tabLst>
                <a:tab pos="507365" algn="l"/>
              </a:tabLst>
            </a:pPr>
            <a:endParaRPr lang="en-US" sz="2400" b="1" spc="-5" dirty="0">
              <a:latin typeface="Times New Roman"/>
              <a:cs typeface="Times New Roman"/>
            </a:endParaRPr>
          </a:p>
          <a:p>
            <a:pPr marL="522605" indent="-457200">
              <a:lnSpc>
                <a:spcPts val="2855"/>
              </a:lnSpc>
              <a:spcBef>
                <a:spcPts val="100"/>
              </a:spcBef>
              <a:tabLst>
                <a:tab pos="507365" algn="l"/>
              </a:tabLst>
            </a:pPr>
            <a:r>
              <a:rPr lang="en-US" sz="2400" b="1" spc="-5" dirty="0">
                <a:latin typeface="Times New Roman"/>
                <a:cs typeface="Times New Roman"/>
              </a:rPr>
              <a:t>The process mining was done in the platform of </a:t>
            </a:r>
            <a:r>
              <a:rPr lang="en-US" sz="2400" b="1" spc="-5" dirty="0" err="1">
                <a:latin typeface="Times New Roman"/>
                <a:cs typeface="Times New Roman"/>
              </a:rPr>
              <a:t>Celonis</a:t>
            </a:r>
            <a:r>
              <a:rPr lang="en-US" sz="2400" b="1" spc="-5" dirty="0">
                <a:latin typeface="Times New Roman"/>
                <a:cs typeface="Times New Roman"/>
              </a:rPr>
              <a:t> website, it helps companies achieve process excellence through its platform by eliminating operational friction with their Intelligent Business Cloud </a:t>
            </a:r>
            <a:r>
              <a:rPr lang="en-IN" sz="2400" b="1" spc="-5" dirty="0">
                <a:latin typeface="Times New Roman"/>
                <a:cs typeface="Times New Roman"/>
              </a:rPr>
              <a:t>.</a:t>
            </a:r>
            <a:endParaRPr lang="en-US" sz="2400" b="1" dirty="0"/>
          </a:p>
          <a:p>
            <a:pPr marL="0" indent="0">
              <a:buNone/>
            </a:pPr>
            <a:endParaRPr lang="en-US" sz="2400" b="1" dirty="0"/>
          </a:p>
        </p:txBody>
      </p:sp>
    </p:spTree>
    <p:extLst>
      <p:ext uri="{BB962C8B-B14F-4D97-AF65-F5344CB8AC3E}">
        <p14:creationId xmlns:p14="http://schemas.microsoft.com/office/powerpoint/2010/main" val="2068618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5" y="1097279"/>
            <a:ext cx="11779135" cy="5394960"/>
          </a:xfrm>
        </p:spPr>
        <p:txBody>
          <a:bodyPr>
            <a:noAutofit/>
          </a:bodyPr>
          <a:lstStyle/>
          <a:p>
            <a:pPr marL="408305" indent="-342900">
              <a:lnSpc>
                <a:spcPts val="2855"/>
              </a:lnSpc>
              <a:spcBef>
                <a:spcPts val="100"/>
              </a:spcBef>
              <a:tabLst>
                <a:tab pos="507365" algn="l"/>
              </a:tabLst>
            </a:pPr>
            <a:r>
              <a:rPr lang="en-US" sz="2400" b="1" spc="-5" dirty="0">
                <a:latin typeface="Times New Roman"/>
                <a:cs typeface="Times New Roman"/>
              </a:rPr>
              <a:t>Process Mining is a process management </a:t>
            </a:r>
            <a:r>
              <a:rPr lang="en-US" sz="2400" b="1" spc="-5" dirty="0" err="1">
                <a:latin typeface="Times New Roman"/>
                <a:cs typeface="Times New Roman"/>
              </a:rPr>
              <a:t>technique.This</a:t>
            </a:r>
            <a:r>
              <a:rPr lang="en-US" sz="2400" b="1" spc="-5" dirty="0">
                <a:latin typeface="Times New Roman"/>
                <a:cs typeface="Times New Roman"/>
              </a:rPr>
              <a:t> technique is designed to discover, monitor and improve real processes by      using available knowledge from the event logs of information systems.</a:t>
            </a:r>
          </a:p>
          <a:p>
            <a:pPr marL="522605" indent="-457200">
              <a:lnSpc>
                <a:spcPts val="2855"/>
              </a:lnSpc>
              <a:spcBef>
                <a:spcPts val="100"/>
              </a:spcBef>
              <a:tabLst>
                <a:tab pos="507365" algn="l"/>
              </a:tabLst>
            </a:pPr>
            <a:endParaRPr lang="en-US" sz="2400" b="1" spc="-5" dirty="0">
              <a:latin typeface="Times New Roman"/>
              <a:cs typeface="Times New Roman"/>
            </a:endParaRPr>
          </a:p>
          <a:p>
            <a:pPr marL="408305" indent="-342900">
              <a:lnSpc>
                <a:spcPts val="2855"/>
              </a:lnSpc>
              <a:spcBef>
                <a:spcPts val="100"/>
              </a:spcBef>
              <a:tabLst>
                <a:tab pos="507365" algn="l"/>
              </a:tabLst>
            </a:pPr>
            <a:r>
              <a:rPr lang="en-US" sz="2400" b="1" spc="-5" dirty="0">
                <a:latin typeface="Times New Roman"/>
                <a:cs typeface="Times New Roman"/>
              </a:rPr>
              <a:t>The main use of this process mining technique is to find deviations and weak     points in business processes</a:t>
            </a:r>
            <a:r>
              <a:rPr lang="en-US" sz="2400" spc="-5" dirty="0">
                <a:latin typeface="Times New Roman"/>
                <a:cs typeface="Times New Roman"/>
              </a:rPr>
              <a:t>.</a:t>
            </a:r>
          </a:p>
          <a:p>
            <a:pPr marL="0" indent="0">
              <a:buNone/>
            </a:pPr>
            <a:endParaRPr lang="en-US" sz="2400" b="1" dirty="0"/>
          </a:p>
          <a:p>
            <a:pPr marL="0" indent="0">
              <a:buNone/>
            </a:pPr>
            <a:endParaRPr lang="en-US" sz="2400" b="1" dirty="0"/>
          </a:p>
        </p:txBody>
      </p:sp>
      <p:pic>
        <p:nvPicPr>
          <p:cNvPr id="3" name="Picture 2">
            <a:extLst>
              <a:ext uri="{FF2B5EF4-FFF2-40B4-BE49-F238E27FC236}">
                <a16:creationId xmlns:a16="http://schemas.microsoft.com/office/drawing/2014/main" id="{25F04CDD-0917-19E7-747F-4FB9CC1E9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9854" y="3545306"/>
            <a:ext cx="7764378" cy="2946933"/>
          </a:xfrm>
          <a:prstGeom prst="rect">
            <a:avLst/>
          </a:prstGeom>
        </p:spPr>
      </p:pic>
      <p:sp>
        <p:nvSpPr>
          <p:cNvPr id="4" name="Title 3">
            <a:extLst>
              <a:ext uri="{FF2B5EF4-FFF2-40B4-BE49-F238E27FC236}">
                <a16:creationId xmlns:a16="http://schemas.microsoft.com/office/drawing/2014/main" id="{6C00C421-6347-54D4-91BC-C7B0AA30DAE4}"/>
              </a:ext>
            </a:extLst>
          </p:cNvPr>
          <p:cNvSpPr>
            <a:spLocks noGrp="1"/>
          </p:cNvSpPr>
          <p:nvPr>
            <p:ph type="title"/>
          </p:nvPr>
        </p:nvSpPr>
        <p:spPr>
          <a:xfrm>
            <a:off x="0" y="233363"/>
            <a:ext cx="12192000" cy="714375"/>
          </a:xfrm>
        </p:spPr>
        <p:txBody>
          <a:bodyPr/>
          <a:lstStyle/>
          <a:p>
            <a:r>
              <a:rPr lang="en-IN" dirty="0" err="1"/>
              <a:t>Contd</a:t>
            </a:r>
            <a:r>
              <a:rPr lang="en-IN" dirty="0"/>
              <a:t>…</a:t>
            </a:r>
          </a:p>
        </p:txBody>
      </p:sp>
    </p:spTree>
    <p:extLst>
      <p:ext uri="{BB962C8B-B14F-4D97-AF65-F5344CB8AC3E}">
        <p14:creationId xmlns:p14="http://schemas.microsoft.com/office/powerpoint/2010/main" val="2745368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a:t>
            </a:r>
            <a:endParaRPr lang="en-IN" dirty="0"/>
          </a:p>
        </p:txBody>
      </p:sp>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5" y="1097279"/>
            <a:ext cx="11779135" cy="5394960"/>
          </a:xfrm>
        </p:spPr>
        <p:txBody>
          <a:bodyPr>
            <a:noAutofit/>
          </a:bodyPr>
          <a:lstStyle/>
          <a:p>
            <a:endParaRPr lang="en-US" sz="2400" b="1" dirty="0"/>
          </a:p>
          <a:p>
            <a:r>
              <a:rPr lang="en-US" sz="2400" b="1" dirty="0"/>
              <a:t>Process mining typically involves the use of various technologies such as data extraction, data transformation, and data analysis. Commonly used technologies include event log extraction tools, data processing platforms, process discovery algorithms, and visualization tools. </a:t>
            </a:r>
          </a:p>
          <a:p>
            <a:endParaRPr lang="en-US" sz="2400" b="1" dirty="0"/>
          </a:p>
          <a:p>
            <a:endParaRPr lang="en-US" sz="2400" b="1" dirty="0"/>
          </a:p>
          <a:p>
            <a:r>
              <a:rPr lang="en-US" sz="2400" b="1" dirty="0"/>
              <a:t>Examples of these technologies include </a:t>
            </a:r>
            <a:r>
              <a:rPr lang="en-US" sz="2400" b="1" dirty="0" err="1"/>
              <a:t>ProM</a:t>
            </a:r>
            <a:r>
              <a:rPr lang="en-US" sz="2400" b="1" dirty="0"/>
              <a:t>, Disco, </a:t>
            </a:r>
            <a:r>
              <a:rPr lang="en-US" sz="2400" b="1" dirty="0" err="1"/>
              <a:t>Celonis</a:t>
            </a:r>
            <a:r>
              <a:rPr lang="en-US" sz="2400" b="1" dirty="0"/>
              <a:t>, and various machine learning and data analytics frameworks.</a:t>
            </a:r>
          </a:p>
          <a:p>
            <a:pPr marL="0" indent="0">
              <a:buNone/>
            </a:pPr>
            <a:endParaRPr lang="en-US" sz="2400" b="1" dirty="0"/>
          </a:p>
          <a:p>
            <a:pPr marL="0" indent="0">
              <a:buNone/>
            </a:pPr>
            <a:endParaRPr lang="en-US" sz="2400" b="1" dirty="0"/>
          </a:p>
        </p:txBody>
      </p:sp>
    </p:spTree>
    <p:extLst>
      <p:ext uri="{BB962C8B-B14F-4D97-AF65-F5344CB8AC3E}">
        <p14:creationId xmlns:p14="http://schemas.microsoft.com/office/powerpoint/2010/main" val="4022501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endParaRPr lang="en-IN" dirty="0"/>
          </a:p>
        </p:txBody>
      </p:sp>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0" y="1097279"/>
            <a:ext cx="11978640" cy="5394960"/>
          </a:xfrm>
        </p:spPr>
        <p:txBody>
          <a:bodyPr>
            <a:noAutofit/>
          </a:bodyPr>
          <a:lstStyle/>
          <a:p>
            <a:pPr marL="0" indent="0">
              <a:buNone/>
            </a:pPr>
            <a:endParaRPr lang="en-US" sz="2400" b="1" dirty="0">
              <a:solidFill>
                <a:srgbClr val="FF0000"/>
              </a:solidFill>
            </a:endParaRPr>
          </a:p>
          <a:p>
            <a:pPr marL="0" indent="0">
              <a:buNone/>
            </a:pPr>
            <a:r>
              <a:rPr lang="en-US" sz="2400" b="1" dirty="0">
                <a:solidFill>
                  <a:srgbClr val="FF0000"/>
                </a:solidFill>
              </a:rPr>
              <a:t>Business Process Improvement</a:t>
            </a:r>
            <a:r>
              <a:rPr lang="en-US" sz="2400" b="1" dirty="0"/>
              <a:t>: Process mining helps identify inefficiencies, bottlenecks, and areas for improvement within business processes. By analyzing actual process data, organizations can optimize their workflows, reduce costs, and enhance overall efficiency.</a:t>
            </a:r>
          </a:p>
          <a:p>
            <a:pPr marL="0" indent="0">
              <a:buNone/>
            </a:pPr>
            <a:endParaRPr lang="en-US" sz="2400" b="1" dirty="0"/>
          </a:p>
          <a:p>
            <a:pPr marL="0" indent="0">
              <a:buNone/>
            </a:pPr>
            <a:endParaRPr lang="en-US" sz="2400" b="1" dirty="0"/>
          </a:p>
          <a:p>
            <a:pPr marL="0" indent="0">
              <a:buNone/>
            </a:pPr>
            <a:r>
              <a:rPr lang="en-US" sz="2400" b="1" dirty="0">
                <a:solidFill>
                  <a:srgbClr val="FF0000"/>
                </a:solidFill>
              </a:rPr>
              <a:t>Manufacturing and Production </a:t>
            </a:r>
            <a:r>
              <a:rPr lang="en-US" sz="2400" b="1" dirty="0"/>
              <a:t>: By analyzing manufacturing processes, process mining can identify production bottlenecks, optimize equipment utilization, and reduce production cycle times.</a:t>
            </a:r>
          </a:p>
          <a:p>
            <a:pPr marL="457200" indent="-457200"/>
            <a:endParaRPr lang="en-US" sz="2400" b="1" dirty="0"/>
          </a:p>
          <a:p>
            <a:pPr marL="0" indent="0">
              <a:buNone/>
            </a:pPr>
            <a:endParaRPr lang="en-US" sz="2400" b="1" dirty="0"/>
          </a:p>
        </p:txBody>
      </p:sp>
    </p:spTree>
    <p:extLst>
      <p:ext uri="{BB962C8B-B14F-4D97-AF65-F5344CB8AC3E}">
        <p14:creationId xmlns:p14="http://schemas.microsoft.com/office/powerpoint/2010/main" val="104001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5" y="1097279"/>
            <a:ext cx="11779135" cy="5394960"/>
          </a:xfrm>
        </p:spPr>
        <p:txBody>
          <a:bodyPr>
            <a:noAutofit/>
          </a:bodyPr>
          <a:lstStyle/>
          <a:p>
            <a:pPr marL="0" indent="0">
              <a:buNone/>
            </a:pPr>
            <a:endParaRPr lang="en-US" sz="2400" b="1" dirty="0">
              <a:solidFill>
                <a:srgbClr val="FF0000"/>
              </a:solidFill>
            </a:endParaRPr>
          </a:p>
          <a:p>
            <a:pPr marL="0" indent="0">
              <a:buNone/>
            </a:pPr>
            <a:endParaRPr lang="en-US" sz="2400" b="1" dirty="0">
              <a:solidFill>
                <a:srgbClr val="FF0000"/>
              </a:solidFill>
            </a:endParaRPr>
          </a:p>
          <a:p>
            <a:pPr marL="0" indent="0">
              <a:buNone/>
            </a:pPr>
            <a:endParaRPr lang="en-US" sz="2400" b="1" dirty="0">
              <a:solidFill>
                <a:srgbClr val="FF0000"/>
              </a:solidFill>
            </a:endParaRPr>
          </a:p>
          <a:p>
            <a:pPr marL="0" indent="0">
              <a:buNone/>
            </a:pPr>
            <a:r>
              <a:rPr lang="en-US" sz="2400" b="1" dirty="0">
                <a:solidFill>
                  <a:srgbClr val="FF0000"/>
                </a:solidFill>
              </a:rPr>
              <a:t>Healthcare Optimization </a:t>
            </a:r>
            <a:r>
              <a:rPr lang="en-US" sz="2400" b="1" dirty="0"/>
              <a:t>: In healthcare, process mining can analyze patient treatment processes, hospital workflows, and resource utilization to enhance patient care, </a:t>
            </a:r>
          </a:p>
          <a:p>
            <a:pPr marL="0" indent="0">
              <a:buNone/>
            </a:pPr>
            <a:r>
              <a:rPr lang="en-US" sz="2400" b="1" dirty="0"/>
              <a:t>reduce waiting times, and improve resource allocation.</a:t>
            </a:r>
          </a:p>
          <a:p>
            <a:pPr marL="0" indent="0">
              <a:buNone/>
            </a:pPr>
            <a:endParaRPr lang="en-US" sz="2400" b="1" dirty="0"/>
          </a:p>
        </p:txBody>
      </p:sp>
      <p:sp>
        <p:nvSpPr>
          <p:cNvPr id="2" name="Title 3">
            <a:extLst>
              <a:ext uri="{FF2B5EF4-FFF2-40B4-BE49-F238E27FC236}">
                <a16:creationId xmlns:a16="http://schemas.microsoft.com/office/drawing/2014/main" id="{9A613F91-C6BA-2398-D21D-43D911CC0452}"/>
              </a:ext>
            </a:extLst>
          </p:cNvPr>
          <p:cNvSpPr>
            <a:spLocks noGrp="1"/>
          </p:cNvSpPr>
          <p:nvPr>
            <p:ph type="title"/>
          </p:nvPr>
        </p:nvSpPr>
        <p:spPr>
          <a:xfrm>
            <a:off x="0" y="233363"/>
            <a:ext cx="12192000" cy="714375"/>
          </a:xfrm>
        </p:spPr>
        <p:txBody>
          <a:bodyPr/>
          <a:lstStyle/>
          <a:p>
            <a:r>
              <a:rPr lang="en-IN" dirty="0" err="1"/>
              <a:t>Contd</a:t>
            </a:r>
            <a:r>
              <a:rPr lang="en-IN" dirty="0"/>
              <a:t>…</a:t>
            </a:r>
          </a:p>
        </p:txBody>
      </p:sp>
    </p:spTree>
    <p:extLst>
      <p:ext uri="{BB962C8B-B14F-4D97-AF65-F5344CB8AC3E}">
        <p14:creationId xmlns:p14="http://schemas.microsoft.com/office/powerpoint/2010/main" val="851927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5" y="1097279"/>
            <a:ext cx="11779135" cy="5394960"/>
          </a:xfrm>
        </p:spPr>
        <p:txBody>
          <a:bodyPr>
            <a:noAutofit/>
          </a:bodyPr>
          <a:lstStyle/>
          <a:p>
            <a:pPr marL="469265" indent="-457200">
              <a:lnSpc>
                <a:spcPts val="3190"/>
              </a:lnSpc>
              <a:spcBef>
                <a:spcPts val="100"/>
              </a:spcBef>
              <a:tabLst>
                <a:tab pos="340360" algn="l"/>
              </a:tabLst>
            </a:pPr>
            <a:r>
              <a:rPr lang="en-US" sz="2400" b="1" dirty="0">
                <a:latin typeface="Times New Roman"/>
                <a:cs typeface="Times New Roman"/>
              </a:rPr>
              <a:t>Stages of process mining.</a:t>
            </a:r>
          </a:p>
          <a:p>
            <a:pPr marL="469265" indent="-457200">
              <a:lnSpc>
                <a:spcPts val="3190"/>
              </a:lnSpc>
              <a:spcBef>
                <a:spcPts val="100"/>
              </a:spcBef>
              <a:tabLst>
                <a:tab pos="340360" algn="l"/>
              </a:tabLst>
            </a:pPr>
            <a:r>
              <a:rPr lang="en-US" sz="2400" b="1" spc="-5" dirty="0">
                <a:latin typeface="Times New Roman"/>
                <a:cs typeface="Times New Roman"/>
              </a:rPr>
              <a:t>How</a:t>
            </a:r>
            <a:r>
              <a:rPr lang="en-US" sz="2400" b="1" spc="-30" dirty="0">
                <a:latin typeface="Times New Roman"/>
                <a:cs typeface="Times New Roman"/>
              </a:rPr>
              <a:t> </a:t>
            </a:r>
            <a:r>
              <a:rPr lang="en-US" sz="2400" b="1" dirty="0">
                <a:latin typeface="Times New Roman"/>
                <a:cs typeface="Times New Roman"/>
              </a:rPr>
              <a:t>process</a:t>
            </a:r>
            <a:r>
              <a:rPr lang="en-US" sz="2400" b="1" spc="-20" dirty="0">
                <a:latin typeface="Times New Roman"/>
                <a:cs typeface="Times New Roman"/>
              </a:rPr>
              <a:t> </a:t>
            </a:r>
            <a:r>
              <a:rPr lang="en-US" sz="2400" b="1" spc="-5" dirty="0">
                <a:latin typeface="Times New Roman"/>
                <a:cs typeface="Times New Roman"/>
              </a:rPr>
              <a:t>mining</a:t>
            </a:r>
            <a:r>
              <a:rPr lang="en-US" sz="2400" b="1" spc="-25" dirty="0">
                <a:latin typeface="Times New Roman"/>
                <a:cs typeface="Times New Roman"/>
              </a:rPr>
              <a:t> </a:t>
            </a:r>
            <a:r>
              <a:rPr lang="en-US" sz="2400" b="1" spc="-5" dirty="0">
                <a:latin typeface="Times New Roman"/>
                <a:cs typeface="Times New Roman"/>
              </a:rPr>
              <a:t>works.</a:t>
            </a:r>
          </a:p>
          <a:p>
            <a:pPr marL="469265" indent="-457200">
              <a:lnSpc>
                <a:spcPts val="3190"/>
              </a:lnSpc>
              <a:spcBef>
                <a:spcPts val="100"/>
              </a:spcBef>
              <a:tabLst>
                <a:tab pos="340360" algn="l"/>
              </a:tabLst>
            </a:pPr>
            <a:r>
              <a:rPr lang="en-US" sz="2400" b="1" dirty="0">
                <a:latin typeface="Times New Roman"/>
                <a:cs typeface="Times New Roman"/>
              </a:rPr>
              <a:t>What is needed for implementing</a:t>
            </a:r>
          </a:p>
          <a:p>
            <a:pPr marL="469265" indent="-457200">
              <a:lnSpc>
                <a:spcPts val="3025"/>
              </a:lnSpc>
              <a:tabLst>
                <a:tab pos="340360" algn="l"/>
              </a:tabLst>
            </a:pPr>
            <a:r>
              <a:rPr lang="en-US" sz="2400" b="1" spc="-5" dirty="0">
                <a:latin typeface="Times New Roman"/>
                <a:cs typeface="Times New Roman"/>
              </a:rPr>
              <a:t>Main</a:t>
            </a:r>
            <a:r>
              <a:rPr lang="en-US" sz="2400" b="1" spc="-25" dirty="0">
                <a:latin typeface="Times New Roman"/>
                <a:cs typeface="Times New Roman"/>
              </a:rPr>
              <a:t> </a:t>
            </a:r>
            <a:r>
              <a:rPr lang="en-US" sz="2400" b="1" spc="-5" dirty="0">
                <a:latin typeface="Times New Roman"/>
                <a:cs typeface="Times New Roman"/>
              </a:rPr>
              <a:t>components</a:t>
            </a:r>
            <a:r>
              <a:rPr lang="en-US" sz="2400" b="1" spc="-20" dirty="0">
                <a:latin typeface="Times New Roman"/>
                <a:cs typeface="Times New Roman"/>
              </a:rPr>
              <a:t> </a:t>
            </a:r>
            <a:r>
              <a:rPr lang="en-US" sz="2400" b="1" dirty="0">
                <a:latin typeface="Times New Roman"/>
                <a:cs typeface="Times New Roman"/>
              </a:rPr>
              <a:t>of</a:t>
            </a:r>
            <a:r>
              <a:rPr lang="en-US" sz="2400" b="1" spc="-20" dirty="0">
                <a:latin typeface="Times New Roman"/>
                <a:cs typeface="Times New Roman"/>
              </a:rPr>
              <a:t> </a:t>
            </a:r>
            <a:r>
              <a:rPr lang="en-US" sz="2400" b="1" dirty="0">
                <a:latin typeface="Times New Roman"/>
                <a:cs typeface="Times New Roman"/>
              </a:rPr>
              <a:t>process</a:t>
            </a:r>
            <a:r>
              <a:rPr lang="en-US" sz="2400" b="1" spc="-15" dirty="0">
                <a:latin typeface="Times New Roman"/>
                <a:cs typeface="Times New Roman"/>
              </a:rPr>
              <a:t> </a:t>
            </a:r>
            <a:r>
              <a:rPr lang="en-US" sz="2400" b="1" spc="-5" dirty="0">
                <a:latin typeface="Times New Roman"/>
                <a:cs typeface="Times New Roman"/>
              </a:rPr>
              <a:t>mining.</a:t>
            </a:r>
            <a:endParaRPr lang="en-US" sz="2400" b="1" dirty="0">
              <a:latin typeface="Times New Roman"/>
              <a:cs typeface="Times New Roman"/>
            </a:endParaRPr>
          </a:p>
          <a:p>
            <a:pPr marL="469265" indent="-457200">
              <a:lnSpc>
                <a:spcPts val="3190"/>
              </a:lnSpc>
              <a:tabLst>
                <a:tab pos="340360" algn="l"/>
              </a:tabLst>
            </a:pPr>
            <a:r>
              <a:rPr lang="en-US" sz="2400" b="1" spc="-5" dirty="0">
                <a:latin typeface="Times New Roman"/>
                <a:cs typeface="Times New Roman"/>
              </a:rPr>
              <a:t>How</a:t>
            </a:r>
            <a:r>
              <a:rPr lang="en-US" sz="2400" b="1" spc="-20" dirty="0">
                <a:latin typeface="Times New Roman"/>
                <a:cs typeface="Times New Roman"/>
              </a:rPr>
              <a:t> </a:t>
            </a:r>
            <a:r>
              <a:rPr lang="en-US" sz="2400" b="1" spc="-5" dirty="0">
                <a:latin typeface="Times New Roman"/>
                <a:cs typeface="Times New Roman"/>
              </a:rPr>
              <a:t>to</a:t>
            </a:r>
            <a:r>
              <a:rPr lang="en-US" sz="2400" b="1" spc="-15" dirty="0">
                <a:latin typeface="Times New Roman"/>
                <a:cs typeface="Times New Roman"/>
              </a:rPr>
              <a:t> </a:t>
            </a:r>
            <a:r>
              <a:rPr lang="en-US" sz="2400" b="1" spc="-5" dirty="0">
                <a:latin typeface="Times New Roman"/>
                <a:cs typeface="Times New Roman"/>
              </a:rPr>
              <a:t>start</a:t>
            </a:r>
            <a:r>
              <a:rPr lang="en-US" sz="2400" b="1" spc="-15" dirty="0">
                <a:latin typeface="Times New Roman"/>
                <a:cs typeface="Times New Roman"/>
              </a:rPr>
              <a:t> </a:t>
            </a:r>
            <a:r>
              <a:rPr lang="en-US" sz="2400" b="1" dirty="0">
                <a:latin typeface="Times New Roman"/>
                <a:cs typeface="Times New Roman"/>
              </a:rPr>
              <a:t>a</a:t>
            </a:r>
            <a:r>
              <a:rPr lang="en-US" sz="2400" b="1" spc="-15" dirty="0">
                <a:latin typeface="Times New Roman"/>
                <a:cs typeface="Times New Roman"/>
              </a:rPr>
              <a:t> </a:t>
            </a:r>
            <a:r>
              <a:rPr lang="en-US" sz="2400" b="1" dirty="0">
                <a:latin typeface="Times New Roman"/>
                <a:cs typeface="Times New Roman"/>
              </a:rPr>
              <a:t>project</a:t>
            </a:r>
            <a:r>
              <a:rPr lang="en-US" sz="2400" b="1" spc="-15" dirty="0">
                <a:latin typeface="Times New Roman"/>
                <a:cs typeface="Times New Roman"/>
              </a:rPr>
              <a:t> </a:t>
            </a:r>
            <a:r>
              <a:rPr lang="en-US" sz="2400" b="1" spc="-5" dirty="0">
                <a:latin typeface="Times New Roman"/>
                <a:cs typeface="Times New Roman"/>
              </a:rPr>
              <a:t>in</a:t>
            </a:r>
            <a:r>
              <a:rPr lang="en-US" sz="2400" b="1" spc="-15" dirty="0">
                <a:latin typeface="Times New Roman"/>
                <a:cs typeface="Times New Roman"/>
              </a:rPr>
              <a:t> </a:t>
            </a:r>
            <a:r>
              <a:rPr lang="en-US" sz="2400" b="1" dirty="0">
                <a:latin typeface="Times New Roman"/>
                <a:cs typeface="Times New Roman"/>
              </a:rPr>
              <a:t>process</a:t>
            </a:r>
            <a:r>
              <a:rPr lang="en-US" sz="2400" b="1" spc="-10" dirty="0">
                <a:latin typeface="Times New Roman"/>
                <a:cs typeface="Times New Roman"/>
              </a:rPr>
              <a:t> </a:t>
            </a:r>
            <a:r>
              <a:rPr lang="en-US" sz="2400" b="1" spc="-5" dirty="0">
                <a:latin typeface="Times New Roman"/>
                <a:cs typeface="Times New Roman"/>
              </a:rPr>
              <a:t>mining.</a:t>
            </a:r>
            <a:endParaRPr lang="en-US" sz="2400" b="1" dirty="0">
              <a:latin typeface="Times New Roman"/>
              <a:cs typeface="Times New Roman"/>
            </a:endParaRPr>
          </a:p>
          <a:p>
            <a:pPr marL="532130" indent="-457200">
              <a:lnSpc>
                <a:spcPct val="100000"/>
              </a:lnSpc>
              <a:spcBef>
                <a:spcPts val="660"/>
              </a:spcBef>
              <a:tabLst>
                <a:tab pos="340360" algn="l"/>
              </a:tabLst>
            </a:pPr>
            <a:r>
              <a:rPr lang="en-US" sz="2400" b="1" spc="-10" dirty="0">
                <a:latin typeface="Times New Roman"/>
                <a:cs typeface="Times New Roman"/>
              </a:rPr>
              <a:t>Cross-industry</a:t>
            </a:r>
            <a:r>
              <a:rPr lang="en-US" sz="2400" b="1" spc="-30" dirty="0">
                <a:latin typeface="Times New Roman"/>
                <a:cs typeface="Times New Roman"/>
              </a:rPr>
              <a:t> </a:t>
            </a:r>
            <a:r>
              <a:rPr lang="en-US" sz="2400" b="1" dirty="0">
                <a:latin typeface="Times New Roman"/>
                <a:cs typeface="Times New Roman"/>
              </a:rPr>
              <a:t>use</a:t>
            </a:r>
            <a:r>
              <a:rPr lang="en-US" sz="2400" b="1" spc="-15" dirty="0">
                <a:latin typeface="Times New Roman"/>
                <a:cs typeface="Times New Roman"/>
              </a:rPr>
              <a:t> </a:t>
            </a:r>
            <a:r>
              <a:rPr lang="en-US" sz="2400" b="1" dirty="0">
                <a:latin typeface="Times New Roman"/>
                <a:cs typeface="Times New Roman"/>
              </a:rPr>
              <a:t>of</a:t>
            </a:r>
            <a:r>
              <a:rPr lang="en-US" sz="2400" b="1" spc="-20" dirty="0">
                <a:latin typeface="Times New Roman"/>
                <a:cs typeface="Times New Roman"/>
              </a:rPr>
              <a:t> </a:t>
            </a:r>
            <a:r>
              <a:rPr lang="en-US" sz="2400" b="1" dirty="0">
                <a:latin typeface="Times New Roman"/>
                <a:cs typeface="Times New Roman"/>
              </a:rPr>
              <a:t>process</a:t>
            </a:r>
            <a:r>
              <a:rPr lang="en-US" sz="2400" b="1" spc="-15" dirty="0">
                <a:latin typeface="Times New Roman"/>
                <a:cs typeface="Times New Roman"/>
              </a:rPr>
              <a:t> </a:t>
            </a:r>
            <a:r>
              <a:rPr lang="en-US" sz="2400" b="1" spc="-5" dirty="0">
                <a:latin typeface="Times New Roman"/>
                <a:cs typeface="Times New Roman"/>
              </a:rPr>
              <a:t>mining.</a:t>
            </a:r>
            <a:endParaRPr lang="en-US" sz="2400" b="1" dirty="0">
              <a:latin typeface="Times New Roman"/>
              <a:cs typeface="Times New Roman"/>
            </a:endParaRPr>
          </a:p>
          <a:p>
            <a:pPr marL="532130" indent="-457200">
              <a:lnSpc>
                <a:spcPct val="100000"/>
              </a:lnSpc>
              <a:spcBef>
                <a:spcPts val="665"/>
              </a:spcBef>
              <a:tabLst>
                <a:tab pos="340360" algn="l"/>
              </a:tabLst>
            </a:pPr>
            <a:r>
              <a:rPr lang="en-US" sz="2400" b="1" spc="-10" dirty="0">
                <a:latin typeface="Times New Roman"/>
                <a:cs typeface="Times New Roman"/>
              </a:rPr>
              <a:t>Benefits</a:t>
            </a:r>
            <a:r>
              <a:rPr lang="en-US" sz="2400" b="1" spc="-35" dirty="0">
                <a:latin typeface="Times New Roman"/>
                <a:cs typeface="Times New Roman"/>
              </a:rPr>
              <a:t> </a:t>
            </a:r>
            <a:r>
              <a:rPr lang="en-US" sz="2400" b="1" dirty="0">
                <a:latin typeface="Times New Roman"/>
                <a:cs typeface="Times New Roman"/>
              </a:rPr>
              <a:t>of</a:t>
            </a:r>
            <a:r>
              <a:rPr lang="en-US" sz="2400" b="1" spc="-20" dirty="0">
                <a:latin typeface="Times New Roman"/>
                <a:cs typeface="Times New Roman"/>
              </a:rPr>
              <a:t> </a:t>
            </a:r>
            <a:r>
              <a:rPr lang="en-US" sz="2400" b="1" dirty="0">
                <a:latin typeface="Times New Roman"/>
                <a:cs typeface="Times New Roman"/>
              </a:rPr>
              <a:t>process</a:t>
            </a:r>
            <a:r>
              <a:rPr lang="en-US" sz="2400" b="1" spc="-20" dirty="0">
                <a:latin typeface="Times New Roman"/>
                <a:cs typeface="Times New Roman"/>
              </a:rPr>
              <a:t> </a:t>
            </a:r>
            <a:r>
              <a:rPr lang="en-US" sz="2400" b="1" spc="-5" dirty="0">
                <a:latin typeface="Times New Roman"/>
                <a:cs typeface="Times New Roman"/>
              </a:rPr>
              <a:t>mining.</a:t>
            </a:r>
            <a:endParaRPr lang="en-US" sz="2400" b="1" dirty="0">
              <a:latin typeface="Times New Roman"/>
              <a:cs typeface="Times New Roman"/>
            </a:endParaRPr>
          </a:p>
          <a:p>
            <a:pPr marL="532130" indent="-457200">
              <a:lnSpc>
                <a:spcPct val="100000"/>
              </a:lnSpc>
              <a:spcBef>
                <a:spcPts val="665"/>
              </a:spcBef>
              <a:tabLst>
                <a:tab pos="340360" algn="l"/>
              </a:tabLst>
            </a:pPr>
            <a:r>
              <a:rPr lang="en-US" sz="2400" b="1" spc="-5" dirty="0">
                <a:latin typeface="Times New Roman"/>
                <a:cs typeface="Times New Roman"/>
              </a:rPr>
              <a:t>Applications</a:t>
            </a:r>
            <a:r>
              <a:rPr lang="en-US" sz="2400" b="1" spc="-30" dirty="0">
                <a:latin typeface="Times New Roman"/>
                <a:cs typeface="Times New Roman"/>
              </a:rPr>
              <a:t> </a:t>
            </a:r>
            <a:r>
              <a:rPr lang="en-US" sz="2400" b="1" dirty="0">
                <a:latin typeface="Times New Roman"/>
                <a:cs typeface="Times New Roman"/>
              </a:rPr>
              <a:t>of</a:t>
            </a:r>
            <a:r>
              <a:rPr lang="en-US" sz="2400" b="1" spc="-20" dirty="0">
                <a:latin typeface="Times New Roman"/>
                <a:cs typeface="Times New Roman"/>
              </a:rPr>
              <a:t> </a:t>
            </a:r>
            <a:r>
              <a:rPr lang="en-US" sz="2400" b="1" dirty="0">
                <a:latin typeface="Times New Roman"/>
                <a:cs typeface="Times New Roman"/>
              </a:rPr>
              <a:t>process</a:t>
            </a:r>
            <a:r>
              <a:rPr lang="en-US" sz="2400" b="1" spc="-25" dirty="0">
                <a:latin typeface="Times New Roman"/>
                <a:cs typeface="Times New Roman"/>
              </a:rPr>
              <a:t> </a:t>
            </a:r>
            <a:r>
              <a:rPr lang="en-US" sz="2400" b="1" spc="-5" dirty="0">
                <a:latin typeface="Times New Roman"/>
                <a:cs typeface="Times New Roman"/>
              </a:rPr>
              <a:t>mining.</a:t>
            </a:r>
            <a:endParaRPr lang="en-US" sz="2400" b="1" dirty="0">
              <a:latin typeface="Times New Roman"/>
              <a:cs typeface="Times New Roman"/>
            </a:endParaRPr>
          </a:p>
          <a:p>
            <a:pPr marL="532130" indent="-457200">
              <a:lnSpc>
                <a:spcPct val="100000"/>
              </a:lnSpc>
              <a:spcBef>
                <a:spcPts val="665"/>
              </a:spcBef>
              <a:tabLst>
                <a:tab pos="340360" algn="l"/>
              </a:tabLst>
            </a:pPr>
            <a:r>
              <a:rPr lang="en-US" sz="2400" b="1" spc="-10" dirty="0">
                <a:latin typeface="Times New Roman"/>
                <a:cs typeface="Times New Roman"/>
              </a:rPr>
              <a:t>Best</a:t>
            </a:r>
            <a:r>
              <a:rPr lang="en-US" sz="2400" b="1" spc="-30" dirty="0">
                <a:latin typeface="Times New Roman"/>
                <a:cs typeface="Times New Roman"/>
              </a:rPr>
              <a:t> </a:t>
            </a:r>
            <a:r>
              <a:rPr lang="en-US" sz="2400" b="1" dirty="0">
                <a:latin typeface="Times New Roman"/>
                <a:cs typeface="Times New Roman"/>
              </a:rPr>
              <a:t>process</a:t>
            </a:r>
            <a:r>
              <a:rPr lang="en-US" sz="2400" b="1" spc="-20" dirty="0">
                <a:latin typeface="Times New Roman"/>
                <a:cs typeface="Times New Roman"/>
              </a:rPr>
              <a:t> </a:t>
            </a:r>
            <a:r>
              <a:rPr lang="en-US" sz="2400" b="1" spc="-5" dirty="0">
                <a:latin typeface="Times New Roman"/>
                <a:cs typeface="Times New Roman"/>
              </a:rPr>
              <a:t>mining</a:t>
            </a:r>
            <a:r>
              <a:rPr lang="en-US" sz="2400" b="1" spc="-25" dirty="0">
                <a:latin typeface="Times New Roman"/>
                <a:cs typeface="Times New Roman"/>
              </a:rPr>
              <a:t> </a:t>
            </a:r>
            <a:r>
              <a:rPr lang="en-US" sz="2400" b="1" spc="-5" dirty="0">
                <a:latin typeface="Times New Roman"/>
                <a:cs typeface="Times New Roman"/>
              </a:rPr>
              <a:t>software.</a:t>
            </a:r>
            <a:endParaRPr lang="en-US" sz="2400" b="1" dirty="0">
              <a:latin typeface="Times New Roman"/>
              <a:cs typeface="Times New Roman"/>
            </a:endParaRPr>
          </a:p>
          <a:p>
            <a:pPr marL="532130" indent="-457200">
              <a:lnSpc>
                <a:spcPct val="100000"/>
              </a:lnSpc>
              <a:spcBef>
                <a:spcPts val="665"/>
              </a:spcBef>
              <a:tabLst>
                <a:tab pos="340360" algn="l"/>
              </a:tabLst>
            </a:pPr>
            <a:r>
              <a:rPr lang="en-US" sz="2400" b="1" spc="-5" dirty="0">
                <a:latin typeface="Times New Roman"/>
                <a:cs typeface="Times New Roman"/>
              </a:rPr>
              <a:t>Software</a:t>
            </a:r>
            <a:r>
              <a:rPr lang="en-US" sz="2400" b="1" spc="-25" dirty="0">
                <a:latin typeface="Times New Roman"/>
                <a:cs typeface="Times New Roman"/>
              </a:rPr>
              <a:t> </a:t>
            </a:r>
            <a:r>
              <a:rPr lang="en-US" sz="2400" b="1" dirty="0">
                <a:latin typeface="Times New Roman"/>
                <a:cs typeface="Times New Roman"/>
              </a:rPr>
              <a:t>providers</a:t>
            </a:r>
            <a:r>
              <a:rPr lang="en-US" sz="2400" b="1" spc="-20" dirty="0">
                <a:latin typeface="Times New Roman"/>
                <a:cs typeface="Times New Roman"/>
              </a:rPr>
              <a:t> </a:t>
            </a:r>
            <a:r>
              <a:rPr lang="en-US" sz="2400" b="1" dirty="0">
                <a:latin typeface="Times New Roman"/>
                <a:cs typeface="Times New Roman"/>
              </a:rPr>
              <a:t>of</a:t>
            </a:r>
            <a:r>
              <a:rPr lang="en-US" sz="2400" b="1" spc="-15" dirty="0">
                <a:latin typeface="Times New Roman"/>
                <a:cs typeface="Times New Roman"/>
              </a:rPr>
              <a:t> </a:t>
            </a:r>
            <a:r>
              <a:rPr lang="en-US" sz="2400" b="1" dirty="0">
                <a:latin typeface="Times New Roman"/>
                <a:cs typeface="Times New Roman"/>
              </a:rPr>
              <a:t>process</a:t>
            </a:r>
            <a:r>
              <a:rPr lang="en-US" sz="2400" b="1" spc="-20" dirty="0">
                <a:latin typeface="Times New Roman"/>
                <a:cs typeface="Times New Roman"/>
              </a:rPr>
              <a:t> </a:t>
            </a:r>
            <a:r>
              <a:rPr lang="en-US" sz="2400" b="1" spc="-5" dirty="0">
                <a:latin typeface="Times New Roman"/>
                <a:cs typeface="Times New Roman"/>
              </a:rPr>
              <a:t>mining.</a:t>
            </a:r>
            <a:endParaRPr lang="en-US" sz="2400" b="1" dirty="0">
              <a:latin typeface="Times New Roman"/>
              <a:cs typeface="Times New Roman"/>
            </a:endParaRPr>
          </a:p>
          <a:p>
            <a:endParaRPr lang="en-US" sz="2400" b="1" dirty="0"/>
          </a:p>
          <a:p>
            <a:pPr marL="0" indent="0">
              <a:buNone/>
            </a:pPr>
            <a:endParaRPr lang="en-US" sz="2400" b="1" dirty="0"/>
          </a:p>
        </p:txBody>
      </p:sp>
      <p:sp>
        <p:nvSpPr>
          <p:cNvPr id="4" name="Title 3">
            <a:extLst>
              <a:ext uri="{FF2B5EF4-FFF2-40B4-BE49-F238E27FC236}">
                <a16:creationId xmlns:a16="http://schemas.microsoft.com/office/drawing/2014/main" id="{0565EC60-C918-0A22-2B79-CE9379BE3ED8}"/>
              </a:ext>
            </a:extLst>
          </p:cNvPr>
          <p:cNvSpPr>
            <a:spLocks noGrp="1"/>
          </p:cNvSpPr>
          <p:nvPr>
            <p:ph type="title"/>
          </p:nvPr>
        </p:nvSpPr>
        <p:spPr/>
        <p:txBody>
          <a:bodyPr/>
          <a:lstStyle/>
          <a:p>
            <a:r>
              <a:rPr lang="en-IN" dirty="0"/>
              <a:t>Modules</a:t>
            </a:r>
          </a:p>
        </p:txBody>
      </p:sp>
    </p:spTree>
    <p:extLst>
      <p:ext uri="{BB962C8B-B14F-4D97-AF65-F5344CB8AC3E}">
        <p14:creationId xmlns:p14="http://schemas.microsoft.com/office/powerpoint/2010/main" val="3132773023"/>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1158</TotalTime>
  <Words>986</Words>
  <Application>Microsoft Office PowerPoint</Application>
  <PresentationFormat>Widescreen</PresentationFormat>
  <Paragraphs>132</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Arial MT</vt:lpstr>
      <vt:lpstr>Calibri</vt:lpstr>
      <vt:lpstr>Courier New</vt:lpstr>
      <vt:lpstr>Lucida Sans Unicode</vt:lpstr>
      <vt:lpstr>Times New Roman</vt:lpstr>
      <vt:lpstr>Wingdings</vt:lpstr>
      <vt:lpstr>Custom Design</vt:lpstr>
      <vt:lpstr>PowerPoint Presentation</vt:lpstr>
      <vt:lpstr>Contents</vt:lpstr>
      <vt:lpstr>Course Objective</vt:lpstr>
      <vt:lpstr>Introduction</vt:lpstr>
      <vt:lpstr>Contd…</vt:lpstr>
      <vt:lpstr>Technology</vt:lpstr>
      <vt:lpstr>Applications</vt:lpstr>
      <vt:lpstr>Contd…</vt:lpstr>
      <vt:lpstr>Modules</vt:lpstr>
      <vt:lpstr>Contd…</vt:lpstr>
      <vt:lpstr>Contd…</vt:lpstr>
      <vt:lpstr>Contd…</vt:lpstr>
      <vt:lpstr>Contd…</vt:lpstr>
      <vt:lpstr>Contd…</vt:lpstr>
      <vt:lpstr>Contd…</vt:lpstr>
      <vt:lpstr>Contd…</vt:lpstr>
      <vt:lpstr>Coutd…</vt:lpstr>
      <vt:lpstr>Real Time Applications</vt:lpstr>
      <vt:lpstr>Learning Outcomes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Cherukuri Neha</cp:lastModifiedBy>
  <cp:revision>124</cp:revision>
  <dcterms:created xsi:type="dcterms:W3CDTF">2019-06-11T05:35:51Z</dcterms:created>
  <dcterms:modified xsi:type="dcterms:W3CDTF">2023-08-28T19:19:30Z</dcterms:modified>
</cp:coreProperties>
</file>