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
      <p:font typeface="Lobster"/>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D9FAFA-04D4-4DBE-B97A-9B0D994137E8}">
  <a:tblStyle styleId="{AAD9FAFA-04D4-4DBE-B97A-9B0D994137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obster-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5421cff79_2_2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5421cff79_2_2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f5594a2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f5594a2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5f5594a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5f5594a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a4e0ee4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a4e0ee4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f5594a2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f5594a2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5f5594a2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5f5594a2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5f5594a2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5f5594a2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579a79a2e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579a79a2e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5f5594a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5f5594a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5421cff79_2_2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5421cff79_2_2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579a79a2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579a79a2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5f5594a2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5f5594a2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5aebf70a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5aebf70a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5a874bb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5a874bb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5a874bc3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5a874bc3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5f5594a2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5f5594a2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5a874bc3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5a874bc3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1574450" y="168550"/>
            <a:ext cx="6269700" cy="1006800"/>
          </a:xfrm>
          <a:prstGeom prst="rect">
            <a:avLst/>
          </a:prstGeom>
          <a:effectLst>
            <a:outerShdw blurRad="57150" rotWithShape="0" algn="bl" dir="5640000" dist="19050">
              <a:srgbClr val="000000">
                <a:alpha val="67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sz="3700">
                <a:solidFill>
                  <a:srgbClr val="3C78D8"/>
                </a:solidFill>
                <a:latin typeface="Lobster"/>
                <a:ea typeface="Lobster"/>
                <a:cs typeface="Lobster"/>
                <a:sym typeface="Lobster"/>
              </a:rPr>
              <a:t>Music genre classification</a:t>
            </a:r>
            <a:endParaRPr sz="3700">
              <a:solidFill>
                <a:srgbClr val="3C78D8"/>
              </a:solidFill>
              <a:latin typeface="Lobster"/>
              <a:ea typeface="Lobster"/>
              <a:cs typeface="Lobster"/>
              <a:sym typeface="Lobster"/>
            </a:endParaRPr>
          </a:p>
        </p:txBody>
      </p:sp>
      <p:sp>
        <p:nvSpPr>
          <p:cNvPr id="64" name="Google Shape;64;p13"/>
          <p:cNvSpPr txBox="1"/>
          <p:nvPr/>
        </p:nvSpPr>
        <p:spPr>
          <a:xfrm>
            <a:off x="2898300" y="1584525"/>
            <a:ext cx="29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5" name="Google Shape;65;p13"/>
          <p:cNvSpPr txBox="1"/>
          <p:nvPr/>
        </p:nvSpPr>
        <p:spPr>
          <a:xfrm>
            <a:off x="403325" y="4222000"/>
            <a:ext cx="3177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Char char="●"/>
            </a:pPr>
            <a:r>
              <a:rPr lang="en">
                <a:solidFill>
                  <a:schemeClr val="accent1"/>
                </a:solidFill>
              </a:rPr>
              <a:t>Monisha Siddananda Sampath</a:t>
            </a:r>
            <a:r>
              <a:rPr lang="en">
                <a:solidFill>
                  <a:schemeClr val="accent1"/>
                </a:solidFill>
              </a:rPr>
              <a:t> </a:t>
            </a:r>
            <a:endParaRPr>
              <a:solidFill>
                <a:schemeClr val="accent1"/>
              </a:solidFill>
            </a:endParaRPr>
          </a:p>
        </p:txBody>
      </p:sp>
      <p:sp>
        <p:nvSpPr>
          <p:cNvPr id="66" name="Google Shape;66;p13"/>
          <p:cNvSpPr txBox="1"/>
          <p:nvPr/>
        </p:nvSpPr>
        <p:spPr>
          <a:xfrm>
            <a:off x="2534500" y="4724700"/>
            <a:ext cx="22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7" name="Google Shape;67;p13"/>
          <p:cNvSpPr txBox="1"/>
          <p:nvPr/>
        </p:nvSpPr>
        <p:spPr>
          <a:xfrm>
            <a:off x="3854000" y="4203825"/>
            <a:ext cx="2009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Char char="●"/>
            </a:pPr>
            <a:r>
              <a:rPr lang="en">
                <a:solidFill>
                  <a:schemeClr val="accent1"/>
                </a:solidFill>
              </a:rPr>
              <a:t>Neha Damele</a:t>
            </a:r>
            <a:endParaRPr>
              <a:solidFill>
                <a:schemeClr val="accent1"/>
              </a:solidFill>
            </a:endParaRPr>
          </a:p>
        </p:txBody>
      </p:sp>
      <p:sp>
        <p:nvSpPr>
          <p:cNvPr id="68" name="Google Shape;68;p13"/>
          <p:cNvSpPr txBox="1"/>
          <p:nvPr/>
        </p:nvSpPr>
        <p:spPr>
          <a:xfrm>
            <a:off x="6202200" y="4222000"/>
            <a:ext cx="2782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Char char="●"/>
            </a:pPr>
            <a:r>
              <a:rPr lang="en">
                <a:solidFill>
                  <a:schemeClr val="accent1"/>
                </a:solidFill>
              </a:rPr>
              <a:t> Praveen Raj Veluswami</a:t>
            </a: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Selection</a:t>
            </a:r>
            <a:endParaRPr/>
          </a:p>
        </p:txBody>
      </p:sp>
      <p:sp>
        <p:nvSpPr>
          <p:cNvPr id="129" name="Google Shape;129;p22"/>
          <p:cNvSpPr txBox="1"/>
          <p:nvPr>
            <p:ph idx="1" type="body"/>
          </p:nvPr>
        </p:nvSpPr>
        <p:spPr>
          <a:xfrm>
            <a:off x="364350" y="1489825"/>
            <a:ext cx="8391900" cy="3331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400"/>
              <a:t>Performed Feature Selection with Recursive Feature Elimination (RFE) of Sklearn.</a:t>
            </a:r>
            <a:endParaRPr sz="1400"/>
          </a:p>
          <a:p>
            <a:pPr indent="0" lvl="0" marL="0" rtl="0" algn="l">
              <a:lnSpc>
                <a:spcPct val="90000"/>
              </a:lnSpc>
              <a:spcBef>
                <a:spcPts val="0"/>
              </a:spcBef>
              <a:spcAft>
                <a:spcPts val="0"/>
              </a:spcAft>
              <a:buNone/>
            </a:pPr>
            <a:r>
              <a:t/>
            </a:r>
            <a:endParaRPr sz="1400"/>
          </a:p>
          <a:p>
            <a:pPr indent="0" lvl="0" marL="0" rtl="0" algn="l">
              <a:lnSpc>
                <a:spcPct val="90000"/>
              </a:lnSpc>
              <a:spcBef>
                <a:spcPts val="0"/>
              </a:spcBef>
              <a:spcAft>
                <a:spcPts val="0"/>
              </a:spcAft>
              <a:buNone/>
            </a:pPr>
            <a:r>
              <a:rPr lang="en" sz="1400"/>
              <a:t>Established a base performance with XGBClassifier.</a:t>
            </a:r>
            <a:endParaRPr sz="1400"/>
          </a:p>
          <a:p>
            <a:pPr indent="0" lvl="0" marL="0" rtl="0" algn="l">
              <a:lnSpc>
                <a:spcPct val="90000"/>
              </a:lnSpc>
              <a:spcBef>
                <a:spcPts val="0"/>
              </a:spcBef>
              <a:spcAft>
                <a:spcPts val="0"/>
              </a:spcAft>
              <a:buNone/>
            </a:pPr>
            <a:r>
              <a:rPr lang="en" sz="1400"/>
              <a:t>We achieved an accuracy of 0.87. We could do this using all 57 features, which is much more than we might need.</a:t>
            </a:r>
            <a:endParaRPr sz="1400"/>
          </a:p>
          <a:p>
            <a:pPr indent="0" lvl="0" marL="0" rtl="0" algn="l">
              <a:lnSpc>
                <a:spcPct val="90000"/>
              </a:lnSpc>
              <a:spcBef>
                <a:spcPts val="0"/>
              </a:spcBef>
              <a:spcAft>
                <a:spcPts val="0"/>
              </a:spcAft>
              <a:buNone/>
            </a:pPr>
            <a:r>
              <a:t/>
            </a:r>
            <a:endParaRPr sz="1400"/>
          </a:p>
          <a:p>
            <a:pPr indent="0" lvl="0" marL="0" rtl="0" algn="l">
              <a:lnSpc>
                <a:spcPct val="90000"/>
              </a:lnSpc>
              <a:spcBef>
                <a:spcPts val="0"/>
              </a:spcBef>
              <a:spcAft>
                <a:spcPts val="0"/>
              </a:spcAft>
              <a:buNone/>
            </a:pPr>
            <a:r>
              <a:rPr lang="en" sz="1400"/>
              <a:t>After using RFE for XGBClassifier, discarded the following features for which the .support_ attribute gave a boolean mask with False:</a:t>
            </a:r>
            <a:endParaRPr sz="1400"/>
          </a:p>
          <a:p>
            <a:pPr indent="0" lvl="0" marL="0" rtl="0" algn="l">
              <a:lnSpc>
                <a:spcPct val="90000"/>
              </a:lnSpc>
              <a:spcBef>
                <a:spcPts val="0"/>
              </a:spcBef>
              <a:spcAft>
                <a:spcPts val="0"/>
              </a:spcAft>
              <a:buNone/>
            </a:pPr>
            <a:r>
              <a:t/>
            </a:r>
            <a:endParaRPr sz="1500"/>
          </a:p>
          <a:p>
            <a:pPr indent="0" lvl="0" marL="0" rtl="0" algn="l">
              <a:lnSpc>
                <a:spcPct val="90000"/>
              </a:lnSpc>
              <a:spcBef>
                <a:spcPts val="0"/>
              </a:spcBef>
              <a:spcAft>
                <a:spcPts val="0"/>
              </a:spcAft>
              <a:buNone/>
            </a:pPr>
            <a:r>
              <a:t/>
            </a:r>
            <a:endParaRPr sz="1500"/>
          </a:p>
          <a:p>
            <a:pPr indent="0" lvl="0" marL="0" rtl="0" algn="l">
              <a:lnSpc>
                <a:spcPct val="90000"/>
              </a:lnSpc>
              <a:spcBef>
                <a:spcPts val="0"/>
              </a:spcBef>
              <a:spcAft>
                <a:spcPts val="0"/>
              </a:spcAft>
              <a:buNone/>
            </a:pPr>
            <a:r>
              <a:t/>
            </a:r>
            <a:endParaRPr sz="1500"/>
          </a:p>
          <a:p>
            <a:pPr indent="0" lvl="0" marL="0" rtl="0" algn="l">
              <a:lnSpc>
                <a:spcPct val="90000"/>
              </a:lnSpc>
              <a:spcBef>
                <a:spcPts val="0"/>
              </a:spcBef>
              <a:spcAft>
                <a:spcPts val="0"/>
              </a:spcAft>
              <a:buNone/>
            </a:pPr>
            <a:r>
              <a:t/>
            </a:r>
            <a:endParaRPr sz="1500"/>
          </a:p>
          <a:p>
            <a:pPr indent="0" lvl="0" marL="0" rtl="0" algn="l">
              <a:lnSpc>
                <a:spcPct val="90000"/>
              </a:lnSpc>
              <a:spcBef>
                <a:spcPts val="0"/>
              </a:spcBef>
              <a:spcAft>
                <a:spcPts val="0"/>
              </a:spcAft>
              <a:buNone/>
            </a:pPr>
            <a:r>
              <a:t/>
            </a:r>
            <a:endParaRPr sz="1500"/>
          </a:p>
          <a:p>
            <a:pPr indent="0" lvl="0" marL="0" rtl="0" algn="l">
              <a:lnSpc>
                <a:spcPct val="90000"/>
              </a:lnSpc>
              <a:spcBef>
                <a:spcPts val="0"/>
              </a:spcBef>
              <a:spcAft>
                <a:spcPts val="0"/>
              </a:spcAft>
              <a:buNone/>
            </a:pPr>
            <a:r>
              <a:t/>
            </a:r>
            <a:endParaRPr sz="1500"/>
          </a:p>
          <a:p>
            <a:pPr indent="0" lvl="0" marL="0" rtl="0" algn="l">
              <a:lnSpc>
                <a:spcPct val="90000"/>
              </a:lnSpc>
              <a:spcBef>
                <a:spcPts val="0"/>
              </a:spcBef>
              <a:spcAft>
                <a:spcPts val="0"/>
              </a:spcAft>
              <a:buNone/>
            </a:pPr>
            <a:r>
              <a:rPr lang="en" sz="1500"/>
              <a:t>Even after dropping 10 features, we still got an impressive score of 0.89.</a:t>
            </a:r>
            <a:endParaRPr sz="1500"/>
          </a:p>
          <a:p>
            <a:pPr indent="0" lvl="0" marL="0" rtl="0" algn="l">
              <a:lnSpc>
                <a:spcPct val="105000"/>
              </a:lnSpc>
              <a:spcBef>
                <a:spcPts val="0"/>
              </a:spcBef>
              <a:spcAft>
                <a:spcPts val="1200"/>
              </a:spcAft>
              <a:buNone/>
            </a:pPr>
            <a:r>
              <a:t/>
            </a:r>
            <a:endParaRPr sz="1900"/>
          </a:p>
        </p:txBody>
      </p:sp>
      <p:pic>
        <p:nvPicPr>
          <p:cNvPr id="130" name="Google Shape;130;p22"/>
          <p:cNvPicPr preferRelativeResize="0"/>
          <p:nvPr/>
        </p:nvPicPr>
        <p:blipFill>
          <a:blip r:embed="rId3">
            <a:alphaModFix/>
          </a:blip>
          <a:stretch>
            <a:fillRect/>
          </a:stretch>
        </p:blipFill>
        <p:spPr>
          <a:xfrm>
            <a:off x="1331150" y="3252775"/>
            <a:ext cx="4002176" cy="88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en">
                <a:latin typeface="Arial"/>
                <a:ea typeface="Arial"/>
                <a:cs typeface="Arial"/>
                <a:sym typeface="Arial"/>
              </a:rPr>
              <a:t>Hyperparameter tuning</a:t>
            </a:r>
            <a:endParaRPr/>
          </a:p>
        </p:txBody>
      </p:sp>
      <p:sp>
        <p:nvSpPr>
          <p:cNvPr id="136" name="Google Shape;136;p23"/>
          <p:cNvSpPr txBox="1"/>
          <p:nvPr>
            <p:ph idx="1" type="body"/>
          </p:nvPr>
        </p:nvSpPr>
        <p:spPr>
          <a:xfrm>
            <a:off x="387900" y="1489825"/>
            <a:ext cx="8368200" cy="3312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lang="en" sz="1395"/>
              <a:t>Hyperparameter tuning helps in determining the optimal tuned parameters and returns the best fit model.</a:t>
            </a:r>
            <a:endParaRPr sz="1395"/>
          </a:p>
          <a:p>
            <a:pPr indent="0" lvl="0" marL="0" rtl="0" algn="l">
              <a:lnSpc>
                <a:spcPct val="90000"/>
              </a:lnSpc>
              <a:spcBef>
                <a:spcPts val="0"/>
              </a:spcBef>
              <a:spcAft>
                <a:spcPts val="0"/>
              </a:spcAft>
              <a:buSzPts val="1018"/>
              <a:buNone/>
            </a:pPr>
            <a:r>
              <a:t/>
            </a:r>
            <a:endParaRPr sz="1395"/>
          </a:p>
          <a:p>
            <a:pPr indent="-317182" lvl="0" marL="457200" rtl="0" algn="l">
              <a:lnSpc>
                <a:spcPct val="90000"/>
              </a:lnSpc>
              <a:spcBef>
                <a:spcPts val="0"/>
              </a:spcBef>
              <a:spcAft>
                <a:spcPts val="0"/>
              </a:spcAft>
              <a:buClr>
                <a:schemeClr val="dk1"/>
              </a:buClr>
              <a:buSzPts val="1395"/>
              <a:buFont typeface="Roboto"/>
              <a:buChar char="●"/>
            </a:pPr>
            <a:r>
              <a:rPr lang="en" sz="1395"/>
              <a:t>We used hyperopt library to help tune few parameters of XGBoost.</a:t>
            </a:r>
            <a:endParaRPr sz="1395"/>
          </a:p>
          <a:p>
            <a:pPr indent="0" lvl="0" marL="0" rtl="0" algn="l">
              <a:lnSpc>
                <a:spcPct val="90000"/>
              </a:lnSpc>
              <a:spcBef>
                <a:spcPts val="0"/>
              </a:spcBef>
              <a:spcAft>
                <a:spcPts val="0"/>
              </a:spcAft>
              <a:buSzPts val="1018"/>
              <a:buNone/>
            </a:pPr>
            <a:r>
              <a:t/>
            </a:r>
            <a:endParaRPr sz="1395"/>
          </a:p>
          <a:p>
            <a:pPr indent="457200" lvl="0" marL="0" rtl="0" algn="l">
              <a:lnSpc>
                <a:spcPct val="90000"/>
              </a:lnSpc>
              <a:spcBef>
                <a:spcPts val="0"/>
              </a:spcBef>
              <a:spcAft>
                <a:spcPts val="0"/>
              </a:spcAft>
              <a:buSzPts val="1018"/>
              <a:buNone/>
            </a:pPr>
            <a:r>
              <a:rPr lang="en" sz="1395"/>
              <a:t>The output is the following :</a:t>
            </a:r>
            <a:endParaRPr sz="1395"/>
          </a:p>
          <a:p>
            <a:pPr indent="0" lvl="0" marL="0" rtl="0" algn="l">
              <a:lnSpc>
                <a:spcPct val="90000"/>
              </a:lnSpc>
              <a:spcBef>
                <a:spcPts val="0"/>
              </a:spcBef>
              <a:spcAft>
                <a:spcPts val="0"/>
              </a:spcAft>
              <a:buSzPts val="1018"/>
              <a:buNone/>
            </a:pPr>
            <a:r>
              <a:t/>
            </a:r>
            <a:endParaRPr sz="1395"/>
          </a:p>
          <a:p>
            <a:pPr indent="457200" lvl="0" marL="0" rtl="0" algn="l">
              <a:lnSpc>
                <a:spcPct val="90000"/>
              </a:lnSpc>
              <a:spcBef>
                <a:spcPts val="0"/>
              </a:spcBef>
              <a:spcAft>
                <a:spcPts val="0"/>
              </a:spcAft>
              <a:buSzPts val="1018"/>
              <a:buNone/>
            </a:pPr>
            <a:r>
              <a:t/>
            </a:r>
            <a:endParaRPr sz="1395"/>
          </a:p>
          <a:p>
            <a:pPr indent="457200" lvl="0" marL="0" rtl="0" algn="l">
              <a:lnSpc>
                <a:spcPct val="90000"/>
              </a:lnSpc>
              <a:spcBef>
                <a:spcPts val="0"/>
              </a:spcBef>
              <a:spcAft>
                <a:spcPts val="0"/>
              </a:spcAft>
              <a:buSzPts val="1018"/>
              <a:buNone/>
            </a:pPr>
            <a:r>
              <a:t/>
            </a:r>
            <a:endParaRPr sz="1395"/>
          </a:p>
          <a:p>
            <a:pPr indent="457200" lvl="0" marL="0" rtl="0" algn="l">
              <a:lnSpc>
                <a:spcPct val="90000"/>
              </a:lnSpc>
              <a:spcBef>
                <a:spcPts val="0"/>
              </a:spcBef>
              <a:spcAft>
                <a:spcPts val="0"/>
              </a:spcAft>
              <a:buSzPts val="1018"/>
              <a:buNone/>
            </a:pPr>
            <a:r>
              <a:t/>
            </a:r>
            <a:endParaRPr sz="1395"/>
          </a:p>
          <a:p>
            <a:pPr indent="457200" lvl="0" marL="0" rtl="0" algn="l">
              <a:lnSpc>
                <a:spcPct val="90000"/>
              </a:lnSpc>
              <a:spcBef>
                <a:spcPts val="0"/>
              </a:spcBef>
              <a:spcAft>
                <a:spcPts val="0"/>
              </a:spcAft>
              <a:buSzPts val="1018"/>
              <a:buNone/>
            </a:pPr>
            <a:r>
              <a:rPr lang="en" sz="1395"/>
              <a:t>After hypertuning with the best params given by hyperopt, XGBoost gave .89 accuracy.</a:t>
            </a:r>
            <a:endParaRPr sz="1395"/>
          </a:p>
          <a:p>
            <a:pPr indent="457200" lvl="0" marL="0" rtl="0" algn="l">
              <a:lnSpc>
                <a:spcPct val="90000"/>
              </a:lnSpc>
              <a:spcBef>
                <a:spcPts val="0"/>
              </a:spcBef>
              <a:spcAft>
                <a:spcPts val="0"/>
              </a:spcAft>
              <a:buSzPts val="1018"/>
              <a:buNone/>
            </a:pPr>
            <a:r>
              <a:t/>
            </a:r>
            <a:endParaRPr sz="1395"/>
          </a:p>
          <a:p>
            <a:pPr indent="-317182" lvl="0" marL="457200" rtl="0" algn="l">
              <a:lnSpc>
                <a:spcPct val="90000"/>
              </a:lnSpc>
              <a:spcBef>
                <a:spcPts val="0"/>
              </a:spcBef>
              <a:spcAft>
                <a:spcPts val="0"/>
              </a:spcAft>
              <a:buClr>
                <a:schemeClr val="dk1"/>
              </a:buClr>
              <a:buSzPts val="1395"/>
              <a:buFont typeface="Roboto"/>
              <a:buChar char="●"/>
            </a:pPr>
            <a:r>
              <a:rPr lang="en" sz="1395"/>
              <a:t>Tried tuning an ensemble classifier, Random Forest’s parameters</a:t>
            </a:r>
            <a:endParaRPr sz="1395"/>
          </a:p>
          <a:p>
            <a:pPr indent="0" lvl="0" marL="457200" rtl="0" algn="l">
              <a:lnSpc>
                <a:spcPct val="90000"/>
              </a:lnSpc>
              <a:spcBef>
                <a:spcPts val="0"/>
              </a:spcBef>
              <a:spcAft>
                <a:spcPts val="0"/>
              </a:spcAft>
              <a:buSzPts val="1018"/>
              <a:buNone/>
            </a:pPr>
            <a:r>
              <a:t/>
            </a:r>
            <a:endParaRPr sz="1395"/>
          </a:p>
          <a:p>
            <a:pPr indent="457200" lvl="0" marL="0" rtl="0" algn="l">
              <a:lnSpc>
                <a:spcPct val="90000"/>
              </a:lnSpc>
              <a:spcBef>
                <a:spcPts val="0"/>
              </a:spcBef>
              <a:spcAft>
                <a:spcPts val="0"/>
              </a:spcAft>
              <a:buSzPts val="1018"/>
              <a:buNone/>
            </a:pPr>
            <a:r>
              <a:t/>
            </a:r>
            <a:endParaRPr sz="1395"/>
          </a:p>
          <a:p>
            <a:pPr indent="457200" lvl="0" marL="0" rtl="0" algn="l">
              <a:lnSpc>
                <a:spcPct val="90000"/>
              </a:lnSpc>
              <a:spcBef>
                <a:spcPts val="0"/>
              </a:spcBef>
              <a:spcAft>
                <a:spcPts val="0"/>
              </a:spcAft>
              <a:buSzPts val="1018"/>
              <a:buNone/>
            </a:pPr>
            <a:r>
              <a:t/>
            </a:r>
            <a:endParaRPr sz="1395"/>
          </a:p>
          <a:p>
            <a:pPr indent="457200" lvl="0" marL="0" rtl="0" algn="l">
              <a:lnSpc>
                <a:spcPct val="90000"/>
              </a:lnSpc>
              <a:spcBef>
                <a:spcPts val="0"/>
              </a:spcBef>
              <a:spcAft>
                <a:spcPts val="0"/>
              </a:spcAft>
              <a:buSzPts val="1018"/>
              <a:buNone/>
            </a:pPr>
            <a:r>
              <a:rPr lang="en" sz="1395"/>
              <a:t>Accuracy improved slightly from 0.85 to 0.86</a:t>
            </a:r>
            <a:endParaRPr sz="1395"/>
          </a:p>
          <a:p>
            <a:pPr indent="0" lvl="0" marL="0" rtl="0" algn="l">
              <a:lnSpc>
                <a:spcPct val="105000"/>
              </a:lnSpc>
              <a:spcBef>
                <a:spcPts val="0"/>
              </a:spcBef>
              <a:spcAft>
                <a:spcPts val="1200"/>
              </a:spcAft>
              <a:buSzPts val="1018"/>
              <a:buNone/>
            </a:pPr>
            <a:r>
              <a:t/>
            </a:r>
            <a:endParaRPr sz="1765"/>
          </a:p>
        </p:txBody>
      </p:sp>
      <p:pic>
        <p:nvPicPr>
          <p:cNvPr id="137" name="Google Shape;137;p23"/>
          <p:cNvPicPr preferRelativeResize="0"/>
          <p:nvPr/>
        </p:nvPicPr>
        <p:blipFill>
          <a:blip r:embed="rId3">
            <a:alphaModFix/>
          </a:blip>
          <a:stretch>
            <a:fillRect/>
          </a:stretch>
        </p:blipFill>
        <p:spPr>
          <a:xfrm>
            <a:off x="1032050" y="2989100"/>
            <a:ext cx="4743450" cy="314325"/>
          </a:xfrm>
          <a:prstGeom prst="rect">
            <a:avLst/>
          </a:prstGeom>
          <a:noFill/>
          <a:ln>
            <a:noFill/>
          </a:ln>
        </p:spPr>
      </p:pic>
      <p:pic>
        <p:nvPicPr>
          <p:cNvPr id="138" name="Google Shape;138;p23"/>
          <p:cNvPicPr preferRelativeResize="0"/>
          <p:nvPr/>
        </p:nvPicPr>
        <p:blipFill>
          <a:blip r:embed="rId4">
            <a:alphaModFix/>
          </a:blip>
          <a:stretch>
            <a:fillRect/>
          </a:stretch>
        </p:blipFill>
        <p:spPr>
          <a:xfrm>
            <a:off x="1032050" y="4253275"/>
            <a:ext cx="5181600" cy="28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Dimensionality reduction using PCA</a:t>
            </a:r>
            <a:endParaRPr/>
          </a:p>
        </p:txBody>
      </p:sp>
      <p:sp>
        <p:nvSpPr>
          <p:cNvPr id="144" name="Google Shape;144;p24"/>
          <p:cNvSpPr txBox="1"/>
          <p:nvPr>
            <p:ph idx="1" type="body"/>
          </p:nvPr>
        </p:nvSpPr>
        <p:spPr>
          <a:xfrm>
            <a:off x="387900" y="1360600"/>
            <a:ext cx="8477700" cy="3369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770"/>
              <a:buNone/>
            </a:pPr>
            <a:r>
              <a:rPr lang="en" sz="1360"/>
              <a:t>We tried dimensionality reduction using PCA keeping </a:t>
            </a:r>
            <a:r>
              <a:rPr lang="en" sz="1360"/>
              <a:t>first few principal components while preserving as much variation as possible.</a:t>
            </a:r>
            <a:endParaRPr sz="1360"/>
          </a:p>
          <a:p>
            <a:pPr indent="0" lvl="0" marL="0" rtl="0" algn="l">
              <a:lnSpc>
                <a:spcPct val="200000"/>
              </a:lnSpc>
              <a:spcBef>
                <a:spcPts val="1200"/>
              </a:spcBef>
              <a:spcAft>
                <a:spcPts val="0"/>
              </a:spcAft>
              <a:buSzPts val="770"/>
              <a:buNone/>
            </a:pPr>
            <a:r>
              <a:rPr lang="en" sz="1360"/>
              <a:t>Observations :</a:t>
            </a:r>
            <a:endParaRPr sz="1360"/>
          </a:p>
          <a:p>
            <a:pPr indent="-314960" lvl="0" marL="457200" rtl="0" algn="l">
              <a:lnSpc>
                <a:spcPct val="200000"/>
              </a:lnSpc>
              <a:spcBef>
                <a:spcPts val="1200"/>
              </a:spcBef>
              <a:spcAft>
                <a:spcPts val="0"/>
              </a:spcAft>
              <a:buSzPts val="1360"/>
              <a:buChar char="●"/>
            </a:pPr>
            <a:r>
              <a:rPr lang="en" sz="1360"/>
              <a:t>PCA resulted in a lower accuracy score than </a:t>
            </a:r>
            <a:r>
              <a:rPr lang="en" sz="1360"/>
              <a:t>we obtained before</a:t>
            </a:r>
            <a:r>
              <a:rPr lang="en" sz="1360"/>
              <a:t> (Random forest : 0.79 ; XGB : 0.72)</a:t>
            </a:r>
            <a:endParaRPr sz="1360"/>
          </a:p>
          <a:p>
            <a:pPr indent="-314960" lvl="0" marL="457200" rtl="0" algn="l">
              <a:lnSpc>
                <a:spcPct val="200000"/>
              </a:lnSpc>
              <a:spcBef>
                <a:spcPts val="0"/>
              </a:spcBef>
              <a:spcAft>
                <a:spcPts val="0"/>
              </a:spcAft>
              <a:buSzPts val="1360"/>
              <a:buChar char="●"/>
            </a:pPr>
            <a:r>
              <a:rPr lang="en" sz="1360"/>
              <a:t>We tried PCA on only the similar features in the dataset like mfcc features which resulted in a better performance but still lower than before (Random forest : 0.83 ; XGB : 0.85).</a:t>
            </a:r>
            <a:endParaRPr sz="1360"/>
          </a:p>
          <a:p>
            <a:pPr indent="-314960" lvl="0" marL="457200" rtl="0" algn="l">
              <a:lnSpc>
                <a:spcPct val="200000"/>
              </a:lnSpc>
              <a:spcBef>
                <a:spcPts val="0"/>
              </a:spcBef>
              <a:spcAft>
                <a:spcPts val="0"/>
              </a:spcAft>
              <a:buSzPts val="1360"/>
              <a:buChar char="●"/>
            </a:pPr>
            <a:r>
              <a:rPr lang="en" sz="1360"/>
              <a:t>We removed the variance columns and implemented the above two methods but it did not result in a desired score (Random forest : 0.85 ; XGB : 0.87) despite an improvement.</a:t>
            </a:r>
            <a:endParaRPr sz="136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Performance of different classifier</a:t>
            </a:r>
            <a:endParaRPr/>
          </a:p>
        </p:txBody>
      </p:sp>
      <p:graphicFrame>
        <p:nvGraphicFramePr>
          <p:cNvPr id="150" name="Google Shape;150;p25"/>
          <p:cNvGraphicFramePr/>
          <p:nvPr/>
        </p:nvGraphicFramePr>
        <p:xfrm>
          <a:off x="952500" y="2000250"/>
          <a:ext cx="3000000" cy="3000000"/>
        </p:xfrm>
        <a:graphic>
          <a:graphicData uri="http://schemas.openxmlformats.org/drawingml/2006/table">
            <a:tbl>
              <a:tblPr>
                <a:noFill/>
                <a:tableStyleId>{AAD9FAFA-04D4-4DBE-B97A-9B0D994137E8}</a:tableStyleId>
              </a:tblPr>
              <a:tblGrid>
                <a:gridCol w="2413000"/>
                <a:gridCol w="2413000"/>
                <a:gridCol w="2413000"/>
              </a:tblGrid>
              <a:tr h="381000">
                <a:tc>
                  <a:txBody>
                    <a:bodyPr/>
                    <a:lstStyle/>
                    <a:p>
                      <a:pPr indent="0" lvl="0" marL="0" rtl="0" algn="l">
                        <a:spcBef>
                          <a:spcPts val="0"/>
                        </a:spcBef>
                        <a:spcAft>
                          <a:spcPts val="0"/>
                        </a:spcAft>
                        <a:buNone/>
                      </a:pPr>
                      <a:r>
                        <a:rPr b="1" lang="en" sz="1600">
                          <a:solidFill>
                            <a:schemeClr val="dk1"/>
                          </a:solidFill>
                        </a:rPr>
                        <a:t>Classifier</a:t>
                      </a:r>
                      <a:endParaRPr b="1"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chemeClr val="dk1"/>
                          </a:solidFill>
                        </a:rPr>
                        <a:t>Baseline</a:t>
                      </a:r>
                      <a:endParaRPr b="1"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chemeClr val="dk1"/>
                          </a:solidFill>
                        </a:rPr>
                        <a:t>After Improving</a:t>
                      </a:r>
                      <a:endParaRPr b="1"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chemeClr val="dk1"/>
                          </a:solidFill>
                        </a:rPr>
                        <a:t>Random Forest</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rPr>
                        <a:t>85</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rPr>
                        <a:t>86</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chemeClr val="dk1"/>
                          </a:solidFill>
                        </a:rPr>
                        <a:t>XGB</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rPr>
                        <a:t>87</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rPr>
                        <a:t>89</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F1 - Score of different classifiers</a:t>
            </a:r>
            <a:endParaRPr/>
          </a:p>
        </p:txBody>
      </p:sp>
      <p:pic>
        <p:nvPicPr>
          <p:cNvPr id="156" name="Google Shape;156;p26"/>
          <p:cNvPicPr preferRelativeResize="0"/>
          <p:nvPr/>
        </p:nvPicPr>
        <p:blipFill>
          <a:blip r:embed="rId3">
            <a:alphaModFix/>
          </a:blip>
          <a:stretch>
            <a:fillRect/>
          </a:stretch>
        </p:blipFill>
        <p:spPr>
          <a:xfrm>
            <a:off x="849950" y="1679100"/>
            <a:ext cx="7330500" cy="310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Confusion matrix of XGB Classifier</a:t>
            </a:r>
            <a:endParaRPr/>
          </a:p>
        </p:txBody>
      </p:sp>
      <p:pic>
        <p:nvPicPr>
          <p:cNvPr id="162" name="Google Shape;162;p27"/>
          <p:cNvPicPr preferRelativeResize="0"/>
          <p:nvPr/>
        </p:nvPicPr>
        <p:blipFill>
          <a:blip r:embed="rId3">
            <a:alphaModFix/>
          </a:blip>
          <a:stretch>
            <a:fillRect/>
          </a:stretch>
        </p:blipFill>
        <p:spPr>
          <a:xfrm>
            <a:off x="715150" y="1462075"/>
            <a:ext cx="4144925" cy="3301800"/>
          </a:xfrm>
          <a:prstGeom prst="rect">
            <a:avLst/>
          </a:prstGeom>
          <a:noFill/>
          <a:ln>
            <a:noFill/>
          </a:ln>
        </p:spPr>
      </p:pic>
      <p:sp>
        <p:nvSpPr>
          <p:cNvPr id="163" name="Google Shape;163;p27"/>
          <p:cNvSpPr txBox="1"/>
          <p:nvPr/>
        </p:nvSpPr>
        <p:spPr>
          <a:xfrm>
            <a:off x="5544450" y="1577475"/>
            <a:ext cx="2959500" cy="326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blues        -  0</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classical  -  1</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country    -  2</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Disco        -  3</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Hiphop     -  4</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Jazz          -  5</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Metal        -  6</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Pop           -  7</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Reggae     - 8</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Rock          - 9</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Learnings</a:t>
            </a:r>
            <a:endParaRPr/>
          </a:p>
        </p:txBody>
      </p:sp>
      <p:sp>
        <p:nvSpPr>
          <p:cNvPr id="169" name="Google Shape;169;p28"/>
          <p:cNvSpPr txBox="1"/>
          <p:nvPr/>
        </p:nvSpPr>
        <p:spPr>
          <a:xfrm>
            <a:off x="505650" y="1234075"/>
            <a:ext cx="80553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70" name="Google Shape;170;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Can the performance be improved more ?</a:t>
            </a:r>
            <a:endParaRPr sz="2200"/>
          </a:p>
          <a:p>
            <a:pPr indent="-368300" lvl="0" marL="457200" rtl="0" algn="l">
              <a:spcBef>
                <a:spcPts val="0"/>
              </a:spcBef>
              <a:spcAft>
                <a:spcPts val="0"/>
              </a:spcAft>
              <a:buSzPts val="2200"/>
              <a:buAutoNum type="arabicPeriod"/>
            </a:pPr>
            <a:r>
              <a:rPr lang="en" sz="2200"/>
              <a:t>How Random Forest and XGBClassifiers are so powerful?</a:t>
            </a:r>
            <a:endParaRPr sz="2200"/>
          </a:p>
          <a:p>
            <a:pPr indent="-368300" lvl="0" marL="457200" rtl="0" algn="l">
              <a:spcBef>
                <a:spcPts val="0"/>
              </a:spcBef>
              <a:spcAft>
                <a:spcPts val="0"/>
              </a:spcAft>
              <a:buSzPts val="2200"/>
              <a:buAutoNum type="arabicPeriod"/>
            </a:pPr>
            <a:r>
              <a:rPr lang="en" sz="2200"/>
              <a:t>Learning about Librosa audio framework.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176" name="Google Shape;176;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Font typeface="Roboto"/>
              <a:buChar char="●"/>
            </a:pPr>
            <a:r>
              <a:rPr lang="en" sz="2400"/>
              <a:t>Classification with multiple labels</a:t>
            </a:r>
            <a:endParaRPr sz="2400"/>
          </a:p>
          <a:p>
            <a:pPr indent="-381000" lvl="0" marL="457200" rtl="0" algn="l">
              <a:spcBef>
                <a:spcPts val="0"/>
              </a:spcBef>
              <a:spcAft>
                <a:spcPts val="0"/>
              </a:spcAft>
              <a:buClr>
                <a:schemeClr val="dk1"/>
              </a:buClr>
              <a:buSzPts val="2400"/>
              <a:buFont typeface="Roboto"/>
              <a:buChar char="●"/>
            </a:pPr>
            <a:r>
              <a:rPr lang="en" sz="2400"/>
              <a:t>Music Recommendation System</a:t>
            </a:r>
            <a:endParaRPr sz="2400"/>
          </a:p>
          <a:p>
            <a:pPr indent="-381000" lvl="0" marL="457200" rtl="0" algn="l">
              <a:spcBef>
                <a:spcPts val="0"/>
              </a:spcBef>
              <a:spcAft>
                <a:spcPts val="0"/>
              </a:spcAft>
              <a:buClr>
                <a:schemeClr val="dk1"/>
              </a:buClr>
              <a:buSzPts val="2400"/>
              <a:buFont typeface="Roboto"/>
              <a:buChar char="●"/>
            </a:pPr>
            <a:r>
              <a:rPr lang="en" sz="2400"/>
              <a:t>Song Generation using GANs</a:t>
            </a:r>
            <a:endParaRPr sz="2400"/>
          </a:p>
          <a:p>
            <a:pPr indent="-381000" lvl="0" marL="457200" rtl="0" algn="l">
              <a:spcBef>
                <a:spcPts val="0"/>
              </a:spcBef>
              <a:spcAft>
                <a:spcPts val="0"/>
              </a:spcAft>
              <a:buClr>
                <a:schemeClr val="dk1"/>
              </a:buClr>
              <a:buSzPts val="2400"/>
              <a:buFont typeface="Roboto"/>
              <a:buChar char="●"/>
            </a:pPr>
            <a:r>
              <a:rPr lang="en" sz="2400"/>
              <a:t>Novelty detection (not belong to any class)</a:t>
            </a:r>
            <a:endParaRPr sz="2400"/>
          </a:p>
          <a:p>
            <a:pPr indent="-381000" lvl="0" marL="457200" rtl="0" algn="l">
              <a:spcBef>
                <a:spcPts val="0"/>
              </a:spcBef>
              <a:spcAft>
                <a:spcPts val="0"/>
              </a:spcAft>
              <a:buClr>
                <a:schemeClr val="dk1"/>
              </a:buClr>
              <a:buSzPts val="2400"/>
              <a:buFont typeface="Roboto"/>
              <a:buChar char="●"/>
            </a:pPr>
            <a:r>
              <a:rPr lang="en" sz="2400"/>
              <a:t>Instrument identification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Music Genre Classification</a:t>
            </a:r>
            <a:endParaRPr/>
          </a:p>
        </p:txBody>
      </p:sp>
      <p:sp>
        <p:nvSpPr>
          <p:cNvPr id="74" name="Google Shape;74;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Machine </a:t>
            </a:r>
            <a:r>
              <a:rPr lang="en"/>
              <a:t>learning</a:t>
            </a:r>
            <a:r>
              <a:rPr lang="en"/>
              <a:t> in </a:t>
            </a:r>
            <a:r>
              <a:rPr lang="en"/>
              <a:t>music</a:t>
            </a:r>
            <a:r>
              <a:rPr lang="en"/>
              <a:t> has been in market for a long time. </a:t>
            </a:r>
            <a:endParaRPr/>
          </a:p>
          <a:p>
            <a:pPr indent="0" lvl="0" marL="0" rtl="0" algn="l">
              <a:spcBef>
                <a:spcPts val="1200"/>
              </a:spcBef>
              <a:spcAft>
                <a:spcPts val="0"/>
              </a:spcAft>
              <a:buNone/>
            </a:pPr>
            <a:r>
              <a:rPr lang="en"/>
              <a:t>Experts have been trying for a long time to understand sound and what differentiates one song from another.</a:t>
            </a:r>
            <a:endParaRPr/>
          </a:p>
          <a:p>
            <a:pPr indent="0" lvl="0" marL="0" rtl="0" algn="l">
              <a:spcBef>
                <a:spcPts val="1200"/>
              </a:spcBef>
              <a:spcAft>
                <a:spcPts val="0"/>
              </a:spcAft>
              <a:buNone/>
            </a:pPr>
            <a:r>
              <a:rPr lang="en"/>
              <a:t>Several startups have been ventured to create AI powered personalized audio tracks.</a:t>
            </a:r>
            <a:endParaRPr/>
          </a:p>
          <a:p>
            <a:pPr indent="0" lvl="0" marL="0" rtl="0" algn="l">
              <a:spcBef>
                <a:spcPts val="1200"/>
              </a:spcBef>
              <a:spcAft>
                <a:spcPts val="0"/>
              </a:spcAft>
              <a:buNone/>
            </a:pPr>
            <a:r>
              <a:rPr lang="en"/>
              <a:t>Big companies like Warner Bros, Sony, Google have been showing interest in AI powered music and been actively investing in it.</a:t>
            </a:r>
            <a:endParaRPr/>
          </a:p>
          <a:p>
            <a:pPr indent="0" lvl="0" marL="0" rtl="0" algn="l">
              <a:spcBef>
                <a:spcPts val="1200"/>
              </a:spcBef>
              <a:spcAft>
                <a:spcPts val="1200"/>
              </a:spcAft>
              <a:buNone/>
            </a:pPr>
            <a:r>
              <a:rPr lang="en"/>
              <a:t>This project </a:t>
            </a:r>
            <a:r>
              <a:rPr lang="en"/>
              <a:t>focuses</a:t>
            </a:r>
            <a:r>
              <a:rPr lang="en"/>
              <a:t> on analyzing music, classifying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and features</a:t>
            </a:r>
            <a:endParaRPr/>
          </a:p>
        </p:txBody>
      </p:sp>
      <p:sp>
        <p:nvSpPr>
          <p:cNvPr id="80" name="Google Shape;80;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The dataset contains 10 genres each of which has 100 audio files of length 30 seconds. </a:t>
            </a:r>
            <a:endParaRPr sz="1600">
              <a:solidFill>
                <a:schemeClr val="dk1"/>
              </a:solidFill>
            </a:endParaRPr>
          </a:p>
          <a:p>
            <a:pPr indent="0" lvl="0" marL="0" rtl="0" algn="l">
              <a:spcBef>
                <a:spcPts val="0"/>
              </a:spcBef>
              <a:spcAft>
                <a:spcPts val="0"/>
              </a:spcAft>
              <a:buNone/>
            </a:pPr>
            <a:r>
              <a:rPr lang="en" sz="1600">
                <a:solidFill>
                  <a:schemeClr val="dk1"/>
                </a:solidFill>
              </a:rPr>
              <a:t>The following are the audio genres: Blues, Classical, Country, Jazz, Hiphop, Metal, Reage, Pop, Disco and Rock</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The following features are extracted,</a:t>
            </a:r>
            <a:endParaRPr sz="1600">
              <a:solidFill>
                <a:schemeClr val="dk1"/>
              </a:solidFill>
            </a:endParaRPr>
          </a:p>
          <a:p>
            <a:pPr indent="0" lvl="0" marL="457200" rtl="0" algn="l">
              <a:spcBef>
                <a:spcPts val="0"/>
              </a:spcBef>
              <a:spcAft>
                <a:spcPts val="0"/>
              </a:spcAft>
              <a:buNone/>
            </a:pPr>
            <a:r>
              <a:rPr lang="en" sz="1600">
                <a:solidFill>
                  <a:schemeClr val="dk1"/>
                </a:solidFill>
              </a:rPr>
              <a:t>Chroma_stft, Spectral_centroid, Zero_crossing_rate, Harmony, Perceptr, Tempo, Mfcc, RMS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Each feature has </a:t>
            </a:r>
            <a:r>
              <a:rPr lang="en" sz="1600">
                <a:solidFill>
                  <a:schemeClr val="dk1"/>
                </a:solidFill>
              </a:rPr>
              <a:t>different</a:t>
            </a:r>
            <a:r>
              <a:rPr lang="en" sz="1600">
                <a:solidFill>
                  <a:schemeClr val="dk1"/>
                </a:solidFill>
              </a:rPr>
              <a:t> sub features like mean, standard deviation etc.</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Roadmap</a:t>
            </a:r>
            <a:endParaRPr/>
          </a:p>
        </p:txBody>
      </p:sp>
      <p:sp>
        <p:nvSpPr>
          <p:cNvPr id="86" name="Google Shape;86;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61950" lvl="0" marL="457200" rtl="0" algn="l">
              <a:spcBef>
                <a:spcPts val="0"/>
              </a:spcBef>
              <a:spcAft>
                <a:spcPts val="0"/>
              </a:spcAft>
              <a:buClr>
                <a:schemeClr val="dk1"/>
              </a:buClr>
              <a:buSzPts val="2100"/>
              <a:buFont typeface="Arial"/>
              <a:buAutoNum type="arabicPeriod"/>
            </a:pPr>
            <a:r>
              <a:rPr lang="en" sz="2100">
                <a:latin typeface="Arial"/>
                <a:ea typeface="Arial"/>
                <a:cs typeface="Arial"/>
                <a:sym typeface="Arial"/>
              </a:rPr>
              <a:t>Exploratory Data Analysis </a:t>
            </a:r>
            <a:endParaRPr sz="2100">
              <a:latin typeface="Arial"/>
              <a:ea typeface="Arial"/>
              <a:cs typeface="Arial"/>
              <a:sym typeface="Arial"/>
            </a:endParaRPr>
          </a:p>
          <a:p>
            <a:pPr indent="-361950" lvl="0" marL="457200" rtl="0" algn="l">
              <a:spcBef>
                <a:spcPts val="0"/>
              </a:spcBef>
              <a:spcAft>
                <a:spcPts val="0"/>
              </a:spcAft>
              <a:buClr>
                <a:schemeClr val="dk1"/>
              </a:buClr>
              <a:buSzPts val="2100"/>
              <a:buFont typeface="Arial"/>
              <a:buAutoNum type="arabicPeriod"/>
            </a:pPr>
            <a:r>
              <a:rPr lang="en" sz="2100">
                <a:latin typeface="Arial"/>
                <a:ea typeface="Arial"/>
                <a:cs typeface="Arial"/>
                <a:sym typeface="Arial"/>
              </a:rPr>
              <a:t>Preprocessing data </a:t>
            </a:r>
            <a:endParaRPr sz="2100">
              <a:latin typeface="Arial"/>
              <a:ea typeface="Arial"/>
              <a:cs typeface="Arial"/>
              <a:sym typeface="Arial"/>
            </a:endParaRPr>
          </a:p>
          <a:p>
            <a:pPr indent="-361950" lvl="0" marL="457200" rtl="0" algn="l">
              <a:spcBef>
                <a:spcPts val="0"/>
              </a:spcBef>
              <a:spcAft>
                <a:spcPts val="0"/>
              </a:spcAft>
              <a:buClr>
                <a:schemeClr val="dk1"/>
              </a:buClr>
              <a:buSzPts val="2100"/>
              <a:buFont typeface="Arial"/>
              <a:buAutoNum type="arabicPeriod"/>
            </a:pPr>
            <a:r>
              <a:rPr lang="en" sz="2100">
                <a:latin typeface="Arial"/>
                <a:ea typeface="Arial"/>
                <a:cs typeface="Arial"/>
                <a:sym typeface="Arial"/>
              </a:rPr>
              <a:t>Models</a:t>
            </a:r>
            <a:endParaRPr sz="2100">
              <a:latin typeface="Arial"/>
              <a:ea typeface="Arial"/>
              <a:cs typeface="Arial"/>
              <a:sym typeface="Arial"/>
            </a:endParaRPr>
          </a:p>
          <a:p>
            <a:pPr indent="-361950" lvl="0" marL="457200" rtl="0" algn="l">
              <a:spcBef>
                <a:spcPts val="0"/>
              </a:spcBef>
              <a:spcAft>
                <a:spcPts val="0"/>
              </a:spcAft>
              <a:buClr>
                <a:schemeClr val="dk1"/>
              </a:buClr>
              <a:buSzPts val="2100"/>
              <a:buFont typeface="Arial"/>
              <a:buAutoNum type="arabicPeriod"/>
            </a:pPr>
            <a:r>
              <a:rPr lang="en" sz="2100">
                <a:latin typeface="Arial"/>
                <a:ea typeface="Arial"/>
                <a:cs typeface="Arial"/>
                <a:sym typeface="Arial"/>
              </a:rPr>
              <a:t>Baseline</a:t>
            </a:r>
            <a:endParaRPr sz="2100">
              <a:latin typeface="Arial"/>
              <a:ea typeface="Arial"/>
              <a:cs typeface="Arial"/>
              <a:sym typeface="Arial"/>
            </a:endParaRPr>
          </a:p>
          <a:p>
            <a:pPr indent="-361950" lvl="0" marL="457200" rtl="0" algn="l">
              <a:spcBef>
                <a:spcPts val="0"/>
              </a:spcBef>
              <a:spcAft>
                <a:spcPts val="0"/>
              </a:spcAft>
              <a:buClr>
                <a:schemeClr val="dk1"/>
              </a:buClr>
              <a:buSzPts val="2100"/>
              <a:buFont typeface="Arial"/>
              <a:buAutoNum type="arabicPeriod"/>
            </a:pPr>
            <a:r>
              <a:rPr lang="en" sz="2100">
                <a:latin typeface="Arial"/>
                <a:ea typeface="Arial"/>
                <a:cs typeface="Arial"/>
                <a:sym typeface="Arial"/>
              </a:rPr>
              <a:t>Feature Selection </a:t>
            </a:r>
            <a:endParaRPr sz="2100">
              <a:latin typeface="Arial"/>
              <a:ea typeface="Arial"/>
              <a:cs typeface="Arial"/>
              <a:sym typeface="Arial"/>
            </a:endParaRPr>
          </a:p>
          <a:p>
            <a:pPr indent="-361950" lvl="0" marL="457200" rtl="0" algn="l">
              <a:spcBef>
                <a:spcPts val="0"/>
              </a:spcBef>
              <a:spcAft>
                <a:spcPts val="0"/>
              </a:spcAft>
              <a:buClr>
                <a:schemeClr val="dk1"/>
              </a:buClr>
              <a:buSzPts val="2100"/>
              <a:buFont typeface="Arial"/>
              <a:buAutoNum type="arabicPeriod"/>
            </a:pPr>
            <a:r>
              <a:rPr lang="en" sz="2100">
                <a:latin typeface="Arial"/>
                <a:ea typeface="Arial"/>
                <a:cs typeface="Arial"/>
                <a:sym typeface="Arial"/>
              </a:rPr>
              <a:t>Hyperparameter tuning </a:t>
            </a:r>
            <a:endParaRPr sz="2100">
              <a:latin typeface="Arial"/>
              <a:ea typeface="Arial"/>
              <a:cs typeface="Arial"/>
              <a:sym typeface="Arial"/>
            </a:endParaRPr>
          </a:p>
          <a:p>
            <a:pPr indent="-361950" lvl="0" marL="457200" rtl="0" algn="l">
              <a:spcBef>
                <a:spcPts val="0"/>
              </a:spcBef>
              <a:spcAft>
                <a:spcPts val="0"/>
              </a:spcAft>
              <a:buClr>
                <a:schemeClr val="dk1"/>
              </a:buClr>
              <a:buSzPts val="2100"/>
              <a:buFont typeface="Arial"/>
              <a:buAutoNum type="arabicPeriod"/>
            </a:pPr>
            <a:r>
              <a:rPr lang="en" sz="2100">
                <a:latin typeface="Arial"/>
                <a:ea typeface="Arial"/>
                <a:cs typeface="Arial"/>
                <a:sym typeface="Arial"/>
              </a:rPr>
              <a:t>Performance </a:t>
            </a:r>
            <a:endParaRPr sz="2100">
              <a:latin typeface="Arial"/>
              <a:ea typeface="Arial"/>
              <a:cs typeface="Arial"/>
              <a:sym typeface="Arial"/>
            </a:endParaRPr>
          </a:p>
          <a:p>
            <a:pPr indent="-361950" lvl="0" marL="457200" rtl="0" algn="l">
              <a:spcBef>
                <a:spcPts val="0"/>
              </a:spcBef>
              <a:spcAft>
                <a:spcPts val="0"/>
              </a:spcAft>
              <a:buClr>
                <a:schemeClr val="dk1"/>
              </a:buClr>
              <a:buSzPts val="2100"/>
              <a:buFont typeface="Arial"/>
              <a:buAutoNum type="arabicPeriod"/>
            </a:pPr>
            <a:r>
              <a:rPr lang="en" sz="2100">
                <a:latin typeface="Arial"/>
                <a:ea typeface="Arial"/>
                <a:cs typeface="Arial"/>
                <a:sym typeface="Arial"/>
              </a:rPr>
              <a:t>Learnings</a:t>
            </a:r>
            <a:endParaRPr sz="2100">
              <a:latin typeface="Arial"/>
              <a:ea typeface="Arial"/>
              <a:cs typeface="Arial"/>
              <a:sym typeface="Arial"/>
            </a:endParaRPr>
          </a:p>
          <a:p>
            <a:pPr indent="-361950" lvl="0" marL="457200" rtl="0" algn="l">
              <a:spcBef>
                <a:spcPts val="0"/>
              </a:spcBef>
              <a:spcAft>
                <a:spcPts val="0"/>
              </a:spcAft>
              <a:buClr>
                <a:schemeClr val="dk1"/>
              </a:buClr>
              <a:buSzPts val="2100"/>
              <a:buFont typeface="Arial"/>
              <a:buAutoNum type="arabicPeriod"/>
            </a:pPr>
            <a:r>
              <a:rPr lang="en" sz="2100">
                <a:latin typeface="Arial"/>
                <a:ea typeface="Arial"/>
                <a:cs typeface="Arial"/>
                <a:sym typeface="Arial"/>
              </a:rPr>
              <a:t>Future work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2719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Snapshot of dataset</a:t>
            </a:r>
            <a:endParaRPr/>
          </a:p>
        </p:txBody>
      </p:sp>
      <p:pic>
        <p:nvPicPr>
          <p:cNvPr id="92" name="Google Shape;92;p17"/>
          <p:cNvPicPr preferRelativeResize="0"/>
          <p:nvPr/>
        </p:nvPicPr>
        <p:blipFill>
          <a:blip r:embed="rId3">
            <a:alphaModFix/>
          </a:blip>
          <a:stretch>
            <a:fillRect/>
          </a:stretch>
        </p:blipFill>
        <p:spPr>
          <a:xfrm>
            <a:off x="327500" y="1351250"/>
            <a:ext cx="8603701" cy="34126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98" name="Google Shape;98;p18"/>
          <p:cNvSpPr txBox="1"/>
          <p:nvPr>
            <p:ph idx="1" type="body"/>
          </p:nvPr>
        </p:nvSpPr>
        <p:spPr>
          <a:xfrm>
            <a:off x="387900" y="1489825"/>
            <a:ext cx="3999900" cy="2552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a:t>Descriptive statistics</a:t>
            </a:r>
            <a:endParaRPr b="1"/>
          </a:p>
        </p:txBody>
      </p:sp>
      <p:sp>
        <p:nvSpPr>
          <p:cNvPr id="99" name="Google Shape;99;p18"/>
          <p:cNvSpPr txBox="1"/>
          <p:nvPr>
            <p:ph idx="2" type="body"/>
          </p:nvPr>
        </p:nvSpPr>
        <p:spPr>
          <a:xfrm>
            <a:off x="4756200" y="1489825"/>
            <a:ext cx="3999900" cy="249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a:t>Grouping data</a:t>
            </a:r>
            <a:endParaRPr b="1"/>
          </a:p>
        </p:txBody>
      </p:sp>
      <p:pic>
        <p:nvPicPr>
          <p:cNvPr id="100" name="Google Shape;100;p18"/>
          <p:cNvPicPr preferRelativeResize="0"/>
          <p:nvPr/>
        </p:nvPicPr>
        <p:blipFill>
          <a:blip r:embed="rId3">
            <a:alphaModFix/>
          </a:blip>
          <a:stretch>
            <a:fillRect/>
          </a:stretch>
        </p:blipFill>
        <p:spPr>
          <a:xfrm>
            <a:off x="644125" y="1921525"/>
            <a:ext cx="3365600" cy="1898349"/>
          </a:xfrm>
          <a:prstGeom prst="rect">
            <a:avLst/>
          </a:prstGeom>
          <a:noFill/>
          <a:ln>
            <a:noFill/>
          </a:ln>
        </p:spPr>
      </p:pic>
      <p:pic>
        <p:nvPicPr>
          <p:cNvPr id="101" name="Google Shape;101;p18"/>
          <p:cNvPicPr preferRelativeResize="0"/>
          <p:nvPr/>
        </p:nvPicPr>
        <p:blipFill>
          <a:blip r:embed="rId4">
            <a:alphaModFix/>
          </a:blip>
          <a:stretch>
            <a:fillRect/>
          </a:stretch>
        </p:blipFill>
        <p:spPr>
          <a:xfrm>
            <a:off x="5141825" y="1921525"/>
            <a:ext cx="3110874" cy="1898350"/>
          </a:xfrm>
          <a:prstGeom prst="rect">
            <a:avLst/>
          </a:prstGeom>
          <a:noFill/>
          <a:ln>
            <a:noFill/>
          </a:ln>
        </p:spPr>
      </p:pic>
      <p:sp>
        <p:nvSpPr>
          <p:cNvPr id="102" name="Google Shape;102;p18"/>
          <p:cNvSpPr txBox="1"/>
          <p:nvPr/>
        </p:nvSpPr>
        <p:spPr>
          <a:xfrm>
            <a:off x="435300" y="3942600"/>
            <a:ext cx="8320800" cy="831300"/>
          </a:xfrm>
          <a:prstGeom prst="rect">
            <a:avLst/>
          </a:prstGeom>
          <a:noFill/>
          <a:ln>
            <a:noFill/>
          </a:ln>
        </p:spPr>
        <p:txBody>
          <a:bodyPr anchorCtr="0" anchor="ctr"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Correlation methods</a:t>
            </a:r>
            <a:r>
              <a:rPr lang="en">
                <a:solidFill>
                  <a:schemeClr val="dk1"/>
                </a:solidFill>
                <a:latin typeface="Roboto"/>
                <a:ea typeface="Roboto"/>
                <a:cs typeface="Roboto"/>
                <a:sym typeface="Roboto"/>
              </a:rPr>
              <a:t> : Correlation coefficient between mfcc1_mean and mfcc2_mean is (-0.6)</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Null value or invalid value inspection</a:t>
            </a:r>
            <a:r>
              <a:rPr lang="en">
                <a:solidFill>
                  <a:schemeClr val="dk1"/>
                </a:solidFill>
                <a:latin typeface="Roboto"/>
                <a:ea typeface="Roboto"/>
                <a:cs typeface="Roboto"/>
                <a:sym typeface="Roboto"/>
              </a:rPr>
              <a:t> : </a:t>
            </a:r>
            <a:r>
              <a:rPr lang="en" sz="1200">
                <a:solidFill>
                  <a:schemeClr val="dk1"/>
                </a:solidFill>
                <a:latin typeface="Roboto"/>
                <a:ea typeface="Roboto"/>
                <a:cs typeface="Roboto"/>
                <a:sym typeface="Roboto"/>
              </a:rPr>
              <a:t>No null/invalid values were found</a:t>
            </a:r>
            <a:endParaRPr>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108" name="Google Shape;108;p19"/>
          <p:cNvSpPr txBox="1"/>
          <p:nvPr>
            <p:ph idx="1" type="body"/>
          </p:nvPr>
        </p:nvSpPr>
        <p:spPr>
          <a:xfrm>
            <a:off x="387900" y="1403575"/>
            <a:ext cx="4693500" cy="3402600"/>
          </a:xfrm>
          <a:prstGeom prst="rect">
            <a:avLst/>
          </a:prstGeom>
        </p:spPr>
        <p:txBody>
          <a:bodyPr anchorCtr="0" anchor="t" bIns="91425" lIns="91425" spcFirstLastPara="1" rIns="91425" wrap="square" tIns="91425">
            <a:normAutofit fontScale="77500"/>
          </a:bodyPr>
          <a:lstStyle/>
          <a:p>
            <a:pPr indent="-297497" lvl="0" marL="457200" rtl="0" algn="l">
              <a:lnSpc>
                <a:spcPct val="200000"/>
              </a:lnSpc>
              <a:spcBef>
                <a:spcPts val="0"/>
              </a:spcBef>
              <a:spcAft>
                <a:spcPts val="0"/>
              </a:spcAft>
              <a:buSzPct val="100000"/>
              <a:buChar char="●"/>
            </a:pPr>
            <a:r>
              <a:rPr lang="en"/>
              <a:t>Duplicate rows</a:t>
            </a:r>
            <a:endParaRPr/>
          </a:p>
          <a:p>
            <a:pPr indent="-287655" lvl="1" marL="914400" rtl="0" algn="l">
              <a:lnSpc>
                <a:spcPct val="200000"/>
              </a:lnSpc>
              <a:spcBef>
                <a:spcPts val="0"/>
              </a:spcBef>
              <a:spcAft>
                <a:spcPts val="0"/>
              </a:spcAft>
              <a:buSzPct val="100000"/>
              <a:buChar char="○"/>
            </a:pPr>
            <a:r>
              <a:rPr lang="en"/>
              <a:t>143 rows with identical values were removed resulting in 9847 rows</a:t>
            </a:r>
            <a:endParaRPr/>
          </a:p>
          <a:p>
            <a:pPr indent="-297497" lvl="0" marL="457200" rtl="0" algn="l">
              <a:lnSpc>
                <a:spcPct val="200000"/>
              </a:lnSpc>
              <a:spcBef>
                <a:spcPts val="0"/>
              </a:spcBef>
              <a:spcAft>
                <a:spcPts val="0"/>
              </a:spcAft>
              <a:buSzPct val="100000"/>
              <a:buChar char="●"/>
            </a:pPr>
            <a:r>
              <a:rPr lang="en"/>
              <a:t>Standardization</a:t>
            </a:r>
            <a:endParaRPr/>
          </a:p>
          <a:p>
            <a:pPr indent="-287655" lvl="1" marL="914400" rtl="0" algn="l">
              <a:lnSpc>
                <a:spcPct val="200000"/>
              </a:lnSpc>
              <a:spcBef>
                <a:spcPts val="0"/>
              </a:spcBef>
              <a:spcAft>
                <a:spcPts val="0"/>
              </a:spcAft>
              <a:buSzPct val="100000"/>
              <a:buChar char="○"/>
            </a:pPr>
            <a:r>
              <a:rPr lang="en"/>
              <a:t>Dataset is normalized using MinMax scaling</a:t>
            </a:r>
            <a:endParaRPr/>
          </a:p>
          <a:p>
            <a:pPr indent="-297497" lvl="0" marL="457200" rtl="0" algn="l">
              <a:lnSpc>
                <a:spcPct val="200000"/>
              </a:lnSpc>
              <a:spcBef>
                <a:spcPts val="0"/>
              </a:spcBef>
              <a:spcAft>
                <a:spcPts val="0"/>
              </a:spcAft>
              <a:buSzPct val="100000"/>
              <a:buChar char="●"/>
            </a:pPr>
            <a:r>
              <a:rPr lang="en"/>
              <a:t>Outliers</a:t>
            </a:r>
            <a:endParaRPr/>
          </a:p>
          <a:p>
            <a:pPr indent="-287655" lvl="1" marL="914400" rtl="0" algn="l">
              <a:lnSpc>
                <a:spcPct val="200000"/>
              </a:lnSpc>
              <a:spcBef>
                <a:spcPts val="0"/>
              </a:spcBef>
              <a:spcAft>
                <a:spcPts val="0"/>
              </a:spcAft>
              <a:buSzPct val="100000"/>
              <a:buChar char="○"/>
            </a:pPr>
            <a:r>
              <a:rPr lang="en"/>
              <a:t>Outliers were first visualized using boxplots from seaborn library.</a:t>
            </a:r>
            <a:endParaRPr/>
          </a:p>
          <a:p>
            <a:pPr indent="-287655" lvl="1" marL="914400" rtl="0" algn="l">
              <a:lnSpc>
                <a:spcPct val="200000"/>
              </a:lnSpc>
              <a:spcBef>
                <a:spcPts val="0"/>
              </a:spcBef>
              <a:spcAft>
                <a:spcPts val="0"/>
              </a:spcAft>
              <a:buSzPct val="100000"/>
              <a:buChar char="○"/>
            </a:pPr>
            <a:r>
              <a:rPr lang="en"/>
              <a:t>For each feature, the interquartile range was computed and values lower than the lower whisker was replaced with the lower whisker and values higher than the upper whisker were replaced with the upper whisker.</a:t>
            </a:r>
            <a:endParaRPr/>
          </a:p>
        </p:txBody>
      </p:sp>
      <p:sp>
        <p:nvSpPr>
          <p:cNvPr id="109" name="Google Shape;109;p19"/>
          <p:cNvSpPr txBox="1"/>
          <p:nvPr>
            <p:ph idx="2" type="body"/>
          </p:nvPr>
        </p:nvSpPr>
        <p:spPr>
          <a:xfrm>
            <a:off x="5258975" y="1489825"/>
            <a:ext cx="3497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10" name="Google Shape;110;p19"/>
          <p:cNvPicPr preferRelativeResize="0"/>
          <p:nvPr/>
        </p:nvPicPr>
        <p:blipFill>
          <a:blip r:embed="rId3">
            <a:alphaModFix/>
          </a:blip>
          <a:stretch>
            <a:fillRect/>
          </a:stretch>
        </p:blipFill>
        <p:spPr>
          <a:xfrm>
            <a:off x="5315875" y="1625650"/>
            <a:ext cx="3309425" cy="2496249"/>
          </a:xfrm>
          <a:prstGeom prst="rect">
            <a:avLst/>
          </a:prstGeom>
          <a:noFill/>
          <a:ln>
            <a:noFill/>
          </a:ln>
        </p:spPr>
      </p:pic>
      <p:sp>
        <p:nvSpPr>
          <p:cNvPr id="111" name="Google Shape;111;p19"/>
          <p:cNvSpPr txBox="1"/>
          <p:nvPr/>
        </p:nvSpPr>
        <p:spPr>
          <a:xfrm>
            <a:off x="5764800" y="4121900"/>
            <a:ext cx="286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dk1"/>
                </a:solidFill>
                <a:latin typeface="Roboto"/>
                <a:ea typeface="Roboto"/>
                <a:cs typeface="Roboto"/>
                <a:sym typeface="Roboto"/>
              </a:rPr>
              <a:t>Outlier box-plot for chroma_stft_mean</a:t>
            </a:r>
            <a:endParaRPr i="1" sz="10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117" name="Google Shape;117;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0"/>
              <a:t>The different models we are using with this dataset:</a:t>
            </a:r>
            <a:endParaRPr sz="1900"/>
          </a:p>
          <a:p>
            <a:pPr indent="-340201" lvl="0" marL="457200" rtl="0" algn="l">
              <a:spcBef>
                <a:spcPts val="0"/>
              </a:spcBef>
              <a:spcAft>
                <a:spcPts val="0"/>
              </a:spcAft>
              <a:buClr>
                <a:schemeClr val="dk1"/>
              </a:buClr>
              <a:buSzPct val="100000"/>
              <a:buFont typeface="Roboto"/>
              <a:buAutoNum type="arabicPeriod"/>
            </a:pPr>
            <a:r>
              <a:rPr lang="en" sz="1900"/>
              <a:t>Random Forest </a:t>
            </a:r>
            <a:endParaRPr sz="1900"/>
          </a:p>
          <a:p>
            <a:pPr indent="-340201" lvl="0" marL="457200" rtl="0" algn="l">
              <a:spcBef>
                <a:spcPts val="0"/>
              </a:spcBef>
              <a:spcAft>
                <a:spcPts val="0"/>
              </a:spcAft>
              <a:buClr>
                <a:schemeClr val="dk1"/>
              </a:buClr>
              <a:buSzPct val="100000"/>
              <a:buFont typeface="Roboto"/>
              <a:buAutoNum type="arabicPeriod"/>
            </a:pPr>
            <a:r>
              <a:rPr lang="en" sz="1900"/>
              <a:t>KNN </a:t>
            </a:r>
            <a:endParaRPr sz="1900"/>
          </a:p>
          <a:p>
            <a:pPr indent="-340201" lvl="0" marL="457200" rtl="0" algn="l">
              <a:spcBef>
                <a:spcPts val="0"/>
              </a:spcBef>
              <a:spcAft>
                <a:spcPts val="0"/>
              </a:spcAft>
              <a:buClr>
                <a:schemeClr val="dk1"/>
              </a:buClr>
              <a:buSzPct val="100000"/>
              <a:buFont typeface="Roboto"/>
              <a:buAutoNum type="arabicPeriod"/>
            </a:pPr>
            <a:r>
              <a:rPr lang="en" sz="1900"/>
              <a:t>Gaussian Naive Bayes </a:t>
            </a:r>
            <a:endParaRPr sz="1900"/>
          </a:p>
          <a:p>
            <a:pPr indent="-340201" lvl="0" marL="457200" rtl="0" algn="l">
              <a:spcBef>
                <a:spcPts val="0"/>
              </a:spcBef>
              <a:spcAft>
                <a:spcPts val="0"/>
              </a:spcAft>
              <a:buClr>
                <a:schemeClr val="dk1"/>
              </a:buClr>
              <a:buSzPct val="100000"/>
              <a:buFont typeface="Roboto"/>
              <a:buAutoNum type="arabicPeriod"/>
            </a:pPr>
            <a:r>
              <a:rPr lang="en" sz="1900"/>
              <a:t>SVM </a:t>
            </a:r>
            <a:endParaRPr sz="1900"/>
          </a:p>
          <a:p>
            <a:pPr indent="-340201" lvl="0" marL="457200" rtl="0" algn="l">
              <a:spcBef>
                <a:spcPts val="0"/>
              </a:spcBef>
              <a:spcAft>
                <a:spcPts val="0"/>
              </a:spcAft>
              <a:buClr>
                <a:schemeClr val="dk1"/>
              </a:buClr>
              <a:buSzPct val="100000"/>
              <a:buFont typeface="Roboto"/>
              <a:buAutoNum type="arabicPeriod"/>
            </a:pPr>
            <a:r>
              <a:rPr lang="en" sz="1900"/>
              <a:t>Logistic Regression </a:t>
            </a:r>
            <a:endParaRPr sz="1900"/>
          </a:p>
          <a:p>
            <a:pPr indent="-340201" lvl="0" marL="457200" rtl="0" algn="l">
              <a:spcBef>
                <a:spcPts val="0"/>
              </a:spcBef>
              <a:spcAft>
                <a:spcPts val="0"/>
              </a:spcAft>
              <a:buClr>
                <a:schemeClr val="dk1"/>
              </a:buClr>
              <a:buSzPct val="100000"/>
              <a:buFont typeface="Roboto"/>
              <a:buAutoNum type="arabicPeriod"/>
            </a:pPr>
            <a:r>
              <a:rPr lang="en" sz="1900"/>
              <a:t>Decision Tree</a:t>
            </a:r>
            <a:endParaRPr sz="1900"/>
          </a:p>
          <a:p>
            <a:pPr indent="-340201" lvl="0" marL="457200" rtl="0" algn="l">
              <a:spcBef>
                <a:spcPts val="0"/>
              </a:spcBef>
              <a:spcAft>
                <a:spcPts val="0"/>
              </a:spcAft>
              <a:buClr>
                <a:schemeClr val="dk1"/>
              </a:buClr>
              <a:buSzPct val="100000"/>
              <a:buFont typeface="Roboto"/>
              <a:buAutoNum type="arabicPeriod"/>
            </a:pPr>
            <a:r>
              <a:rPr lang="en" sz="1900"/>
              <a:t>XGB </a:t>
            </a:r>
            <a:endParaRPr sz="1900"/>
          </a:p>
          <a:p>
            <a:pPr indent="-340201" lvl="0" marL="457200" rtl="0" algn="l">
              <a:spcBef>
                <a:spcPts val="0"/>
              </a:spcBef>
              <a:spcAft>
                <a:spcPts val="0"/>
              </a:spcAft>
              <a:buClr>
                <a:schemeClr val="dk1"/>
              </a:buClr>
              <a:buSzPct val="100000"/>
              <a:buFont typeface="Roboto"/>
              <a:buAutoNum type="arabicPeriod"/>
            </a:pPr>
            <a:r>
              <a:rPr lang="en" sz="1900"/>
              <a:t>OneVsAll </a:t>
            </a:r>
            <a:endParaRPr sz="1900"/>
          </a:p>
          <a:p>
            <a:pPr indent="-340201" lvl="0" marL="457200" rtl="0" algn="l">
              <a:spcBef>
                <a:spcPts val="0"/>
              </a:spcBef>
              <a:spcAft>
                <a:spcPts val="0"/>
              </a:spcAft>
              <a:buClr>
                <a:schemeClr val="dk1"/>
              </a:buClr>
              <a:buSzPct val="100000"/>
              <a:buFont typeface="Roboto"/>
              <a:buAutoNum type="arabicPeriod"/>
            </a:pPr>
            <a:r>
              <a:rPr lang="en" sz="1900"/>
              <a:t>AdaBoost</a:t>
            </a:r>
            <a:endParaRPr sz="1900"/>
          </a:p>
          <a:p>
            <a:pPr indent="-340201" lvl="0" marL="457200" rtl="0" algn="l">
              <a:spcBef>
                <a:spcPts val="0"/>
              </a:spcBef>
              <a:spcAft>
                <a:spcPts val="0"/>
              </a:spcAft>
              <a:buClr>
                <a:schemeClr val="dk1"/>
              </a:buClr>
              <a:buSzPct val="100000"/>
              <a:buFont typeface="Roboto"/>
              <a:buAutoNum type="arabicPeriod"/>
            </a:pPr>
            <a:r>
              <a:rPr lang="en" sz="1900"/>
              <a:t>Ridge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Baseline Performance</a:t>
            </a:r>
            <a:endParaRPr/>
          </a:p>
        </p:txBody>
      </p:sp>
      <p:sp>
        <p:nvSpPr>
          <p:cNvPr id="123" name="Google Shape;123;p21"/>
          <p:cNvSpPr txBox="1"/>
          <p:nvPr>
            <p:ph idx="1" type="body"/>
          </p:nvPr>
        </p:nvSpPr>
        <p:spPr>
          <a:xfrm>
            <a:off x="322225" y="15117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baseline performance was performed with Random Forest and XGB Classifier. We got accuracy of 85% in Random Forest and 87% in XGB classifier.</a:t>
            </a:r>
            <a:endParaRPr/>
          </a:p>
          <a:p>
            <a:pPr indent="0" lvl="0" marL="0" rtl="0" algn="l">
              <a:spcBef>
                <a:spcPts val="1200"/>
              </a:spcBef>
              <a:spcAft>
                <a:spcPts val="0"/>
              </a:spcAft>
              <a:buNone/>
            </a:pPr>
            <a:r>
              <a:rPr lang="en"/>
              <a:t>The following evaluation metrics were used:</a:t>
            </a:r>
            <a:endParaRPr/>
          </a:p>
          <a:p>
            <a:pPr indent="-342900" lvl="0" marL="457200" rtl="0" algn="l">
              <a:spcBef>
                <a:spcPts val="1200"/>
              </a:spcBef>
              <a:spcAft>
                <a:spcPts val="0"/>
              </a:spcAft>
              <a:buSzPts val="1800"/>
              <a:buAutoNum type="arabicPeriod"/>
            </a:pPr>
            <a:r>
              <a:rPr lang="en"/>
              <a:t>Precision</a:t>
            </a:r>
            <a:endParaRPr/>
          </a:p>
          <a:p>
            <a:pPr indent="-342900" lvl="0" marL="457200" rtl="0" algn="l">
              <a:spcBef>
                <a:spcPts val="0"/>
              </a:spcBef>
              <a:spcAft>
                <a:spcPts val="0"/>
              </a:spcAft>
              <a:buSzPts val="1800"/>
              <a:buAutoNum type="arabicPeriod"/>
            </a:pPr>
            <a:r>
              <a:rPr lang="en"/>
              <a:t>Accuracy</a:t>
            </a:r>
            <a:endParaRPr/>
          </a:p>
          <a:p>
            <a:pPr indent="-342900" lvl="0" marL="457200" rtl="0" algn="l">
              <a:spcBef>
                <a:spcPts val="0"/>
              </a:spcBef>
              <a:spcAft>
                <a:spcPts val="0"/>
              </a:spcAft>
              <a:buSzPts val="1800"/>
              <a:buAutoNum type="arabicPeriod"/>
            </a:pPr>
            <a:r>
              <a:rPr lang="en"/>
              <a:t>F1-Score</a:t>
            </a:r>
            <a:endParaRPr/>
          </a:p>
          <a:p>
            <a:pPr indent="-342900" lvl="0" marL="457200" rtl="0" algn="l">
              <a:spcBef>
                <a:spcPts val="0"/>
              </a:spcBef>
              <a:spcAft>
                <a:spcPts val="0"/>
              </a:spcAft>
              <a:buSzPts val="1800"/>
              <a:buAutoNum type="arabicPeriod"/>
            </a:pPr>
            <a:r>
              <a:rPr lang="en"/>
              <a:t>Confusion matrix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