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5" r:id="rId7"/>
    <p:sldId id="267" r:id="rId8"/>
    <p:sldId id="269" r:id="rId9"/>
    <p:sldId id="270" r:id="rId10"/>
    <p:sldId id="271" r:id="rId11"/>
    <p:sldId id="272" r:id="rId12"/>
    <p:sldId id="273" r:id="rId13"/>
    <p:sldId id="275" r:id="rId14"/>
    <p:sldId id="277" r:id="rId15"/>
    <p:sldId id="278" r:id="rId16"/>
    <p:sldId id="279" r:id="rId17"/>
    <p:sldId id="280" r:id="rId18"/>
    <p:sldId id="281" r:id="rId19"/>
    <p:sldId id="282" r:id="rId20"/>
    <p:sldId id="285" r:id="rId21"/>
    <p:sldId id="284" r:id="rId22"/>
    <p:sldId id="286" r:id="rId23"/>
    <p:sldId id="287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722"/>
    <a:srgbClr val="F8D22F"/>
    <a:srgbClr val="F03F2B"/>
    <a:srgbClr val="26349A"/>
    <a:srgbClr val="3488A0"/>
    <a:srgbClr val="FF6600"/>
    <a:srgbClr val="FCF7F1"/>
    <a:srgbClr val="344529"/>
    <a:srgbClr val="2B3922"/>
    <a:srgbClr val="B8D2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b="1" i="0" dirty="0">
              <a:solidFill>
                <a:srgbClr val="FF6600"/>
              </a:solidFill>
            </a:rPr>
            <a:t>Vectors and Direction </a:t>
          </a:r>
          <a:r>
            <a:rPr lang="en-US" sz="2000" b="1" dirty="0">
              <a:solidFill>
                <a:srgbClr val="FF6600"/>
              </a:solidFill>
            </a:rPr>
            <a:t>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b="1" i="0" dirty="0">
              <a:solidFill>
                <a:srgbClr val="26349A"/>
              </a:solidFill>
            </a:rPr>
            <a:t>Projectile Motion</a:t>
          </a:r>
          <a:endParaRPr lang="en-US" sz="2000" b="1" dirty="0">
            <a:solidFill>
              <a:srgbClr val="26349A"/>
            </a:solidFill>
          </a:endParaRP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dirty="0">
              <a:solidFill>
                <a:schemeClr val="accent1">
                  <a:lumMod val="60000"/>
                  <a:lumOff val="40000"/>
                </a:schemeClr>
              </a:solidFill>
            </a:rPr>
            <a:t>Forces in Two Dimensions.</a:t>
          </a:r>
          <a:endParaRPr lang="en-US" b="1" dirty="0">
            <a:solidFill>
              <a:schemeClr val="accent1">
                <a:lumMod val="60000"/>
                <a:lumOff val="40000"/>
              </a:schemeClr>
            </a:solidFill>
          </a:endParaRP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 custScaleX="121782" custScaleY="108201" custLinFactNeighborX="-8048" custLinFactNeighborY="113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 custScaleX="139459" custScaleY="125145" custLinFactNeighborX="12250" custLinFactNeighborY="113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0" b="-50000"/>
          </a:stretch>
        </a:blipFill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ScaleY="55469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806895" y="666935"/>
          <a:ext cx="1270719" cy="11290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i="0" kern="1200" dirty="0">
              <a:solidFill>
                <a:srgbClr val="FF6600"/>
              </a:solidFill>
            </a:rPr>
            <a:t>Vectors and Direction </a:t>
          </a:r>
          <a:r>
            <a:rPr lang="en-US" sz="2000" b="1" kern="1200" dirty="0">
              <a:solidFill>
                <a:srgbClr val="FF6600"/>
              </a:solidFill>
            </a:rPr>
            <a:t>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90461"/>
          <a:ext cx="1818562" cy="1818562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429437" y="658691"/>
          <a:ext cx="1455167" cy="1305809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0" b="-50000"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935773"/>
          <a:ext cx="2981250" cy="399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i="0" kern="1200" dirty="0">
              <a:solidFill>
                <a:srgbClr val="26349A"/>
              </a:solidFill>
            </a:rPr>
            <a:t>Projectile Motion</a:t>
          </a:r>
          <a:endParaRPr lang="en-US" sz="2000" b="1" kern="1200" dirty="0">
            <a:solidFill>
              <a:srgbClr val="26349A"/>
            </a:solidFill>
          </a:endParaRPr>
        </a:p>
      </dsp:txBody>
      <dsp:txXfrm>
        <a:off x="3538574" y="2935773"/>
        <a:ext cx="2981250" cy="399376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1" i="0" kern="1200" dirty="0">
              <a:solidFill>
                <a:schemeClr val="accent1">
                  <a:lumMod val="60000"/>
                  <a:lumOff val="40000"/>
                </a:schemeClr>
              </a:solidFill>
            </a:rPr>
            <a:t>Forces in Two Dimensions.</a:t>
          </a:r>
          <a:endParaRPr lang="en-US" sz="2300" b="1" kern="1200" dirty="0">
            <a:solidFill>
              <a:schemeClr val="accent1">
                <a:lumMod val="60000"/>
                <a:lumOff val="40000"/>
              </a:schemeClr>
            </a:solidFill>
          </a:endParaRP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3T16:00:49.17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3T16:00:50.02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3T16:00:50.991"/>
    </inkml:context>
    <inkml:brush xml:id="br0">
      <inkml:brushProperty name="width" value="0.05292" units="cm"/>
      <inkml:brushProperty name="height" value="0.05292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3T16:00:54.91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3600" b="1" i="0" u="none" strike="noStrike" dirty="0">
                <a:solidFill>
                  <a:srgbClr val="FFE7D3"/>
                </a:solidFill>
                <a:effectLst/>
              </a:rPr>
              <a:t>Vectors ,motion and forces in two dimension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Dr/Mohamed </a:t>
            </a:r>
            <a:r>
              <a:rPr lang="en-US" dirty="0" err="1">
                <a:solidFill>
                  <a:schemeClr val="tx1"/>
                </a:solidFill>
              </a:rPr>
              <a:t>Tahon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7B46-207A-2C2D-6252-80FCFA79C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806107"/>
            <a:ext cx="8933688" cy="2406895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How can you predict the range of a launched ball?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5EF88-48EA-47F1-A595-31D39A707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2104103"/>
            <a:ext cx="8693978" cy="481781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Projectile Motion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111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6809A-43C6-49E7-E866-E76E24068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Projectile Motion</a:t>
            </a:r>
            <a:br>
              <a:rPr lang="en-US" b="1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70CAD-8861-AC3F-A466-21DF2489C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635557" cy="3849624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488A0"/>
                </a:solidFill>
                <a:effectLst/>
                <a:latin typeface="Open Sans" panose="020B0606030504020204" pitchFamily="34" charset="0"/>
              </a:rPr>
              <a:t>Any object that is moving through the air affected only by gravity is called a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projectile</a:t>
            </a:r>
            <a:r>
              <a:rPr lang="en-US" sz="2400" b="1" i="0" dirty="0">
                <a:solidFill>
                  <a:srgbClr val="3488A0"/>
                </a:solidFill>
                <a:effectLst/>
                <a:latin typeface="Open Sans" panose="020B0606030504020204" pitchFamily="34" charset="0"/>
              </a:rPr>
              <a:t>. </a:t>
            </a:r>
          </a:p>
          <a:p>
            <a:endParaRPr lang="en-US" sz="2400" b="0" i="0" dirty="0">
              <a:solidFill>
                <a:srgbClr val="3488A0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sz="2400" b="0" i="0" dirty="0">
                <a:solidFill>
                  <a:srgbClr val="3488A0"/>
                </a:solidFill>
                <a:effectLst/>
                <a:latin typeface="Open Sans" panose="020B0606030504020204" pitchFamily="34" charset="0"/>
              </a:rPr>
              <a:t>The path a projectile follows is called its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trajectory</a:t>
            </a:r>
            <a:r>
              <a:rPr lang="en-US" sz="2400" b="0" i="0" dirty="0">
                <a:solidFill>
                  <a:srgbClr val="3488A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sz="2400" dirty="0">
              <a:solidFill>
                <a:srgbClr val="3488A0"/>
              </a:solidFill>
            </a:endParaRPr>
          </a:p>
        </p:txBody>
      </p:sp>
      <p:pic>
        <p:nvPicPr>
          <p:cNvPr id="5" name="Picture 4" descr="A hot air balloon in the sky&#10;&#10;Description automatically generated with medium confidence">
            <a:extLst>
              <a:ext uri="{FF2B5EF4-FFF2-40B4-BE49-F238E27FC236}">
                <a16:creationId xmlns:a16="http://schemas.microsoft.com/office/drawing/2014/main" id="{45406707-7855-22F2-6815-9EBE4AE17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700" y="1614832"/>
            <a:ext cx="25622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88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00DD-5797-2DB6-2AA3-93D4CCA96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05256"/>
            <a:ext cx="10058400" cy="94531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Projectile Motion</a:t>
            </a:r>
            <a:br>
              <a:rPr lang="en-US" b="1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F9B06-8CF8-1964-D18B-F3C2DA63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789251" cy="3849624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488A0"/>
                </a:solidFill>
                <a:effectLst/>
                <a:latin typeface="Open Sans" panose="020B0606030504020204" pitchFamily="34" charset="0"/>
              </a:rPr>
              <a:t>The trajectory of a thrown object follow a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parabola</a:t>
            </a:r>
            <a:r>
              <a:rPr lang="en-US" sz="2400" b="0" i="0" dirty="0">
                <a:solidFill>
                  <a:srgbClr val="3488A0"/>
                </a:solidFill>
                <a:effectLst/>
                <a:latin typeface="Open Sans" panose="020B0606030504020204" pitchFamily="34" charset="0"/>
              </a:rPr>
              <a:t>. </a:t>
            </a:r>
          </a:p>
          <a:p>
            <a:endParaRPr lang="en-US" sz="2400" b="0" i="0" dirty="0">
              <a:solidFill>
                <a:srgbClr val="3488A0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sz="2400" b="0" i="0" dirty="0">
                <a:solidFill>
                  <a:srgbClr val="3488A0"/>
                </a:solidFill>
                <a:effectLst/>
                <a:latin typeface="Open Sans" panose="020B0606030504020204" pitchFamily="34" charset="0"/>
              </a:rPr>
              <a:t> The distance a projectile travels horizontally is called its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range</a:t>
            </a:r>
            <a:r>
              <a:rPr lang="en-US" sz="2400" b="0" i="0" dirty="0">
                <a:solidFill>
                  <a:srgbClr val="3488A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sz="2400" dirty="0">
              <a:solidFill>
                <a:srgbClr val="3488A0"/>
              </a:solidFill>
            </a:endParaRPr>
          </a:p>
        </p:txBody>
      </p:sp>
      <p:pic>
        <p:nvPicPr>
          <p:cNvPr id="5" name="Picture 4" descr="A picture containing laser&#10;&#10;Description automatically generated">
            <a:extLst>
              <a:ext uri="{FF2B5EF4-FFF2-40B4-BE49-F238E27FC236}">
                <a16:creationId xmlns:a16="http://schemas.microsoft.com/office/drawing/2014/main" id="{C5B6FF59-F6DB-9E06-2E34-D0EC9F905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018" y="2395165"/>
            <a:ext cx="4069182" cy="261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83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AEF4-A1BF-A1F4-56C0-050DC027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272956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Projectile Motion</a:t>
            </a:r>
            <a:br>
              <a:rPr lang="en-US" b="1" dirty="0">
                <a:solidFill>
                  <a:srgbClr val="002060"/>
                </a:solidFill>
              </a:rPr>
            </a:b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F06CB-43C4-FDB7-435B-5DCC0D87E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619133" cy="3572763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i="0" dirty="0">
                <a:solidFill>
                  <a:srgbClr val="3488A0"/>
                </a:solidFill>
                <a:effectLst/>
                <a:latin typeface="Open Sans" panose="020B0606030504020204" pitchFamily="34" charset="0"/>
              </a:rPr>
              <a:t> When we drop a ball from a height we know that its speed increases as it falls, </a:t>
            </a:r>
            <a:r>
              <a:rPr lang="en-US" sz="2000" dirty="0">
                <a:solidFill>
                  <a:srgbClr val="3488A0"/>
                </a:solidFill>
                <a:latin typeface="Open Sans" panose="020B0606030504020204" pitchFamily="34" charset="0"/>
              </a:rPr>
              <a:t>t</a:t>
            </a:r>
            <a:r>
              <a:rPr lang="en-US" sz="2000" i="0" dirty="0">
                <a:solidFill>
                  <a:srgbClr val="3488A0"/>
                </a:solidFill>
                <a:effectLst/>
                <a:latin typeface="Open Sans" panose="020B0606030504020204" pitchFamily="34" charset="0"/>
              </a:rPr>
              <a:t>he increase in speed is due to the acceleration gravity,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g = 9.8 m/sec 2</a:t>
            </a:r>
            <a:r>
              <a:rPr lang="en-US" sz="2000" i="0" dirty="0">
                <a:solidFill>
                  <a:srgbClr val="3488A0"/>
                </a:solidFill>
                <a:effectLst/>
                <a:latin typeface="Open Sans" panose="020B0606030504020204" pitchFamily="34" charset="0"/>
              </a:rPr>
              <a:t>. down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 b="0" i="0" dirty="0">
              <a:solidFill>
                <a:srgbClr val="3488A0"/>
              </a:solidFill>
              <a:effectLst/>
              <a:latin typeface="Open Sans" panose="020B0606030504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3488A0"/>
                </a:solidFill>
                <a:effectLst/>
                <a:latin typeface="Open Sans" panose="020B0606030504020204" pitchFamily="34" charset="0"/>
              </a:rPr>
              <a:t>When a ball is thrown up, we know it starts to slow down too , you can use </a:t>
            </a: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ΔV y =a y </a:t>
            </a:r>
            <a:r>
              <a:rPr lang="en-US" sz="2000" b="0" i="0" dirty="0">
                <a:solidFill>
                  <a:srgbClr val="3488A0"/>
                </a:solidFill>
                <a:effectLst/>
                <a:latin typeface="Open Sans" panose="020B0606030504020204" pitchFamily="34" charset="0"/>
              </a:rPr>
              <a:t>t to find out how long it takes to get to the top</a:t>
            </a:r>
            <a:endParaRPr lang="en-US" sz="2000" dirty="0">
              <a:solidFill>
                <a:srgbClr val="3488A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475B00-F527-5996-2604-6610434CC86D}"/>
              </a:ext>
            </a:extLst>
          </p:cNvPr>
          <p:cNvCxnSpPr>
            <a:cxnSpLocks/>
          </p:cNvCxnSpPr>
          <p:nvPr/>
        </p:nvCxnSpPr>
        <p:spPr>
          <a:xfrm>
            <a:off x="7675123" y="2091447"/>
            <a:ext cx="700392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6B8A3E-D4CD-8844-A88F-5768F0B9CB41}"/>
              </a:ext>
            </a:extLst>
          </p:cNvPr>
          <p:cNvCxnSpPr>
            <a:cxnSpLocks/>
          </p:cNvCxnSpPr>
          <p:nvPr/>
        </p:nvCxnSpPr>
        <p:spPr>
          <a:xfrm>
            <a:off x="8375515" y="2103120"/>
            <a:ext cx="0" cy="132588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6876AD5-DA5A-0096-7CEB-A007F9AEAE24}"/>
              </a:ext>
            </a:extLst>
          </p:cNvPr>
          <p:cNvCxnSpPr>
            <a:cxnSpLocks/>
          </p:cNvCxnSpPr>
          <p:nvPr/>
        </p:nvCxnSpPr>
        <p:spPr>
          <a:xfrm>
            <a:off x="8375515" y="3429000"/>
            <a:ext cx="1643974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495B092-B8AF-0F9A-EE68-E23A78A36379}"/>
              </a:ext>
            </a:extLst>
          </p:cNvPr>
          <p:cNvSpPr/>
          <p:nvPr/>
        </p:nvSpPr>
        <p:spPr>
          <a:xfrm>
            <a:off x="8445910" y="2091447"/>
            <a:ext cx="226121" cy="248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E9D277-CC5B-FCC0-8E91-64F569909517}"/>
              </a:ext>
            </a:extLst>
          </p:cNvPr>
          <p:cNvCxnSpPr>
            <a:cxnSpLocks/>
          </p:cNvCxnSpPr>
          <p:nvPr/>
        </p:nvCxnSpPr>
        <p:spPr>
          <a:xfrm>
            <a:off x="8558970" y="2436994"/>
            <a:ext cx="0" cy="30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5EDA91C-D3A5-0287-90AF-E53379430F04}"/>
              </a:ext>
            </a:extLst>
          </p:cNvPr>
          <p:cNvCxnSpPr>
            <a:cxnSpLocks/>
          </p:cNvCxnSpPr>
          <p:nvPr/>
        </p:nvCxnSpPr>
        <p:spPr>
          <a:xfrm>
            <a:off x="8445910" y="2014194"/>
            <a:ext cx="372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85F0164-AF8C-F025-7A53-37B482CA67B9}"/>
              </a:ext>
            </a:extLst>
          </p:cNvPr>
          <p:cNvSpPr txBox="1"/>
          <p:nvPr/>
        </p:nvSpPr>
        <p:spPr>
          <a:xfrm>
            <a:off x="8445910" y="1702340"/>
            <a:ext cx="511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Vx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62E541-8E0A-272E-D0DF-E7F63FDAF7A4}"/>
              </a:ext>
            </a:extLst>
          </p:cNvPr>
          <p:cNvSpPr txBox="1"/>
          <p:nvPr/>
        </p:nvSpPr>
        <p:spPr>
          <a:xfrm>
            <a:off x="8416392" y="2836796"/>
            <a:ext cx="511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Vy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AB9B9F-2633-152F-4408-4C7034A861A6}"/>
              </a:ext>
            </a:extLst>
          </p:cNvPr>
          <p:cNvSpPr txBox="1"/>
          <p:nvPr/>
        </p:nvSpPr>
        <p:spPr>
          <a:xfrm>
            <a:off x="8060349" y="2436994"/>
            <a:ext cx="18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B4C7DA-FFE9-B0C6-4AB2-E7DF985052C4}"/>
              </a:ext>
            </a:extLst>
          </p:cNvPr>
          <p:cNvSpPr txBox="1"/>
          <p:nvPr/>
        </p:nvSpPr>
        <p:spPr>
          <a:xfrm>
            <a:off x="8817966" y="3410012"/>
            <a:ext cx="31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2C40D40-442E-945A-65AD-D972B8A1236C}"/>
              </a:ext>
            </a:extLst>
          </p:cNvPr>
          <p:cNvSpPr/>
          <p:nvPr/>
        </p:nvSpPr>
        <p:spPr>
          <a:xfrm>
            <a:off x="8672030" y="4922515"/>
            <a:ext cx="316202" cy="3693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701882-B709-933E-F2AE-ADC00750CBF9}"/>
              </a:ext>
            </a:extLst>
          </p:cNvPr>
          <p:cNvCxnSpPr/>
          <p:nvPr/>
        </p:nvCxnSpPr>
        <p:spPr>
          <a:xfrm flipV="1">
            <a:off x="8817966" y="4355289"/>
            <a:ext cx="0" cy="49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534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19C04-F1DE-E523-F3FC-B17BB772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Horizontal motion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7A22C-A1E5-D847-75D9-8B9FDEEE5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2740687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488A0"/>
                </a:solidFill>
                <a:effectLst/>
                <a:latin typeface="Open Sans" panose="020B0606030504020204" pitchFamily="34" charset="0"/>
              </a:rPr>
              <a:t>The ball’s horizontal velocity remains constant while it falls because gravity does not exert any horizontal force.</a:t>
            </a:r>
          </a:p>
          <a:p>
            <a:r>
              <a:rPr lang="en-US" b="0" i="0" dirty="0">
                <a:solidFill>
                  <a:srgbClr val="3488A0"/>
                </a:solidFill>
                <a:effectLst/>
                <a:latin typeface="Open Sans" panose="020B0606030504020204" pitchFamily="34" charset="0"/>
              </a:rPr>
              <a:t>Since there is no force, the horizontal acceleration is zero (a x = 0). </a:t>
            </a:r>
          </a:p>
          <a:p>
            <a:r>
              <a:rPr lang="en-US" b="0" i="0" dirty="0">
                <a:solidFill>
                  <a:srgbClr val="3488A0"/>
                </a:solidFill>
                <a:effectLst/>
                <a:latin typeface="Open Sans" panose="020B0606030504020204" pitchFamily="34" charset="0"/>
              </a:rPr>
              <a:t> The ball will keep moving to the right</a:t>
            </a:r>
          </a:p>
        </p:txBody>
      </p:sp>
      <p:pic>
        <p:nvPicPr>
          <p:cNvPr id="14" name="Content Placeholder 13" descr="A picture containing diagram&#10;&#10;Description automatically generated">
            <a:extLst>
              <a:ext uri="{FF2B5EF4-FFF2-40B4-BE49-F238E27FC236}">
                <a16:creationId xmlns:a16="http://schemas.microsoft.com/office/drawing/2014/main" id="{EF43D8F8-B4E1-7DC0-1063-77C95EFCCD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87677" y="2014194"/>
            <a:ext cx="3707936" cy="2692063"/>
          </a:xfr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229217C-2A3F-CA50-F2A9-C52485A7D931}"/>
              </a:ext>
            </a:extLst>
          </p:cNvPr>
          <p:cNvSpPr/>
          <p:nvPr/>
        </p:nvSpPr>
        <p:spPr>
          <a:xfrm>
            <a:off x="7373566" y="3745149"/>
            <a:ext cx="262647" cy="272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53FBCA-2F0A-1EED-D476-C8BCC5CC2D65}"/>
              </a:ext>
            </a:extLst>
          </p:cNvPr>
          <p:cNvCxnSpPr/>
          <p:nvPr/>
        </p:nvCxnSpPr>
        <p:spPr>
          <a:xfrm>
            <a:off x="7806813" y="3942735"/>
            <a:ext cx="422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71717FC-4188-3A1D-1DCC-93720D2AC929}"/>
              </a:ext>
            </a:extLst>
          </p:cNvPr>
          <p:cNvSpPr txBox="1"/>
          <p:nvPr/>
        </p:nvSpPr>
        <p:spPr>
          <a:xfrm>
            <a:off x="1066800" y="5017949"/>
            <a:ext cx="10301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The horizontal distance a projectile moves can be calculated according to the formula:</a:t>
            </a:r>
          </a:p>
          <a:p>
            <a:pPr algn="ctr"/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Distance in x(m</a:t>
            </a:r>
            <a:r>
              <a:rPr lang="en-US" sz="1400" b="0" i="0" dirty="0">
                <a:solidFill>
                  <a:schemeClr val="accent5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2400" i="0" dirty="0">
                <a:solidFill>
                  <a:srgbClr val="FF6600"/>
                </a:solidFill>
                <a:effectLst/>
                <a:latin typeface="Courier New" panose="02070309020205020404" pitchFamily="49" charset="0"/>
              </a:rPr>
              <a:t>X = V * t </a:t>
            </a:r>
            <a:r>
              <a:rPr lang="en-US" sz="1400" b="0" i="0" dirty="0">
                <a:solidFill>
                  <a:schemeClr val="accent5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time in flight(s)</a:t>
            </a:r>
          </a:p>
          <a:p>
            <a:pPr algn="ctr"/>
            <a:endParaRPr lang="en-US" b="1" i="0" dirty="0">
              <a:solidFill>
                <a:schemeClr val="accent2">
                  <a:lumMod val="75000"/>
                </a:schemeClr>
              </a:solidFill>
              <a:effectLst/>
              <a:latin typeface="Open Sans" panose="020B0606030504020204" pitchFamily="34" charset="0"/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58A472E-D822-D929-87DC-29F947735F62}"/>
              </a:ext>
            </a:extLst>
          </p:cNvPr>
          <p:cNvCxnSpPr/>
          <p:nvPr/>
        </p:nvCxnSpPr>
        <p:spPr>
          <a:xfrm>
            <a:off x="6096000" y="5675805"/>
            <a:ext cx="262647" cy="145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A34D5B-D602-A946-A472-43891CF419D3}"/>
              </a:ext>
            </a:extLst>
          </p:cNvPr>
          <p:cNvSpPr txBox="1"/>
          <p:nvPr/>
        </p:nvSpPr>
        <p:spPr>
          <a:xfrm>
            <a:off x="6358647" y="5725835"/>
            <a:ext cx="2795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chemeClr val="accent5">
                    <a:lumMod val="50000"/>
                  </a:schemeClr>
                </a:solidFill>
                <a:effectLst/>
                <a:latin typeface="BlinkMacSystemFont"/>
              </a:rPr>
              <a:t>x component of initial velocity(m/s)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028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23F3-99D9-3DAF-6E3F-190B524F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5"/>
            <a:ext cx="10058400" cy="101566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Vertical motion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07C2C-5155-80D0-69A4-528230B01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799" y="2103120"/>
            <a:ext cx="5235677" cy="2400054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chemeClr val="accent3">
                    <a:lumMod val="75000"/>
                  </a:schemeClr>
                </a:solidFill>
                <a:effectLst/>
                <a:latin typeface="ReithSans"/>
              </a:rPr>
              <a:t>The vertical motion of a projectile is controlled by the force of gravity. This means that there is an </a:t>
            </a:r>
            <a:r>
              <a:rPr lang="en-US" sz="2000" i="0" dirty="0">
                <a:solidFill>
                  <a:schemeClr val="accent3">
                    <a:lumMod val="75000"/>
                  </a:schemeClr>
                </a:solidFill>
                <a:effectLst/>
                <a:latin typeface="ReithSans"/>
              </a:rPr>
              <a:t>unbalanced force </a:t>
            </a:r>
            <a:r>
              <a:rPr lang="en-US" sz="2000" b="0" i="0" dirty="0">
                <a:solidFill>
                  <a:schemeClr val="accent3">
                    <a:lumMod val="75000"/>
                  </a:schemeClr>
                </a:solidFill>
                <a:effectLst/>
                <a:latin typeface="ReithSans"/>
              </a:rPr>
              <a:t>acting on the ball and so the ball will accelerate downwards. This acceleration is 9⋅8ms−2 (the gravitational field strength on Earth).</a:t>
            </a:r>
          </a:p>
          <a:p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B2B68D-BEFC-7FF2-561D-70A2074C007C}"/>
              </a:ext>
            </a:extLst>
          </p:cNvPr>
          <p:cNvSpPr txBox="1"/>
          <p:nvPr/>
        </p:nvSpPr>
        <p:spPr>
          <a:xfrm>
            <a:off x="1424392" y="5079346"/>
            <a:ext cx="50354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Vertical distance formula:</a:t>
            </a:r>
          </a:p>
          <a:p>
            <a:endParaRPr lang="en-US" b="1" i="0" dirty="0">
              <a:solidFill>
                <a:srgbClr val="7030A0"/>
              </a:solidFill>
              <a:effectLst/>
              <a:latin typeface="Open Sans" panose="020B0606030504020204" pitchFamily="34" charset="0"/>
            </a:endParaRPr>
          </a:p>
          <a:p>
            <a:pPr algn="ctr"/>
            <a:r>
              <a:rPr lang="en-US" b="1" dirty="0">
                <a:solidFill>
                  <a:srgbClr val="7030A0"/>
                </a:solidFill>
                <a:latin typeface="Open Sans" panose="020B0606030504020204" pitchFamily="34" charset="0"/>
              </a:rPr>
              <a:t>  </a:t>
            </a:r>
            <a:r>
              <a:rPr lang="en-US" b="1" dirty="0">
                <a:solidFill>
                  <a:srgbClr val="FF6600"/>
                </a:solidFill>
                <a:latin typeface="Open Sans" panose="020B0606030504020204" pitchFamily="34" charset="0"/>
              </a:rPr>
              <a:t>y = v</a:t>
            </a:r>
            <a:r>
              <a:rPr lang="en-US" b="1" i="0" dirty="0">
                <a:solidFill>
                  <a:srgbClr val="FF6600"/>
                </a:solidFill>
                <a:effectLst/>
                <a:latin typeface="Courier New" panose="02070309020205020404" pitchFamily="49" charset="0"/>
              </a:rPr>
              <a:t>t²</a:t>
            </a:r>
            <a:r>
              <a:rPr lang="en-US" b="1" dirty="0">
                <a:solidFill>
                  <a:srgbClr val="FF6600"/>
                </a:solidFill>
                <a:latin typeface="Open Sans" panose="020B0606030504020204" pitchFamily="34" charset="0"/>
              </a:rPr>
              <a:t>- 0.5gt</a:t>
            </a:r>
            <a:endParaRPr lang="en-US" dirty="0">
              <a:solidFill>
                <a:srgbClr val="FF6600"/>
              </a:solidFill>
            </a:endParaRP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DAC0FE4D-7021-6902-ED59-A50D4F3A1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296305"/>
              </p:ext>
            </p:extLst>
          </p:nvPr>
        </p:nvGraphicFramePr>
        <p:xfrm>
          <a:off x="7197213" y="4672331"/>
          <a:ext cx="4088185" cy="173736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620158">
                  <a:extLst>
                    <a:ext uri="{9D8B030D-6E8A-4147-A177-3AD203B41FA5}">
                      <a16:colId xmlns:a16="http://schemas.microsoft.com/office/drawing/2014/main" val="3815855316"/>
                    </a:ext>
                  </a:extLst>
                </a:gridCol>
                <a:gridCol w="3468027">
                  <a:extLst>
                    <a:ext uri="{9D8B030D-6E8A-4147-A177-3AD203B41FA5}">
                      <a16:colId xmlns:a16="http://schemas.microsoft.com/office/drawing/2014/main" val="2211897967"/>
                    </a:ext>
                  </a:extLst>
                </a:gridCol>
              </a:tblGrid>
              <a:tr h="209819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in 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368475"/>
                  </a:ext>
                </a:extLst>
              </a:tr>
              <a:tr h="30310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 component of initial velocity(m/s)</a:t>
                      </a:r>
                      <a:endParaRPr 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320821"/>
                  </a:ext>
                </a:extLst>
              </a:tr>
              <a:tr h="30310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Acceleration of gravity. </a:t>
                      </a:r>
                      <a:endParaRPr lang="en-US" sz="18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687819"/>
                  </a:ext>
                </a:extLst>
              </a:tr>
              <a:tr h="303109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lt1"/>
                          </a:solidFill>
                        </a:rPr>
                        <a:t>Time in fight(s)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878747"/>
                  </a:ext>
                </a:extLst>
              </a:tr>
            </a:tbl>
          </a:graphicData>
        </a:graphic>
      </p:graphicFrame>
      <p:pic>
        <p:nvPicPr>
          <p:cNvPr id="17" name="Content Placeholder 16" descr="Shape&#10;&#10;Description automatically generated with low confidence">
            <a:extLst>
              <a:ext uri="{FF2B5EF4-FFF2-40B4-BE49-F238E27FC236}">
                <a16:creationId xmlns:a16="http://schemas.microsoft.com/office/drawing/2014/main" id="{E526AAE2-9833-9860-2E48-97B92406CD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13056" y="1413837"/>
            <a:ext cx="1700982" cy="3089337"/>
          </a:xfr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EA84654-050B-0433-215A-312B38388411}"/>
              </a:ext>
            </a:extLst>
          </p:cNvPr>
          <p:cNvSpPr/>
          <p:nvPr/>
        </p:nvSpPr>
        <p:spPr>
          <a:xfrm>
            <a:off x="8200417" y="1750979"/>
            <a:ext cx="408562" cy="27521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A1679B-C5B6-792C-7A10-833B8EF6B0E2}"/>
              </a:ext>
            </a:extLst>
          </p:cNvPr>
          <p:cNvSpPr txBox="1"/>
          <p:nvPr/>
        </p:nvSpPr>
        <p:spPr>
          <a:xfrm>
            <a:off x="7918315" y="2538919"/>
            <a:ext cx="27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979071A-DE91-E66D-E069-DC99FBF95209}"/>
              </a:ext>
            </a:extLst>
          </p:cNvPr>
          <p:cNvCxnSpPr>
            <a:stCxn id="19" idx="0"/>
          </p:cNvCxnSpPr>
          <p:nvPr/>
        </p:nvCxnSpPr>
        <p:spPr>
          <a:xfrm flipV="1">
            <a:off x="8057328" y="2013626"/>
            <a:ext cx="16629" cy="525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D8D430-4863-24A4-AC48-6B85A03B32CD}"/>
              </a:ext>
            </a:extLst>
          </p:cNvPr>
          <p:cNvCxnSpPr/>
          <p:nvPr/>
        </p:nvCxnSpPr>
        <p:spPr>
          <a:xfrm>
            <a:off x="8053251" y="3029290"/>
            <a:ext cx="0" cy="69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339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6819-578E-9480-1FE6-205C6EAE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Projectiles launched at an angle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6BEFC-E81C-68A0-9570-2F156F3CF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7436" y="2466366"/>
            <a:ext cx="4663440" cy="3749040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accent4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A kicked soccer ball kicked is also a projectile, but it starts with an initial velocity with vertical and horizontal components.</a:t>
            </a:r>
          </a:p>
        </p:txBody>
      </p:sp>
      <p:pic>
        <p:nvPicPr>
          <p:cNvPr id="10" name="Content Placeholder 9" descr="A picture containing chart&#10;&#10;Description automatically generated">
            <a:extLst>
              <a:ext uri="{FF2B5EF4-FFF2-40B4-BE49-F238E27FC236}">
                <a16:creationId xmlns:a16="http://schemas.microsoft.com/office/drawing/2014/main" id="{A36A9D3A-F743-8520-7A4B-0EC355C0E4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1125" y="2617126"/>
            <a:ext cx="4664075" cy="272071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94C91D-5706-2C72-12C5-E04BD147A8EA}"/>
              </a:ext>
            </a:extLst>
          </p:cNvPr>
          <p:cNvSpPr txBox="1"/>
          <p:nvPr/>
        </p:nvSpPr>
        <p:spPr>
          <a:xfrm>
            <a:off x="6545983" y="5435147"/>
            <a:ext cx="4664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dirty="0">
                <a:solidFill>
                  <a:schemeClr val="accent2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The launch angle determines how the initial velocity divides between vertical (y) and horizontal (x) directions.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176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98FF-446A-9456-38CB-239D5B48D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2818762"/>
            <a:ext cx="8933796" cy="2437232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How do forces balance in two dimensions?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5CCFD-B51A-994A-4BAE-F40070B02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096" y="2075049"/>
            <a:ext cx="8936846" cy="457201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Forces in Two Dimensions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144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FE86A-2D7C-6D77-847F-C59D9AE0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00" y="798118"/>
            <a:ext cx="10347951" cy="1207663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Forces in Two Dimensions</a:t>
            </a:r>
            <a:b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331B7-E73A-A1F1-C77A-B2EDA25ED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20" y="2005781"/>
            <a:ext cx="5781368" cy="3946963"/>
          </a:xfrm>
        </p:spPr>
        <p:txBody>
          <a:bodyPr/>
          <a:lstStyle/>
          <a:p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Force is also represented by x-y components.</a:t>
            </a:r>
          </a:p>
          <a:p>
            <a:endParaRPr lang="en-US" sz="2000" b="0" i="0" dirty="0">
              <a:solidFill>
                <a:schemeClr val="accent1">
                  <a:lumMod val="75000"/>
                </a:schemeClr>
              </a:solidFill>
              <a:effectLst/>
              <a:latin typeface="Open Sans" panose="020B0606030504020204" pitchFamily="34" charset="0"/>
            </a:endParaRPr>
          </a:p>
          <a:p>
            <a:r>
              <a:rPr lang="en-US" sz="2400" b="1" i="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Force Vectors :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If an object is in equilibrium, all of the forces acting on it are balanced and the net force is zero. </a:t>
            </a:r>
          </a:p>
          <a:p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 If the forces act in two dimensions, then all of the forces in the x- direction and y-direction balance separately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E9B909C-7D68-674F-1713-06EF235E7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263" y="2842590"/>
            <a:ext cx="1773088" cy="3033710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171C4B1A-63F5-7155-66B2-07B0FA77C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499" y="2842589"/>
            <a:ext cx="1897136" cy="303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74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A59E-8418-E3AE-0277-74856724D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85" y="642593"/>
            <a:ext cx="10058400" cy="1167545"/>
          </a:xfrm>
        </p:spPr>
        <p:txBody>
          <a:bodyPr/>
          <a:lstStyle/>
          <a:p>
            <a:r>
              <a:rPr lang="en-US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Open Sans" panose="020B0606030504020204" pitchFamily="34" charset="0"/>
              </a:rPr>
              <a:t>Forces on an inclined plane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AA442-85B4-D07B-521F-FB4C50CA1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485" y="2034073"/>
            <a:ext cx="6696269" cy="4040156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An inclined plane : </a:t>
            </a: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is a straight surface, usually with a slope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the greater the tilt of the surface, the faster the rate at which the object will slide down it.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there are at least two forces acting upon any object that is positioned on an inclined plane - the force of gravity and the normal force. The force of gravity (also known as weight) acts in a downward direction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BEC0756-2478-645C-7518-63B467CCCE2E}"/>
              </a:ext>
            </a:extLst>
          </p:cNvPr>
          <p:cNvSpPr/>
          <p:nvPr/>
        </p:nvSpPr>
        <p:spPr>
          <a:xfrm>
            <a:off x="7884367" y="2341984"/>
            <a:ext cx="3526972" cy="2687216"/>
          </a:xfrm>
          <a:prstGeom prst="rt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E41EAF88-5DDD-E26E-5E9C-A7E517275424}"/>
              </a:ext>
            </a:extLst>
          </p:cNvPr>
          <p:cNvSpPr/>
          <p:nvPr/>
        </p:nvSpPr>
        <p:spPr>
          <a:xfrm>
            <a:off x="8285584" y="2174033"/>
            <a:ext cx="550506" cy="578498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45F89C-6EFF-5757-258E-61C79D99F2F2}"/>
              </a:ext>
            </a:extLst>
          </p:cNvPr>
          <p:cNvCxnSpPr/>
          <p:nvPr/>
        </p:nvCxnSpPr>
        <p:spPr>
          <a:xfrm>
            <a:off x="8836090" y="2752531"/>
            <a:ext cx="559837" cy="44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ABD7DB-F3B9-A32F-0531-4973ED64B835}"/>
              </a:ext>
            </a:extLst>
          </p:cNvPr>
          <p:cNvCxnSpPr/>
          <p:nvPr/>
        </p:nvCxnSpPr>
        <p:spPr>
          <a:xfrm flipV="1">
            <a:off x="8836090" y="1698171"/>
            <a:ext cx="363894" cy="401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28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9728718" cy="13716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OUTLINES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579759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02C9-81FE-CB0C-76BF-6D3835FD6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67545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Motion </a:t>
            </a:r>
            <a:r>
              <a:rPr lang="en-US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Open Sans" panose="020B0606030504020204" pitchFamily="34" charset="0"/>
              </a:rPr>
              <a:t>on an inclined plane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C0032-A5CA-A98D-6BAA-A58E40C3F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03159" cy="3849624"/>
          </a:xfrm>
        </p:spPr>
        <p:txBody>
          <a:bodyPr/>
          <a:lstStyle/>
          <a:p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Newton’s second law can be used to calculate the acceleration once you know the components of all the forces on an incline. </a:t>
            </a:r>
          </a:p>
          <a:p>
            <a:pPr marL="0" indent="0">
              <a:buNone/>
            </a:pPr>
            <a:endParaRPr lang="en-US" sz="2000" b="0" i="0" dirty="0">
              <a:solidFill>
                <a:schemeClr val="accent1">
                  <a:lumMod val="75000"/>
                </a:schemeClr>
              </a:solidFill>
              <a:effectLst/>
              <a:latin typeface="Open Sans" panose="020B0606030504020204" pitchFamily="34" charset="0"/>
            </a:endParaRP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According to the second law: </a:t>
            </a:r>
          </a:p>
          <a:p>
            <a:endParaRPr lang="en-US" sz="2000" b="1" i="0" dirty="0">
              <a:solidFill>
                <a:schemeClr val="accent1">
                  <a:lumMod val="7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</a:rPr>
              <a:t>        </a:t>
            </a:r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a = F m Force (kg. m/sec 2 )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272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C451-2825-F2CE-6425-58E5EAC9D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2067548"/>
            <a:ext cx="8933796" cy="1058207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Thanks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8B227-C6BF-A6C9-8F09-3FCFD395A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5493" y="2901820"/>
            <a:ext cx="8830453" cy="2547257"/>
          </a:xfrm>
        </p:spPr>
        <p:txBody>
          <a:bodyPr>
            <a:noAutofit/>
          </a:bodyPr>
          <a:lstStyle/>
          <a:p>
            <a:pPr algn="l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Team work :</a:t>
            </a:r>
          </a:p>
          <a:p>
            <a:pPr algn="l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Nehad Ashraf Mohamed</a:t>
            </a:r>
          </a:p>
          <a:p>
            <a:pPr algn="l"/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Reham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Mohamed atta</a:t>
            </a:r>
          </a:p>
          <a:p>
            <a:pPr algn="l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Aber Ragab Mohamed </a:t>
            </a:r>
          </a:p>
          <a:p>
            <a:pPr algn="l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Heba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Elsayed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Waheed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Mariam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Shenouda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Kamel</a:t>
            </a:r>
          </a:p>
          <a:p>
            <a:pPr algn="l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Mariam Mohamed Abdelaziz</a:t>
            </a:r>
          </a:p>
          <a:p>
            <a:pPr algn="l"/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Yostena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Lewis Samir</a:t>
            </a:r>
          </a:p>
          <a:p>
            <a:pPr algn="l"/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Remah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Tareq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Abdullah</a:t>
            </a:r>
          </a:p>
          <a:p>
            <a:pPr algn="l"/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Rowida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Atia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Abdullah</a:t>
            </a:r>
          </a:p>
          <a:p>
            <a:pPr algn="l"/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Haidy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Ahmed Mohamed</a:t>
            </a:r>
          </a:p>
          <a:p>
            <a:pPr algn="l"/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Norhan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Gamal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Elngar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00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096A-6838-F6A3-0AB0-093576A4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769688"/>
            <a:ext cx="8933688" cy="2406895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chemeClr val="accent3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How do you give directions in physics?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C5840-9C71-C72A-6098-751A023B9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2195855"/>
            <a:ext cx="8939784" cy="33274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800" b="1" i="0" dirty="0">
                <a:solidFill>
                  <a:srgbClr val="F03F2B"/>
                </a:solidFill>
                <a:effectLst/>
                <a:latin typeface="Open Sans" panose="020B0606030504020204" pitchFamily="34" charset="0"/>
              </a:rPr>
              <a:t>Vectors and Direction </a:t>
            </a:r>
            <a:endParaRPr lang="en-US" sz="1800" b="1" dirty="0">
              <a:solidFill>
                <a:srgbClr val="F03F2B"/>
              </a:solidFill>
            </a:endParaRPr>
          </a:p>
          <a:p>
            <a:pPr algn="l"/>
            <a:endParaRPr lang="en-US" dirty="0">
              <a:solidFill>
                <a:srgbClr val="F03F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0A740-946E-28D4-3930-A1763EDF8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FF6600"/>
                </a:solidFill>
                <a:effectLst/>
                <a:latin typeface="Open Sans" panose="020B0606030504020204" pitchFamily="34" charset="0"/>
              </a:rPr>
              <a:t>Scalar</a:t>
            </a:r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dirty="0">
                <a:solidFill>
                  <a:srgbClr val="F8D22F"/>
                </a:solidFill>
                <a:effectLst/>
                <a:latin typeface="Open Sans" panose="020B0606030504020204" pitchFamily="34" charset="0"/>
              </a:rPr>
              <a:t>VS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dirty="0">
                <a:solidFill>
                  <a:srgbClr val="FF6600"/>
                </a:solidFill>
                <a:effectLst/>
                <a:latin typeface="Open Sans" panose="020B0606030504020204" pitchFamily="34" charset="0"/>
              </a:rPr>
              <a:t>vector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81F65-382E-5B72-1DAA-F6DF2CC15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Scalar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22713-533B-01DA-391F-4905C9E970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Open Sans" panose="020B0606030504020204" pitchFamily="34" charset="0"/>
              </a:rPr>
              <a:t>Q</a:t>
            </a:r>
            <a:r>
              <a:rPr lang="en-US" sz="1800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uantity that can be completely described by one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You can think of magnitude as size or amount, including units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Open Sans" panose="020B0606030504020204" pitchFamily="34" charset="0"/>
              </a:rPr>
              <a:t>For example :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532353-F730-2355-3F66-3DC018D91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Open Sans" panose="020B0606030504020204" pitchFamily="34" charset="0"/>
              </a:rPr>
              <a:t>V</a:t>
            </a:r>
            <a:r>
              <a:rPr lang="en-US" sz="2800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ector</a:t>
            </a:r>
            <a:endParaRPr lang="en-US" sz="2800" dirty="0"/>
          </a:p>
        </p:txBody>
      </p:sp>
      <p:pic>
        <p:nvPicPr>
          <p:cNvPr id="10" name="Picture 9" descr="Chart, sunburst chart&#10;&#10;Description automatically generated">
            <a:extLst>
              <a:ext uri="{FF2B5EF4-FFF2-40B4-BE49-F238E27FC236}">
                <a16:creationId xmlns:a16="http://schemas.microsoft.com/office/drawing/2014/main" id="{A2A446AD-AF46-F68E-914D-F6C2D0E6E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484" y="4640458"/>
            <a:ext cx="1315839" cy="1315839"/>
          </a:xfrm>
          <a:prstGeom prst="rect">
            <a:avLst/>
          </a:prstGeom>
        </p:spPr>
      </p:pic>
      <p:pic>
        <p:nvPicPr>
          <p:cNvPr id="15" name="Content Placeholder 14" descr="A close-up of a speedometer&#10;&#10;Description automatically generated with low confidence">
            <a:extLst>
              <a:ext uri="{FF2B5EF4-FFF2-40B4-BE49-F238E27FC236}">
                <a16:creationId xmlns:a16="http://schemas.microsoft.com/office/drawing/2014/main" id="{E22FB468-F7D2-E6F3-AB34-6B4F84DD72A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401568" y="4824121"/>
            <a:ext cx="1034740" cy="948512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E009F0-B5CC-1981-CFDA-C10F55472C65}"/>
              </a:ext>
            </a:extLst>
          </p:cNvPr>
          <p:cNvSpPr txBox="1"/>
          <p:nvPr/>
        </p:nvSpPr>
        <p:spPr>
          <a:xfrm flipH="1">
            <a:off x="1762552" y="5956297"/>
            <a:ext cx="110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961817-65B7-7DE4-BA34-9746C080BE99}"/>
              </a:ext>
            </a:extLst>
          </p:cNvPr>
          <p:cNvSpPr txBox="1"/>
          <p:nvPr/>
        </p:nvSpPr>
        <p:spPr>
          <a:xfrm flipH="1">
            <a:off x="3564978" y="5956297"/>
            <a:ext cx="106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Speed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E18636-6644-1C16-1516-0B875B5E0CDF}"/>
              </a:ext>
            </a:extLst>
          </p:cNvPr>
          <p:cNvSpPr txBox="1"/>
          <p:nvPr/>
        </p:nvSpPr>
        <p:spPr>
          <a:xfrm>
            <a:off x="6375156" y="2792472"/>
            <a:ext cx="44600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 A vector is a of magnitude and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2060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Open Sans" panose="020B0606030504020204" pitchFamily="34" charset="0"/>
              </a:rPr>
              <a:t>For example:</a:t>
            </a: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46FAEB28-D8EF-6812-E98C-D76F717D1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500" y="4374384"/>
            <a:ext cx="1493861" cy="149386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F45E94A-C52A-249C-9999-7A9D08CBB9C0}"/>
              </a:ext>
            </a:extLst>
          </p:cNvPr>
          <p:cNvSpPr txBox="1"/>
          <p:nvPr/>
        </p:nvSpPr>
        <p:spPr>
          <a:xfrm>
            <a:off x="8298738" y="5956297"/>
            <a:ext cx="123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Force</a:t>
            </a:r>
          </a:p>
        </p:txBody>
      </p:sp>
    </p:spTree>
    <p:extLst>
      <p:ext uri="{BB962C8B-B14F-4D97-AF65-F5344CB8AC3E}">
        <p14:creationId xmlns:p14="http://schemas.microsoft.com/office/powerpoint/2010/main" val="213619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1F36-A4D4-D8BA-10D9-BE8CD30E3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242190"/>
          </a:xfrm>
        </p:spPr>
        <p:txBody>
          <a:bodyPr/>
          <a:lstStyle/>
          <a:p>
            <a:r>
              <a:rPr lang="en-US" b="1" dirty="0">
                <a:solidFill>
                  <a:srgbClr val="F8D22F"/>
                </a:solidFill>
                <a:latin typeface="Open Sans" panose="020B0606030504020204" pitchFamily="34" charset="0"/>
              </a:rPr>
              <a:t>R</a:t>
            </a:r>
            <a:r>
              <a:rPr lang="en-US" b="1" i="0" dirty="0">
                <a:solidFill>
                  <a:srgbClr val="F8D22F"/>
                </a:solidFill>
                <a:effectLst/>
                <a:latin typeface="Open Sans" panose="020B0606030504020204" pitchFamily="34" charset="0"/>
              </a:rPr>
              <a:t>esultant</a:t>
            </a:r>
            <a:endParaRPr lang="en-US" b="1" dirty="0">
              <a:solidFill>
                <a:srgbClr val="F8D22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10E7C-FF8F-CD44-6246-52D75B3E2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8718"/>
            <a:ext cx="6313714" cy="3844026"/>
          </a:xfrm>
        </p:spPr>
        <p:txBody>
          <a:bodyPr/>
          <a:lstStyle/>
          <a:p>
            <a:r>
              <a:rPr lang="en-US" sz="2800" b="0" i="0" dirty="0">
                <a:solidFill>
                  <a:srgbClr val="F03F2B"/>
                </a:solidFill>
                <a:effectLst/>
                <a:latin typeface="Open Sans" panose="020B0606030504020204" pitchFamily="34" charset="0"/>
              </a:rPr>
              <a:t>Is the sum of two or more vectors added together</a:t>
            </a:r>
          </a:p>
          <a:p>
            <a:r>
              <a:rPr lang="en-US" sz="18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You could have walked a shorter distance by going 2 m east and 8 m north, and still ended up in the same place. </a:t>
            </a:r>
          </a:p>
          <a:p>
            <a:r>
              <a:rPr lang="en-US" sz="18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The resultant shows the most direct line between the starting position and the final position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sz="1800" dirty="0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ACF3E4E-907A-DB7D-2DFC-8FF71D29D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514" y="2307429"/>
            <a:ext cx="3986454" cy="224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38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A29B4-4DF3-1F4D-07DA-A9F1B6343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3427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C8FA2-9B64-5469-3C61-1865539EF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266" y="2028474"/>
            <a:ext cx="6562530" cy="1156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dirty="0">
                <a:solidFill>
                  <a:schemeClr val="accent2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Every displacement vector in two dimensions can be represented by its two perpendicular component vectors</a:t>
            </a: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8517B-B6F0-D6AD-084B-415D639459F5}"/>
              </a:ext>
            </a:extLst>
          </p:cNvPr>
          <p:cNvSpPr txBox="1"/>
          <p:nvPr/>
        </p:nvSpPr>
        <p:spPr>
          <a:xfrm>
            <a:off x="995267" y="3256383"/>
            <a:ext cx="548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</a:rPr>
              <a:t> Resolution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7CFC2D-6293-E245-1CA9-40FEA56BBBCC}"/>
              </a:ext>
            </a:extLst>
          </p:cNvPr>
          <p:cNvSpPr txBox="1"/>
          <p:nvPr/>
        </p:nvSpPr>
        <p:spPr>
          <a:xfrm>
            <a:off x="1066800" y="4495167"/>
            <a:ext cx="5903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The process of describing a vector in terms of two perpendicular directions 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9" name="Picture 8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3988F369-2346-61C4-B4C9-F1957E4BF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817" y="2127380"/>
            <a:ext cx="4046603" cy="30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3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5FE3-F593-906E-6272-1CE7CB97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6600"/>
                </a:solidFill>
              </a:rPr>
              <a:t>Vector Addition</a:t>
            </a:r>
          </a:p>
        </p:txBody>
      </p:sp>
      <p:pic>
        <p:nvPicPr>
          <p:cNvPr id="18" name="Picture 17" descr="A picture containing chart&#10;&#10;Description automatically generated">
            <a:extLst>
              <a:ext uri="{FF2B5EF4-FFF2-40B4-BE49-F238E27FC236}">
                <a16:creationId xmlns:a16="http://schemas.microsoft.com/office/drawing/2014/main" id="{CCD973A9-1A74-81CE-C571-46CDB2C27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279" y="2460444"/>
            <a:ext cx="3139768" cy="17176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DB19960-65A5-7F7B-A897-A2D4B459C9CA}"/>
              </a:ext>
            </a:extLst>
          </p:cNvPr>
          <p:cNvSpPr txBox="1"/>
          <p:nvPr/>
        </p:nvSpPr>
        <p:spPr>
          <a:xfrm>
            <a:off x="8481800" y="5109509"/>
            <a:ext cx="222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accent3">
                    <a:lumMod val="50000"/>
                  </a:schemeClr>
                </a:solidFill>
                <a:effectLst/>
                <a:latin typeface="Untitled Sans"/>
              </a:rPr>
              <a:t>Parallelogram Law of Addition of Vectors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3" name="Content Placeholder 22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23908D0A-11B1-8642-899C-3DAEC1EC1A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84150" y="2203466"/>
            <a:ext cx="2541680" cy="1941852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AE4FA2A-1811-1317-4DF1-558F99B20D51}"/>
              </a:ext>
            </a:extLst>
          </p:cNvPr>
          <p:cNvSpPr txBox="1"/>
          <p:nvPr/>
        </p:nvSpPr>
        <p:spPr>
          <a:xfrm>
            <a:off x="4655333" y="5109509"/>
            <a:ext cx="240534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1" i="0" dirty="0">
                <a:solidFill>
                  <a:schemeClr val="accent3">
                    <a:lumMod val="50000"/>
                  </a:schemeClr>
                </a:solidFill>
                <a:effectLst/>
                <a:latin typeface="Untitled Sans"/>
              </a:rPr>
              <a:t>Triangle Law of Addition of Vectors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8FD483-9AD8-20D6-AA01-4519809B5571}"/>
              </a:ext>
            </a:extLst>
          </p:cNvPr>
          <p:cNvSpPr txBox="1"/>
          <p:nvPr/>
        </p:nvSpPr>
        <p:spPr>
          <a:xfrm>
            <a:off x="828866" y="5093070"/>
            <a:ext cx="240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1" i="0" dirty="0">
                <a:solidFill>
                  <a:schemeClr val="accent3">
                    <a:lumMod val="50000"/>
                  </a:schemeClr>
                </a:solidFill>
                <a:effectLst/>
                <a:latin typeface="Untitled Sans"/>
              </a:rPr>
              <a:t>Vector Addition Using the Components</a:t>
            </a:r>
          </a:p>
        </p:txBody>
      </p:sp>
      <p:pic>
        <p:nvPicPr>
          <p:cNvPr id="27" name="Picture 26" descr="A picture containing chart&#10;&#10;Description automatically generated">
            <a:extLst>
              <a:ext uri="{FF2B5EF4-FFF2-40B4-BE49-F238E27FC236}">
                <a16:creationId xmlns:a16="http://schemas.microsoft.com/office/drawing/2014/main" id="{F07BCC17-36AE-D03B-F10E-31CAF5419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40" y="2203466"/>
            <a:ext cx="3062350" cy="223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35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50C7-CAC5-8138-6B21-8C2703475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95" y="318874"/>
            <a:ext cx="10058400" cy="109582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6600"/>
                </a:solidFill>
              </a:rPr>
              <a:t>Vector Subtraction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074AE4-7FBB-2102-A3BB-E9410D53F4C4}"/>
              </a:ext>
            </a:extLst>
          </p:cNvPr>
          <p:cNvSpPr txBox="1"/>
          <p:nvPr/>
        </p:nvSpPr>
        <p:spPr>
          <a:xfrm>
            <a:off x="1017514" y="5085161"/>
            <a:ext cx="2760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1" i="0" dirty="0">
                <a:solidFill>
                  <a:srgbClr val="002060"/>
                </a:solidFill>
                <a:effectLst/>
                <a:latin typeface="Untitled Sans"/>
              </a:rPr>
              <a:t>Vector Subtraction by Parallelogram Law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36ACB4-FA5C-146D-2603-8B83D9AAC9AB}"/>
              </a:ext>
            </a:extLst>
          </p:cNvPr>
          <p:cNvSpPr txBox="1"/>
          <p:nvPr/>
        </p:nvSpPr>
        <p:spPr>
          <a:xfrm>
            <a:off x="6315959" y="5048889"/>
            <a:ext cx="2760483" cy="641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1" i="0" dirty="0">
                <a:solidFill>
                  <a:srgbClr val="002060"/>
                </a:solidFill>
                <a:effectLst/>
                <a:latin typeface="Untitled Sans"/>
              </a:rPr>
              <a:t>Vector Subtraction by Triangle Law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4B40BA-9B2A-9E44-34E7-7338EE1E24AA}"/>
              </a:ext>
            </a:extLst>
          </p:cNvPr>
          <p:cNvCxnSpPr/>
          <p:nvPr/>
        </p:nvCxnSpPr>
        <p:spPr>
          <a:xfrm flipV="1">
            <a:off x="1489435" y="2224726"/>
            <a:ext cx="2083324" cy="82955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B8B449-DA25-23F4-076E-FA107B9BC838}"/>
              </a:ext>
            </a:extLst>
          </p:cNvPr>
          <p:cNvCxnSpPr>
            <a:cxnSpLocks/>
          </p:cNvCxnSpPr>
          <p:nvPr/>
        </p:nvCxnSpPr>
        <p:spPr>
          <a:xfrm>
            <a:off x="1489435" y="3054285"/>
            <a:ext cx="1778875" cy="51801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2FD3EA-6C41-BE24-84CD-B9EC585C06BB}"/>
              </a:ext>
            </a:extLst>
          </p:cNvPr>
          <p:cNvCxnSpPr>
            <a:cxnSpLocks/>
          </p:cNvCxnSpPr>
          <p:nvPr/>
        </p:nvCxnSpPr>
        <p:spPr>
          <a:xfrm flipH="1">
            <a:off x="1066800" y="3054285"/>
            <a:ext cx="422635" cy="142043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9B0A287-A2D1-34F5-E728-E12D5B0FCA2A}"/>
              </a:ext>
            </a:extLst>
          </p:cNvPr>
          <p:cNvGrpSpPr/>
          <p:nvPr/>
        </p:nvGrpSpPr>
        <p:grpSpPr>
          <a:xfrm>
            <a:off x="3268310" y="3501843"/>
            <a:ext cx="39240" cy="29880"/>
            <a:chOff x="3268310" y="3501843"/>
            <a:chExt cx="39240" cy="29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5EF8ED2-E2D3-B62A-E502-1806BB57B7D7}"/>
                    </a:ext>
                  </a:extLst>
                </p14:cNvPr>
                <p14:cNvContentPartPr/>
                <p14:nvPr/>
              </p14:nvContentPartPr>
              <p14:xfrm>
                <a:off x="3268310" y="3531363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5EF8ED2-E2D3-B62A-E502-1806BB57B7D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50310" y="3423363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837DAA0-F1A7-CD7B-D0CB-70122C56021F}"/>
                    </a:ext>
                  </a:extLst>
                </p14:cNvPr>
                <p14:cNvContentPartPr/>
                <p14:nvPr/>
              </p14:nvContentPartPr>
              <p14:xfrm>
                <a:off x="3307190" y="3501843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837DAA0-F1A7-CD7B-D0CB-70122C56021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89550" y="3393843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438E96B-B85C-A9D2-27FE-EA7053208050}"/>
                  </a:ext>
                </a:extLst>
              </p14:cNvPr>
              <p14:cNvContentPartPr/>
              <p14:nvPr/>
            </p14:nvContentPartPr>
            <p14:xfrm>
              <a:off x="4260470" y="1176963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438E96B-B85C-A9D2-27FE-EA70532080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51110" y="1167603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C839C9E-2489-9A4E-C4AF-8142DD3F5242}"/>
                  </a:ext>
                </a:extLst>
              </p14:cNvPr>
              <p14:cNvContentPartPr/>
              <p14:nvPr/>
            </p14:nvContentPartPr>
            <p14:xfrm>
              <a:off x="2908310" y="2470450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C839C9E-2489-9A4E-C4AF-8142DD3F524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90670" y="2362810"/>
                <a:ext cx="3600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5026E6B-B691-B0EE-41DC-ECB171661A1F}"/>
              </a:ext>
            </a:extLst>
          </p:cNvPr>
          <p:cNvCxnSpPr/>
          <p:nvPr/>
        </p:nvCxnSpPr>
        <p:spPr>
          <a:xfrm flipV="1">
            <a:off x="1489435" y="1395889"/>
            <a:ext cx="504735" cy="1658396"/>
          </a:xfrm>
          <a:prstGeom prst="straightConnector1">
            <a:avLst/>
          </a:prstGeom>
          <a:ln w="28575">
            <a:solidFill>
              <a:srgbClr val="FF66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5E0EB2E-45F8-0945-C30A-31962910A740}"/>
              </a:ext>
            </a:extLst>
          </p:cNvPr>
          <p:cNvCxnSpPr>
            <a:cxnSpLocks/>
          </p:cNvCxnSpPr>
          <p:nvPr/>
        </p:nvCxnSpPr>
        <p:spPr>
          <a:xfrm flipV="1">
            <a:off x="3268310" y="2254315"/>
            <a:ext cx="304449" cy="1277048"/>
          </a:xfrm>
          <a:prstGeom prst="straightConnector1">
            <a:avLst/>
          </a:prstGeom>
          <a:ln w="28575">
            <a:solidFill>
              <a:srgbClr val="FF66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0B361E-4CB6-9435-FE05-73D96D4A2BF4}"/>
              </a:ext>
            </a:extLst>
          </p:cNvPr>
          <p:cNvCxnSpPr/>
          <p:nvPr/>
        </p:nvCxnSpPr>
        <p:spPr>
          <a:xfrm flipH="1">
            <a:off x="1066800" y="3572303"/>
            <a:ext cx="2194560" cy="914400"/>
          </a:xfrm>
          <a:prstGeom prst="straightConnector1">
            <a:avLst/>
          </a:prstGeom>
          <a:ln w="28575">
            <a:solidFill>
              <a:srgbClr val="FF66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0A38DD2-86C9-041B-F384-B593C6B154AB}"/>
              </a:ext>
            </a:extLst>
          </p:cNvPr>
          <p:cNvSpPr txBox="1"/>
          <p:nvPr/>
        </p:nvSpPr>
        <p:spPr>
          <a:xfrm rot="1026806">
            <a:off x="2155526" y="3043290"/>
            <a:ext cx="1067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 + (-b)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292FE89-5019-A66C-7530-755E9E6C75F8}"/>
              </a:ext>
            </a:extLst>
          </p:cNvPr>
          <p:cNvCxnSpPr>
            <a:cxnSpLocks/>
          </p:cNvCxnSpPr>
          <p:nvPr/>
        </p:nvCxnSpPr>
        <p:spPr>
          <a:xfrm>
            <a:off x="2226257" y="2929520"/>
            <a:ext cx="274320" cy="9144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190D19E-4DFE-2904-2405-3A23950425DE}"/>
              </a:ext>
            </a:extLst>
          </p:cNvPr>
          <p:cNvCxnSpPr>
            <a:cxnSpLocks/>
            <a:stCxn id="59" idx="0"/>
          </p:cNvCxnSpPr>
          <p:nvPr/>
        </p:nvCxnSpPr>
        <p:spPr>
          <a:xfrm>
            <a:off x="2738916" y="3050785"/>
            <a:ext cx="257203" cy="9124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DD98A64-1CBC-880F-42F5-92E4D75953DF}"/>
              </a:ext>
            </a:extLst>
          </p:cNvPr>
          <p:cNvSpPr txBox="1"/>
          <p:nvPr/>
        </p:nvSpPr>
        <p:spPr>
          <a:xfrm rot="1009273">
            <a:off x="1832756" y="3377685"/>
            <a:ext cx="723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 - b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6CA9920-2EBA-D321-C3A2-D73629170B1D}"/>
              </a:ext>
            </a:extLst>
          </p:cNvPr>
          <p:cNvCxnSpPr>
            <a:cxnSpLocks/>
          </p:cNvCxnSpPr>
          <p:nvPr/>
        </p:nvCxnSpPr>
        <p:spPr>
          <a:xfrm>
            <a:off x="1934821" y="3345084"/>
            <a:ext cx="194157" cy="6322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6EB9D07-85F7-D30A-AF90-EA478EC876EC}"/>
              </a:ext>
            </a:extLst>
          </p:cNvPr>
          <p:cNvCxnSpPr>
            <a:cxnSpLocks/>
          </p:cNvCxnSpPr>
          <p:nvPr/>
        </p:nvCxnSpPr>
        <p:spPr>
          <a:xfrm>
            <a:off x="2297057" y="3438316"/>
            <a:ext cx="201398" cy="8731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1F13DEE-1DA8-0467-968B-123986833572}"/>
              </a:ext>
            </a:extLst>
          </p:cNvPr>
          <p:cNvCxnSpPr>
            <a:cxnSpLocks/>
          </p:cNvCxnSpPr>
          <p:nvPr/>
        </p:nvCxnSpPr>
        <p:spPr>
          <a:xfrm>
            <a:off x="1002071" y="3481974"/>
            <a:ext cx="19254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6D218C4-F0F6-21DA-1FC6-5A1A87B28CAF}"/>
              </a:ext>
            </a:extLst>
          </p:cNvPr>
          <p:cNvSpPr txBox="1"/>
          <p:nvPr/>
        </p:nvSpPr>
        <p:spPr>
          <a:xfrm>
            <a:off x="1279220" y="2105293"/>
            <a:ext cx="544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97BDBE4-F269-78E3-D67E-5FAC708636DC}"/>
              </a:ext>
            </a:extLst>
          </p:cNvPr>
          <p:cNvSpPr txBox="1"/>
          <p:nvPr/>
        </p:nvSpPr>
        <p:spPr>
          <a:xfrm>
            <a:off x="866026" y="3452920"/>
            <a:ext cx="516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-b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785669E-0A7F-4BCD-52F1-DA77A39A2F0C}"/>
              </a:ext>
            </a:extLst>
          </p:cNvPr>
          <p:cNvCxnSpPr>
            <a:cxnSpLocks/>
          </p:cNvCxnSpPr>
          <p:nvPr/>
        </p:nvCxnSpPr>
        <p:spPr>
          <a:xfrm>
            <a:off x="1363809" y="2099684"/>
            <a:ext cx="251252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3BC9E252-1C78-5A0D-C233-58B3DD8A0B0D}"/>
              </a:ext>
            </a:extLst>
          </p:cNvPr>
          <p:cNvSpPr txBox="1"/>
          <p:nvPr/>
        </p:nvSpPr>
        <p:spPr>
          <a:xfrm>
            <a:off x="2411749" y="2272437"/>
            <a:ext cx="355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2F6F99F-8ACB-9EFA-8CE8-85521655D1B4}"/>
              </a:ext>
            </a:extLst>
          </p:cNvPr>
          <p:cNvCxnSpPr>
            <a:cxnSpLocks/>
          </p:cNvCxnSpPr>
          <p:nvPr/>
        </p:nvCxnSpPr>
        <p:spPr>
          <a:xfrm>
            <a:off x="2471429" y="2288057"/>
            <a:ext cx="251252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278D4E-B66C-5E88-9390-985E35CDFCE5}"/>
              </a:ext>
            </a:extLst>
          </p:cNvPr>
          <p:cNvCxnSpPr>
            <a:cxnSpLocks/>
          </p:cNvCxnSpPr>
          <p:nvPr/>
        </p:nvCxnSpPr>
        <p:spPr>
          <a:xfrm>
            <a:off x="7046235" y="1799664"/>
            <a:ext cx="2166591" cy="4156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DD4E56-9513-7680-A37F-BCC8336B668A}"/>
              </a:ext>
            </a:extLst>
          </p:cNvPr>
          <p:cNvCxnSpPr>
            <a:cxnSpLocks/>
          </p:cNvCxnSpPr>
          <p:nvPr/>
        </p:nvCxnSpPr>
        <p:spPr>
          <a:xfrm flipV="1">
            <a:off x="6603438" y="1772839"/>
            <a:ext cx="464215" cy="115668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B1B568-BF05-77E6-D711-08FCC739CC17}"/>
              </a:ext>
            </a:extLst>
          </p:cNvPr>
          <p:cNvCxnSpPr>
            <a:cxnSpLocks/>
          </p:cNvCxnSpPr>
          <p:nvPr/>
        </p:nvCxnSpPr>
        <p:spPr>
          <a:xfrm>
            <a:off x="6603438" y="2956345"/>
            <a:ext cx="2147272" cy="4965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2A43BB-A64E-6783-4723-F192915B1086}"/>
              </a:ext>
            </a:extLst>
          </p:cNvPr>
          <p:cNvCxnSpPr>
            <a:cxnSpLocks/>
          </p:cNvCxnSpPr>
          <p:nvPr/>
        </p:nvCxnSpPr>
        <p:spPr>
          <a:xfrm flipV="1">
            <a:off x="8750710" y="2224726"/>
            <a:ext cx="462116" cy="1235656"/>
          </a:xfrm>
          <a:prstGeom prst="straightConnector1">
            <a:avLst/>
          </a:prstGeom>
          <a:ln w="28575">
            <a:solidFill>
              <a:srgbClr val="FF66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AB0E19-7DA7-46D4-8E17-9346690147C1}"/>
              </a:ext>
            </a:extLst>
          </p:cNvPr>
          <p:cNvCxnSpPr>
            <a:cxnSpLocks/>
          </p:cNvCxnSpPr>
          <p:nvPr/>
        </p:nvCxnSpPr>
        <p:spPr>
          <a:xfrm flipV="1">
            <a:off x="6603438" y="2254315"/>
            <a:ext cx="2609388" cy="70203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AC83DA-2E47-2859-9242-BA1E330FAE30}"/>
              </a:ext>
            </a:extLst>
          </p:cNvPr>
          <p:cNvCxnSpPr>
            <a:cxnSpLocks/>
          </p:cNvCxnSpPr>
          <p:nvPr/>
        </p:nvCxnSpPr>
        <p:spPr>
          <a:xfrm flipH="1">
            <a:off x="6096000" y="2983170"/>
            <a:ext cx="492049" cy="1175875"/>
          </a:xfrm>
          <a:prstGeom prst="straightConnector1">
            <a:avLst/>
          </a:prstGeom>
          <a:ln w="28575">
            <a:solidFill>
              <a:srgbClr val="FF66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B7C8F0-3DB5-A053-241D-19745155ED0A}"/>
              </a:ext>
            </a:extLst>
          </p:cNvPr>
          <p:cNvCxnSpPr>
            <a:cxnSpLocks/>
          </p:cNvCxnSpPr>
          <p:nvPr/>
        </p:nvCxnSpPr>
        <p:spPr>
          <a:xfrm flipV="1">
            <a:off x="6096000" y="3460382"/>
            <a:ext cx="2654710" cy="698663"/>
          </a:xfrm>
          <a:prstGeom prst="straightConnector1">
            <a:avLst/>
          </a:prstGeom>
          <a:ln w="28575">
            <a:solidFill>
              <a:srgbClr val="FF66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12BF03B-BFA6-63EF-79B2-37AD5F728961}"/>
              </a:ext>
            </a:extLst>
          </p:cNvPr>
          <p:cNvSpPr txBox="1"/>
          <p:nvPr/>
        </p:nvSpPr>
        <p:spPr>
          <a:xfrm>
            <a:off x="6867784" y="1450952"/>
            <a:ext cx="3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076107-B550-3F37-608E-8D6519CE23E2}"/>
              </a:ext>
            </a:extLst>
          </p:cNvPr>
          <p:cNvSpPr txBox="1"/>
          <p:nvPr/>
        </p:nvSpPr>
        <p:spPr>
          <a:xfrm>
            <a:off x="9124682" y="1899530"/>
            <a:ext cx="36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966C0D-0640-7505-A466-6A80F6F76F18}"/>
              </a:ext>
            </a:extLst>
          </p:cNvPr>
          <p:cNvSpPr txBox="1"/>
          <p:nvPr/>
        </p:nvSpPr>
        <p:spPr>
          <a:xfrm>
            <a:off x="6308128" y="2771679"/>
            <a:ext cx="28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CD9375-55E2-FA99-DCAA-AAC5B84E6BAD}"/>
              </a:ext>
            </a:extLst>
          </p:cNvPr>
          <p:cNvSpPr txBox="1"/>
          <p:nvPr/>
        </p:nvSpPr>
        <p:spPr>
          <a:xfrm>
            <a:off x="8766099" y="3275716"/>
            <a:ext cx="26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C5A7F5-FE13-CF5C-1701-6BB81286AF4A}"/>
              </a:ext>
            </a:extLst>
          </p:cNvPr>
          <p:cNvSpPr txBox="1"/>
          <p:nvPr/>
        </p:nvSpPr>
        <p:spPr>
          <a:xfrm>
            <a:off x="5936803" y="4159045"/>
            <a:ext cx="28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7A1CA4-3ED2-58E2-48CE-D3311B0A1331}"/>
              </a:ext>
            </a:extLst>
          </p:cNvPr>
          <p:cNvSpPr txBox="1"/>
          <p:nvPr/>
        </p:nvSpPr>
        <p:spPr>
          <a:xfrm>
            <a:off x="5917568" y="3280249"/>
            <a:ext cx="49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986084-E739-1536-4F09-A7709CA6DFB0}"/>
              </a:ext>
            </a:extLst>
          </p:cNvPr>
          <p:cNvSpPr txBox="1"/>
          <p:nvPr/>
        </p:nvSpPr>
        <p:spPr>
          <a:xfrm>
            <a:off x="6515114" y="2111936"/>
            <a:ext cx="28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C98EF5-0279-EF64-B765-48A7E8E50B88}"/>
              </a:ext>
            </a:extLst>
          </p:cNvPr>
          <p:cNvSpPr txBox="1"/>
          <p:nvPr/>
        </p:nvSpPr>
        <p:spPr>
          <a:xfrm>
            <a:off x="7602577" y="2299795"/>
            <a:ext cx="31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52B4A09-B6EB-247A-6AF6-58F3BC8004AB}"/>
              </a:ext>
            </a:extLst>
          </p:cNvPr>
          <p:cNvSpPr txBox="1"/>
          <p:nvPr/>
        </p:nvSpPr>
        <p:spPr>
          <a:xfrm rot="637950">
            <a:off x="7551344" y="1666326"/>
            <a:ext cx="1289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 = a – b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E090D9-36AF-2773-882E-C5DFF1F9DD9F}"/>
              </a:ext>
            </a:extLst>
          </p:cNvPr>
          <p:cNvSpPr txBox="1"/>
          <p:nvPr/>
        </p:nvSpPr>
        <p:spPr>
          <a:xfrm rot="755050">
            <a:off x="7318092" y="2891016"/>
            <a:ext cx="1014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 + (-b)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C5CB23-7B39-7CBB-1925-A52745215065}"/>
              </a:ext>
            </a:extLst>
          </p:cNvPr>
          <p:cNvSpPr txBox="1"/>
          <p:nvPr/>
        </p:nvSpPr>
        <p:spPr>
          <a:xfrm rot="778585">
            <a:off x="7046055" y="3250769"/>
            <a:ext cx="786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 - b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8F443FF-24E6-5ADD-3B40-4D611F4DBED1}"/>
              </a:ext>
            </a:extLst>
          </p:cNvPr>
          <p:cNvCxnSpPr>
            <a:cxnSpLocks/>
          </p:cNvCxnSpPr>
          <p:nvPr/>
        </p:nvCxnSpPr>
        <p:spPr>
          <a:xfrm>
            <a:off x="7677074" y="1549489"/>
            <a:ext cx="244091" cy="5547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126EA29-8668-75F4-E13D-7D67B6B842BA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8029927" y="1638162"/>
            <a:ext cx="197343" cy="3107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F8EC1BC-052A-F6DA-48FC-82D324494DA3}"/>
              </a:ext>
            </a:extLst>
          </p:cNvPr>
          <p:cNvCxnSpPr/>
          <p:nvPr/>
        </p:nvCxnSpPr>
        <p:spPr>
          <a:xfrm>
            <a:off x="8410983" y="1704658"/>
            <a:ext cx="231572" cy="4456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1B23BF8-3B2E-BDB4-227F-10F5187B3FB1}"/>
              </a:ext>
            </a:extLst>
          </p:cNvPr>
          <p:cNvCxnSpPr>
            <a:cxnSpLocks/>
          </p:cNvCxnSpPr>
          <p:nvPr/>
        </p:nvCxnSpPr>
        <p:spPr>
          <a:xfrm>
            <a:off x="6581979" y="2129778"/>
            <a:ext cx="253566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ACC5AE-EBC9-0C7C-6F2A-A6A963D41D2C}"/>
              </a:ext>
            </a:extLst>
          </p:cNvPr>
          <p:cNvCxnSpPr>
            <a:cxnSpLocks/>
          </p:cNvCxnSpPr>
          <p:nvPr/>
        </p:nvCxnSpPr>
        <p:spPr>
          <a:xfrm>
            <a:off x="7652227" y="2367690"/>
            <a:ext cx="247618" cy="529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F542FE1-8647-0FFE-45E2-E8D46047C73E}"/>
              </a:ext>
            </a:extLst>
          </p:cNvPr>
          <p:cNvCxnSpPr/>
          <p:nvPr/>
        </p:nvCxnSpPr>
        <p:spPr>
          <a:xfrm>
            <a:off x="6022401" y="3313117"/>
            <a:ext cx="29355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11C794A-CF6B-A13C-510C-1A21B522C5F6}"/>
              </a:ext>
            </a:extLst>
          </p:cNvPr>
          <p:cNvCxnSpPr/>
          <p:nvPr/>
        </p:nvCxnSpPr>
        <p:spPr>
          <a:xfrm>
            <a:off x="7439345" y="2842554"/>
            <a:ext cx="237729" cy="5028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ACEFA6C-7A8F-FF6A-7791-0FFA044DF389}"/>
              </a:ext>
            </a:extLst>
          </p:cNvPr>
          <p:cNvCxnSpPr>
            <a:cxnSpLocks/>
            <a:stCxn id="55" idx="0"/>
          </p:cNvCxnSpPr>
          <p:nvPr/>
        </p:nvCxnSpPr>
        <p:spPr>
          <a:xfrm>
            <a:off x="7862060" y="2895083"/>
            <a:ext cx="324732" cy="8686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73D8200-E3E2-E46D-56FA-06C8A6C86D86}"/>
              </a:ext>
            </a:extLst>
          </p:cNvPr>
          <p:cNvCxnSpPr>
            <a:cxnSpLocks/>
          </p:cNvCxnSpPr>
          <p:nvPr/>
        </p:nvCxnSpPr>
        <p:spPr>
          <a:xfrm>
            <a:off x="7172828" y="3204632"/>
            <a:ext cx="207563" cy="4786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FB2537F-AC7A-2098-774B-1D6AB880C9BE}"/>
              </a:ext>
            </a:extLst>
          </p:cNvPr>
          <p:cNvCxnSpPr>
            <a:cxnSpLocks/>
          </p:cNvCxnSpPr>
          <p:nvPr/>
        </p:nvCxnSpPr>
        <p:spPr>
          <a:xfrm>
            <a:off x="7453920" y="3284438"/>
            <a:ext cx="278072" cy="6569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44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9552-8B9F-E7EA-D467-537EECEC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i="0" dirty="0">
                <a:solidFill>
                  <a:srgbClr val="FF6600"/>
                </a:solidFill>
                <a:effectLst/>
                <a:latin typeface="Open Sans" panose="020B0606030504020204" pitchFamily="34" charset="0"/>
              </a:rPr>
              <a:t> Finding the Magnitude of a Vector 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27B6E-7054-98EC-857A-BB9734DA7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297561" cy="3849624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 When you know the x- and y- components of a vector, and the vectors form a right triangle, you can find the magnitude using the Pythagorean theorem.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2319E9B0-78B0-A6CB-B1AE-87F4E162F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858" y="1538714"/>
            <a:ext cx="3218967" cy="3072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74C635-5369-17DA-B815-663BAD8ED139}"/>
              </a:ext>
            </a:extLst>
          </p:cNvPr>
          <p:cNvSpPr txBox="1"/>
          <p:nvPr/>
        </p:nvSpPr>
        <p:spPr>
          <a:xfrm>
            <a:off x="8345182" y="4907319"/>
            <a:ext cx="2329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C00000"/>
                </a:solidFill>
                <a:effectLst/>
                <a:latin typeface="Untitled Sans"/>
              </a:rPr>
              <a:t>AB</a:t>
            </a:r>
            <a:r>
              <a:rPr lang="en-US" sz="2400" b="0" i="0" baseline="30000" dirty="0">
                <a:solidFill>
                  <a:srgbClr val="C00000"/>
                </a:solidFill>
                <a:effectLst/>
                <a:latin typeface="Untitled Sans"/>
              </a:rPr>
              <a:t>2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Untitled Sans"/>
              </a:rPr>
              <a:t> = BC</a:t>
            </a:r>
            <a:r>
              <a:rPr lang="en-US" sz="2400" b="0" i="0" baseline="30000" dirty="0">
                <a:solidFill>
                  <a:srgbClr val="C00000"/>
                </a:solidFill>
                <a:effectLst/>
                <a:latin typeface="Untitled Sans"/>
              </a:rPr>
              <a:t>2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Untitled Sans"/>
              </a:rPr>
              <a:t> + AC</a:t>
            </a:r>
            <a:r>
              <a:rPr lang="en-US" sz="2400" b="0" i="0" baseline="30000" dirty="0">
                <a:solidFill>
                  <a:srgbClr val="C00000"/>
                </a:solidFill>
                <a:effectLst/>
                <a:latin typeface="Untitled Sans"/>
              </a:rPr>
              <a:t>2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Untitled Sans"/>
              </a:rPr>
              <a:t>​​</a:t>
            </a:r>
          </a:p>
          <a:p>
            <a:r>
              <a:rPr lang="en-US" sz="2400" b="0" i="0" dirty="0">
                <a:solidFill>
                  <a:srgbClr val="C00000"/>
                </a:solidFill>
                <a:effectLst/>
                <a:latin typeface="Untitled Sans"/>
              </a:rPr>
              <a:t>a</a:t>
            </a:r>
            <a:r>
              <a:rPr lang="en-US" sz="2400" b="0" i="0" baseline="30000" dirty="0">
                <a:solidFill>
                  <a:srgbClr val="C00000"/>
                </a:solidFill>
                <a:effectLst/>
                <a:latin typeface="Untitled Sans"/>
              </a:rPr>
              <a:t>2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Untitled Sans"/>
              </a:rPr>
              <a:t> + b</a:t>
            </a:r>
            <a:r>
              <a:rPr lang="en-US" sz="2400" b="0" i="0" baseline="30000" dirty="0">
                <a:solidFill>
                  <a:srgbClr val="C00000"/>
                </a:solidFill>
                <a:effectLst/>
                <a:latin typeface="Untitled Sans"/>
              </a:rPr>
              <a:t>2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Untitled Sans"/>
              </a:rPr>
              <a:t>​​ = c</a:t>
            </a:r>
            <a:r>
              <a:rPr lang="en-US" sz="2400" b="0" i="0" baseline="30000" dirty="0">
                <a:solidFill>
                  <a:srgbClr val="C00000"/>
                </a:solidFill>
                <a:effectLst/>
                <a:latin typeface="Untitled Sans"/>
              </a:rPr>
              <a:t>2</a:t>
            </a:r>
            <a:endParaRPr lang="en-US" sz="2400" b="0" i="0" dirty="0">
              <a:solidFill>
                <a:srgbClr val="C00000"/>
              </a:solidFill>
              <a:effectLst/>
              <a:latin typeface="Untitled Sans"/>
            </a:endParaRPr>
          </a:p>
          <a:p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261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{4E86C74D-8653-4D4F-8436-2AFD4D026748}tf78438558_win32</Template>
  <TotalTime>698</TotalTime>
  <Words>894</Words>
  <Application>Microsoft Office PowerPoint</Application>
  <PresentationFormat>Widescreen</PresentationFormat>
  <Paragraphs>129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BlinkMacSystemFont</vt:lpstr>
      <vt:lpstr>Century Gothic</vt:lpstr>
      <vt:lpstr>Courier New</vt:lpstr>
      <vt:lpstr>Garamond</vt:lpstr>
      <vt:lpstr>Open Sans</vt:lpstr>
      <vt:lpstr>ReithSans</vt:lpstr>
      <vt:lpstr>Untitled Sans</vt:lpstr>
      <vt:lpstr>SavonVTI</vt:lpstr>
      <vt:lpstr>Vectors ,motion and forces in two dimension</vt:lpstr>
      <vt:lpstr>OUTLINES</vt:lpstr>
      <vt:lpstr>How do you give directions in physics?</vt:lpstr>
      <vt:lpstr>Scalar VS vector</vt:lpstr>
      <vt:lpstr>Resultant</vt:lpstr>
      <vt:lpstr>Components</vt:lpstr>
      <vt:lpstr>Vector Addition</vt:lpstr>
      <vt:lpstr>Vector Subtraction  </vt:lpstr>
      <vt:lpstr> Finding the Magnitude of a Vector </vt:lpstr>
      <vt:lpstr>How can you predict the range of a launched ball?</vt:lpstr>
      <vt:lpstr>Projectile Motion </vt:lpstr>
      <vt:lpstr>Projectile Motion </vt:lpstr>
      <vt:lpstr>Projectile Motion </vt:lpstr>
      <vt:lpstr>Horizontal motion</vt:lpstr>
      <vt:lpstr>Vertical motion</vt:lpstr>
      <vt:lpstr>Projectiles launched at an angle</vt:lpstr>
      <vt:lpstr>How do forces balance in two dimensions?</vt:lpstr>
      <vt:lpstr>Forces in Two Dimensions </vt:lpstr>
      <vt:lpstr>Forces on an inclined plane</vt:lpstr>
      <vt:lpstr>Motion on an inclined plane</vt:lpstr>
      <vt:lpstr>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Vectors ,motion and forces in two dimension</dc:title>
  <dc:creator>نهاد اشرف محمد جمعة</dc:creator>
  <cp:lastModifiedBy>نهاد اشرف محمد جمعة</cp:lastModifiedBy>
  <cp:revision>5</cp:revision>
  <dcterms:created xsi:type="dcterms:W3CDTF">2022-05-23T12:23:38Z</dcterms:created>
  <dcterms:modified xsi:type="dcterms:W3CDTF">2022-05-24T23:30:01Z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