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93"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2F6D2-6AFC-4CF3-A3E3-AB18107D8402}" type="datetimeFigureOut">
              <a:rPr lang="en-IN" smtClean="0"/>
              <a:t>13-08-2020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F27B3C-44E1-444C-B8F0-ADEE32D0AE0D}" type="slidenum">
              <a:rPr lang="en-IN" smtClean="0"/>
              <a:t>‹#›</a:t>
            </a:fld>
            <a:endParaRPr lang="en-IN"/>
          </a:p>
        </p:txBody>
      </p:sp>
    </p:spTree>
    <p:extLst>
      <p:ext uri="{BB962C8B-B14F-4D97-AF65-F5344CB8AC3E}">
        <p14:creationId xmlns:p14="http://schemas.microsoft.com/office/powerpoint/2010/main" val="2366715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868F76A-23F9-43CB-A377-4F6066E68C04}" type="datetimeFigureOut">
              <a:rPr lang="en-IN" smtClean="0"/>
              <a:t>13-08-2020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D0E8F64-0B5D-473F-AF7A-EB521E4E01F7}"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1579710"/>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68F76A-23F9-43CB-A377-4F6066E68C04}" type="datetimeFigureOut">
              <a:rPr lang="en-IN" smtClean="0"/>
              <a:t>13-08-2020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0E8F64-0B5D-473F-AF7A-EB521E4E01F7}" type="slidenum">
              <a:rPr lang="en-IN" smtClean="0"/>
              <a:t>‹#›</a:t>
            </a:fld>
            <a:endParaRPr lang="en-IN"/>
          </a:p>
        </p:txBody>
      </p:sp>
    </p:spTree>
    <p:extLst>
      <p:ext uri="{BB962C8B-B14F-4D97-AF65-F5344CB8AC3E}">
        <p14:creationId xmlns:p14="http://schemas.microsoft.com/office/powerpoint/2010/main" val="2597234537"/>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68F76A-23F9-43CB-A377-4F6066E68C04}"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0E8F64-0B5D-473F-AF7A-EB521E4E01F7}"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3414834"/>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68F76A-23F9-43CB-A377-4F6066E68C04}"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0E8F64-0B5D-473F-AF7A-EB521E4E01F7}"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8383082"/>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68F76A-23F9-43CB-A377-4F6066E68C04}"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0E8F64-0B5D-473F-AF7A-EB521E4E01F7}" type="slidenum">
              <a:rPr lang="en-IN" smtClean="0"/>
              <a:t>‹#›</a:t>
            </a:fld>
            <a:endParaRPr lang="en-IN"/>
          </a:p>
        </p:txBody>
      </p:sp>
    </p:spTree>
    <p:extLst>
      <p:ext uri="{BB962C8B-B14F-4D97-AF65-F5344CB8AC3E}">
        <p14:creationId xmlns:p14="http://schemas.microsoft.com/office/powerpoint/2010/main" val="3793142855"/>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68F76A-23F9-43CB-A377-4F6066E68C04}"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0E8F64-0B5D-473F-AF7A-EB521E4E01F7}"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4516378"/>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68F76A-23F9-43CB-A377-4F6066E68C04}"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0E8F64-0B5D-473F-AF7A-EB521E4E01F7}"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9358431"/>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68F76A-23F9-43CB-A377-4F6066E68C04}"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0E8F64-0B5D-473F-AF7A-EB521E4E01F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9762842"/>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68F76A-23F9-43CB-A377-4F6066E68C04}"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0E8F64-0B5D-473F-AF7A-EB521E4E01F7}"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521788"/>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68F76A-23F9-43CB-A377-4F6066E68C04}"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0E8F64-0B5D-473F-AF7A-EB521E4E01F7}" type="slidenum">
              <a:rPr lang="en-IN" smtClean="0"/>
              <a:t>‹#›</a:t>
            </a:fld>
            <a:endParaRPr lang="en-IN"/>
          </a:p>
        </p:txBody>
      </p:sp>
    </p:spTree>
    <p:extLst>
      <p:ext uri="{BB962C8B-B14F-4D97-AF65-F5344CB8AC3E}">
        <p14:creationId xmlns:p14="http://schemas.microsoft.com/office/powerpoint/2010/main" val="3608816549"/>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68F76A-23F9-43CB-A377-4F6066E68C04}"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0E8F64-0B5D-473F-AF7A-EB521E4E01F7}"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241291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68F76A-23F9-43CB-A377-4F6066E68C04}" type="datetimeFigureOut">
              <a:rPr lang="en-IN" smtClean="0"/>
              <a:t>13-08-2020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0E8F64-0B5D-473F-AF7A-EB521E4E01F7}" type="slidenum">
              <a:rPr lang="en-IN" smtClean="0"/>
              <a:t>‹#›</a:t>
            </a:fld>
            <a:endParaRPr lang="en-IN"/>
          </a:p>
        </p:txBody>
      </p:sp>
    </p:spTree>
    <p:extLst>
      <p:ext uri="{BB962C8B-B14F-4D97-AF65-F5344CB8AC3E}">
        <p14:creationId xmlns:p14="http://schemas.microsoft.com/office/powerpoint/2010/main" val="338629052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68F76A-23F9-43CB-A377-4F6066E68C04}" type="datetimeFigureOut">
              <a:rPr lang="en-IN" smtClean="0"/>
              <a:t>13-08-2020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0E8F64-0B5D-473F-AF7A-EB521E4E01F7}"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614105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F76A-23F9-43CB-A377-4F6066E68C04}" type="datetimeFigureOut">
              <a:rPr lang="en-IN" smtClean="0"/>
              <a:t>13-08-2020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0E8F64-0B5D-473F-AF7A-EB521E4E01F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479927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68F76A-23F9-43CB-A377-4F6066E68C04}" type="datetimeFigureOut">
              <a:rPr lang="en-IN" smtClean="0"/>
              <a:t>13-08-2020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0E8F64-0B5D-473F-AF7A-EB521E4E01F7}" type="slidenum">
              <a:rPr lang="en-IN" smtClean="0"/>
              <a:t>‹#›</a:t>
            </a:fld>
            <a:endParaRPr lang="en-IN"/>
          </a:p>
        </p:txBody>
      </p:sp>
    </p:spTree>
    <p:extLst>
      <p:ext uri="{BB962C8B-B14F-4D97-AF65-F5344CB8AC3E}">
        <p14:creationId xmlns:p14="http://schemas.microsoft.com/office/powerpoint/2010/main" val="2319006528"/>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68F76A-23F9-43CB-A377-4F6066E68C04}" type="datetimeFigureOut">
              <a:rPr lang="en-IN" smtClean="0"/>
              <a:t>13-08-2020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0E8F64-0B5D-473F-AF7A-EB521E4E01F7}"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6508739"/>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68F76A-23F9-43CB-A377-4F6066E68C04}" type="datetimeFigureOut">
              <a:rPr lang="en-IN" smtClean="0"/>
              <a:t>13-08-2020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0E8F64-0B5D-473F-AF7A-EB521E4E01F7}" type="slidenum">
              <a:rPr lang="en-IN" smtClean="0"/>
              <a:t>‹#›</a:t>
            </a:fld>
            <a:endParaRPr lang="en-IN"/>
          </a:p>
        </p:txBody>
      </p:sp>
    </p:spTree>
    <p:extLst>
      <p:ext uri="{BB962C8B-B14F-4D97-AF65-F5344CB8AC3E}">
        <p14:creationId xmlns:p14="http://schemas.microsoft.com/office/powerpoint/2010/main" val="2702533284"/>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868F76A-23F9-43CB-A377-4F6066E68C04}" type="datetimeFigureOut">
              <a:rPr lang="en-IN" smtClean="0"/>
              <a:t>13-08-2020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0E8F64-0B5D-473F-AF7A-EB521E4E01F7}" type="slidenum">
              <a:rPr lang="en-IN" smtClean="0"/>
              <a:t>‹#›</a:t>
            </a:fld>
            <a:endParaRPr lang="en-IN"/>
          </a:p>
        </p:txBody>
      </p:sp>
    </p:spTree>
    <p:extLst>
      <p:ext uri="{BB962C8B-B14F-4D97-AF65-F5344CB8AC3E}">
        <p14:creationId xmlns:p14="http://schemas.microsoft.com/office/powerpoint/2010/main" val="161156318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ransition spd="slow">
    <p:wipe/>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FCCEB-E167-4093-A4D0-99A438CE5F6E}"/>
              </a:ext>
            </a:extLst>
          </p:cNvPr>
          <p:cNvSpPr>
            <a:spLocks noGrp="1"/>
          </p:cNvSpPr>
          <p:nvPr>
            <p:ph type="ctrTitle"/>
          </p:nvPr>
        </p:nvSpPr>
        <p:spPr/>
        <p:txBody>
          <a:bodyPr/>
          <a:lstStyle/>
          <a:p>
            <a:r>
              <a:rPr lang="en-IN" dirty="0"/>
              <a:t>Customer Segmentation</a:t>
            </a:r>
          </a:p>
        </p:txBody>
      </p:sp>
      <p:sp>
        <p:nvSpPr>
          <p:cNvPr id="3" name="Subtitle 2">
            <a:extLst>
              <a:ext uri="{FF2B5EF4-FFF2-40B4-BE49-F238E27FC236}">
                <a16:creationId xmlns:a16="http://schemas.microsoft.com/office/drawing/2014/main" id="{46C10062-A425-44A9-9810-070C751973D9}"/>
              </a:ext>
            </a:extLst>
          </p:cNvPr>
          <p:cNvSpPr>
            <a:spLocks noGrp="1"/>
          </p:cNvSpPr>
          <p:nvPr>
            <p:ph type="subTitle" idx="1"/>
          </p:nvPr>
        </p:nvSpPr>
        <p:spPr/>
        <p:txBody>
          <a:bodyPr/>
          <a:lstStyle/>
          <a:p>
            <a:r>
              <a:rPr lang="en-IN" dirty="0"/>
              <a:t>Using K-means Clustering to find target customers for a new product launch</a:t>
            </a:r>
          </a:p>
        </p:txBody>
      </p:sp>
    </p:spTree>
    <p:extLst>
      <p:ext uri="{BB962C8B-B14F-4D97-AF65-F5344CB8AC3E}">
        <p14:creationId xmlns:p14="http://schemas.microsoft.com/office/powerpoint/2010/main" val="382189591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6F71-6E2D-4D5F-8B52-BC6D0B9BEE57}"/>
              </a:ext>
            </a:extLst>
          </p:cNvPr>
          <p:cNvSpPr>
            <a:spLocks noGrp="1"/>
          </p:cNvSpPr>
          <p:nvPr>
            <p:ph type="title"/>
          </p:nvPr>
        </p:nvSpPr>
        <p:spPr/>
        <p:txBody>
          <a:bodyPr>
            <a:normAutofit/>
          </a:bodyPr>
          <a:lstStyle/>
          <a:p>
            <a:r>
              <a:rPr lang="en-IN" dirty="0"/>
              <a:t>Customer Segmentation Graphs</a:t>
            </a:r>
          </a:p>
        </p:txBody>
      </p:sp>
      <p:pic>
        <p:nvPicPr>
          <p:cNvPr id="8" name="Picture 7">
            <a:extLst>
              <a:ext uri="{FF2B5EF4-FFF2-40B4-BE49-F238E27FC236}">
                <a16:creationId xmlns:a16="http://schemas.microsoft.com/office/drawing/2014/main" id="{C14F4D32-DA32-457C-93F3-2789CB728029}"/>
              </a:ext>
            </a:extLst>
          </p:cNvPr>
          <p:cNvPicPr/>
          <p:nvPr/>
        </p:nvPicPr>
        <p:blipFill rotWithShape="1">
          <a:blip r:embed="rId2"/>
          <a:srcRect l="27587" t="31121" r="22557" b="21410"/>
          <a:stretch/>
        </p:blipFill>
        <p:spPr bwMode="auto">
          <a:xfrm>
            <a:off x="1396855" y="2595185"/>
            <a:ext cx="4174385" cy="2947775"/>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1805DB28-05E3-4648-8376-93487E1F2C50}"/>
              </a:ext>
            </a:extLst>
          </p:cNvPr>
          <p:cNvPicPr/>
          <p:nvPr/>
        </p:nvPicPr>
        <p:blipFill rotWithShape="1">
          <a:blip r:embed="rId3"/>
          <a:srcRect l="27919" t="22848" r="22335" b="28895"/>
          <a:stretch/>
        </p:blipFill>
        <p:spPr bwMode="auto">
          <a:xfrm>
            <a:off x="5738455" y="2595184"/>
            <a:ext cx="5056689" cy="29477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5857685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6F71-6E2D-4D5F-8B52-BC6D0B9BEE57}"/>
              </a:ext>
            </a:extLst>
          </p:cNvPr>
          <p:cNvSpPr>
            <a:spLocks noGrp="1"/>
          </p:cNvSpPr>
          <p:nvPr>
            <p:ph type="title"/>
          </p:nvPr>
        </p:nvSpPr>
        <p:spPr/>
        <p:txBody>
          <a:bodyPr>
            <a:normAutofit/>
          </a:bodyPr>
          <a:lstStyle/>
          <a:p>
            <a:r>
              <a:rPr lang="en-IN" dirty="0"/>
              <a:t>Customer Segmentation Graphs</a:t>
            </a:r>
          </a:p>
        </p:txBody>
      </p:sp>
      <p:pic>
        <p:nvPicPr>
          <p:cNvPr id="5" name="Picture 4">
            <a:extLst>
              <a:ext uri="{FF2B5EF4-FFF2-40B4-BE49-F238E27FC236}">
                <a16:creationId xmlns:a16="http://schemas.microsoft.com/office/drawing/2014/main" id="{45412682-FE65-4BFD-B085-898B89478F38}"/>
              </a:ext>
            </a:extLst>
          </p:cNvPr>
          <p:cNvPicPr/>
          <p:nvPr/>
        </p:nvPicPr>
        <p:blipFill rotWithShape="1">
          <a:blip r:embed="rId2"/>
          <a:srcRect l="27809" t="26591" r="21006" b="24758"/>
          <a:stretch/>
        </p:blipFill>
        <p:spPr bwMode="auto">
          <a:xfrm>
            <a:off x="1575029" y="2572689"/>
            <a:ext cx="9218662" cy="3403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1164052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6F71-6E2D-4D5F-8B52-BC6D0B9BEE57}"/>
              </a:ext>
            </a:extLst>
          </p:cNvPr>
          <p:cNvSpPr>
            <a:spLocks noGrp="1"/>
          </p:cNvSpPr>
          <p:nvPr>
            <p:ph type="title"/>
          </p:nvPr>
        </p:nvSpPr>
        <p:spPr/>
        <p:txBody>
          <a:bodyPr>
            <a:normAutofit/>
          </a:bodyPr>
          <a:lstStyle/>
          <a:p>
            <a:r>
              <a:rPr lang="en-IN" dirty="0"/>
              <a:t>Recommendation</a:t>
            </a:r>
          </a:p>
        </p:txBody>
      </p:sp>
      <p:sp>
        <p:nvSpPr>
          <p:cNvPr id="3" name="Content Placeholder 2">
            <a:extLst>
              <a:ext uri="{FF2B5EF4-FFF2-40B4-BE49-F238E27FC236}">
                <a16:creationId xmlns:a16="http://schemas.microsoft.com/office/drawing/2014/main" id="{CBD14913-AE44-40C0-A54F-44358F7E4020}"/>
              </a:ext>
            </a:extLst>
          </p:cNvPr>
          <p:cNvSpPr>
            <a:spLocks noGrp="1"/>
          </p:cNvSpPr>
          <p:nvPr>
            <p:ph idx="1"/>
          </p:nvPr>
        </p:nvSpPr>
        <p:spPr/>
        <p:txBody>
          <a:bodyPr/>
          <a:lstStyle/>
          <a:p>
            <a:r>
              <a:rPr lang="en-IN" dirty="0"/>
              <a:t>Launching a product in the transfer category (Credit/Debit Card) will generate maximum revenue</a:t>
            </a:r>
          </a:p>
          <a:p>
            <a:r>
              <a:rPr lang="en-US" dirty="0"/>
              <a:t>Target customers who are married, working full-time, females</a:t>
            </a:r>
          </a:p>
          <a:p>
            <a:r>
              <a:rPr lang="en-US" dirty="0"/>
              <a:t>Our high value customers would be customers generating high revenue, are very active (maximum frequency) and very low inactivity</a:t>
            </a:r>
            <a:endParaRPr lang="en-IN" dirty="0"/>
          </a:p>
          <a:p>
            <a:endParaRPr lang="en-IN" dirty="0"/>
          </a:p>
        </p:txBody>
      </p:sp>
    </p:spTree>
    <p:extLst>
      <p:ext uri="{BB962C8B-B14F-4D97-AF65-F5344CB8AC3E}">
        <p14:creationId xmlns:p14="http://schemas.microsoft.com/office/powerpoint/2010/main" val="140017312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6F71-6E2D-4D5F-8B52-BC6D0B9BEE57}"/>
              </a:ext>
            </a:extLst>
          </p:cNvPr>
          <p:cNvSpPr>
            <a:spLocks noGrp="1"/>
          </p:cNvSpPr>
          <p:nvPr>
            <p:ph type="title"/>
          </p:nvPr>
        </p:nvSpPr>
        <p:spPr/>
        <p:txBody>
          <a:bodyPr>
            <a:normAutofit/>
          </a:bodyPr>
          <a:lstStyle/>
          <a:p>
            <a:r>
              <a:rPr lang="en-IN" dirty="0"/>
              <a:t>Possible Marketing Strategies </a:t>
            </a:r>
          </a:p>
        </p:txBody>
      </p:sp>
      <p:sp>
        <p:nvSpPr>
          <p:cNvPr id="3" name="Content Placeholder 2">
            <a:extLst>
              <a:ext uri="{FF2B5EF4-FFF2-40B4-BE49-F238E27FC236}">
                <a16:creationId xmlns:a16="http://schemas.microsoft.com/office/drawing/2014/main" id="{CBD14913-AE44-40C0-A54F-44358F7E4020}"/>
              </a:ext>
            </a:extLst>
          </p:cNvPr>
          <p:cNvSpPr>
            <a:spLocks noGrp="1"/>
          </p:cNvSpPr>
          <p:nvPr>
            <p:ph idx="1"/>
          </p:nvPr>
        </p:nvSpPr>
        <p:spPr/>
        <p:txBody>
          <a:bodyPr>
            <a:normAutofit lnSpcReduction="10000"/>
          </a:bodyPr>
          <a:lstStyle/>
          <a:p>
            <a:r>
              <a:rPr lang="en-IN" dirty="0"/>
              <a:t>High Value Customers (Low Recency, High Frequency and High Monetary): Promotional efforts to engage the high value customers </a:t>
            </a:r>
          </a:p>
          <a:p>
            <a:pPr lvl="1"/>
            <a:r>
              <a:rPr lang="en-IN" sz="1800" dirty="0"/>
              <a:t>It is important to have a long-term learning relationship with these high value customers so there is a valuable dialogue between the customer and the marketing team so that the feedback of each high value customers can be taken into consideration to improve on the product.</a:t>
            </a:r>
          </a:p>
          <a:p>
            <a:pPr lvl="1"/>
            <a:r>
              <a:rPr lang="en-IN" sz="1800" dirty="0"/>
              <a:t>Chat bots could be one important way of retaining these high value customers because they provide faster way of communication to the people about the financial services and products. </a:t>
            </a:r>
          </a:p>
          <a:p>
            <a:pPr lvl="1"/>
            <a:r>
              <a:rPr lang="en-IN" sz="1800" dirty="0"/>
              <a:t>Mobile marketing is very important because lots of these high value customers do business on their mobile phones. So post the product information on an mobile optimised website of the company. Also, make social media your ally in marketing.</a:t>
            </a:r>
          </a:p>
          <a:p>
            <a:pPr lvl="1"/>
            <a:endParaRPr lang="en-IN" sz="1800" dirty="0"/>
          </a:p>
          <a:p>
            <a:pPr lvl="1"/>
            <a:endParaRPr lang="en-IN" dirty="0"/>
          </a:p>
        </p:txBody>
      </p:sp>
    </p:spTree>
    <p:extLst>
      <p:ext uri="{BB962C8B-B14F-4D97-AF65-F5344CB8AC3E}">
        <p14:creationId xmlns:p14="http://schemas.microsoft.com/office/powerpoint/2010/main" val="43641642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6F71-6E2D-4D5F-8B52-BC6D0B9BEE57}"/>
              </a:ext>
            </a:extLst>
          </p:cNvPr>
          <p:cNvSpPr>
            <a:spLocks noGrp="1"/>
          </p:cNvSpPr>
          <p:nvPr>
            <p:ph type="title"/>
          </p:nvPr>
        </p:nvSpPr>
        <p:spPr/>
        <p:txBody>
          <a:bodyPr/>
          <a:lstStyle/>
          <a:p>
            <a:r>
              <a:rPr lang="en-IN" dirty="0"/>
              <a:t>Objective of the Project</a:t>
            </a:r>
          </a:p>
        </p:txBody>
      </p:sp>
      <p:sp>
        <p:nvSpPr>
          <p:cNvPr id="3" name="Content Placeholder 2">
            <a:extLst>
              <a:ext uri="{FF2B5EF4-FFF2-40B4-BE49-F238E27FC236}">
                <a16:creationId xmlns:a16="http://schemas.microsoft.com/office/drawing/2014/main" id="{CCF80C63-7717-472E-A377-4BDFF87D1D1B}"/>
              </a:ext>
            </a:extLst>
          </p:cNvPr>
          <p:cNvSpPr>
            <a:spLocks noGrp="1"/>
          </p:cNvSpPr>
          <p:nvPr>
            <p:ph idx="1"/>
          </p:nvPr>
        </p:nvSpPr>
        <p:spPr/>
        <p:txBody>
          <a:bodyPr/>
          <a:lstStyle/>
          <a:p>
            <a:r>
              <a:rPr lang="en-IN" dirty="0"/>
              <a:t>2 datasets: Transactions, Customer details</a:t>
            </a:r>
          </a:p>
          <a:p>
            <a:r>
              <a:rPr lang="en-IN" dirty="0"/>
              <a:t>Answer the following questions:</a:t>
            </a:r>
          </a:p>
          <a:p>
            <a:pPr lvl="1"/>
            <a:r>
              <a:rPr lang="en-IN" dirty="0"/>
              <a:t>Which merchant category to focus on for launching a new product?</a:t>
            </a:r>
          </a:p>
          <a:p>
            <a:pPr lvl="1"/>
            <a:r>
              <a:rPr lang="en-IN" dirty="0"/>
              <a:t>Identifying and describing the various customer segments from the data.</a:t>
            </a:r>
          </a:p>
          <a:p>
            <a:pPr lvl="1"/>
            <a:r>
              <a:rPr lang="en-IN" dirty="0"/>
              <a:t>Which specific customer segment would be targeted for launch of the new product?</a:t>
            </a:r>
          </a:p>
          <a:p>
            <a:endParaRPr lang="en-IN" dirty="0"/>
          </a:p>
        </p:txBody>
      </p:sp>
    </p:spTree>
    <p:extLst>
      <p:ext uri="{BB962C8B-B14F-4D97-AF65-F5344CB8AC3E}">
        <p14:creationId xmlns:p14="http://schemas.microsoft.com/office/powerpoint/2010/main" val="308516199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6F71-6E2D-4D5F-8B52-BC6D0B9BEE57}"/>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CCF80C63-7717-472E-A377-4BDFF87D1D1B}"/>
              </a:ext>
            </a:extLst>
          </p:cNvPr>
          <p:cNvSpPr>
            <a:spLocks noGrp="1"/>
          </p:cNvSpPr>
          <p:nvPr>
            <p:ph idx="1"/>
          </p:nvPr>
        </p:nvSpPr>
        <p:spPr>
          <a:xfrm>
            <a:off x="1295401" y="2556932"/>
            <a:ext cx="9969630" cy="3608198"/>
          </a:xfrm>
        </p:spPr>
        <p:txBody>
          <a:bodyPr>
            <a:normAutofit fontScale="92500" lnSpcReduction="10000"/>
          </a:bodyPr>
          <a:lstStyle/>
          <a:p>
            <a:r>
              <a:rPr lang="en-IN" dirty="0"/>
              <a:t>Cleaned the dataset in R</a:t>
            </a:r>
          </a:p>
          <a:p>
            <a:r>
              <a:rPr lang="en-IN" dirty="0"/>
              <a:t>To find the merchant category:</a:t>
            </a:r>
          </a:p>
          <a:p>
            <a:pPr lvl="1"/>
            <a:r>
              <a:rPr lang="en-IN" dirty="0"/>
              <a:t>How many unit of products are sold in each category?</a:t>
            </a:r>
          </a:p>
          <a:p>
            <a:pPr lvl="1"/>
            <a:r>
              <a:rPr lang="en-IN" dirty="0"/>
              <a:t>How much revenue is each category generating?</a:t>
            </a:r>
          </a:p>
          <a:p>
            <a:r>
              <a:rPr lang="en-IN" dirty="0"/>
              <a:t>To find customer segments </a:t>
            </a:r>
          </a:p>
          <a:p>
            <a:pPr lvl="1"/>
            <a:r>
              <a:rPr lang="en-US" dirty="0"/>
              <a:t>Relation between their relationship status, work status, gender and age </a:t>
            </a:r>
            <a:r>
              <a:rPr lang="en-IN" dirty="0"/>
              <a:t>according to the merchant category</a:t>
            </a:r>
          </a:p>
          <a:p>
            <a:pPr lvl="1"/>
            <a:r>
              <a:rPr lang="en-US" sz="2100" dirty="0"/>
              <a:t>K-means clustering to segregate the customers based on Recency, Frequency and Monetary values. </a:t>
            </a:r>
            <a:endParaRPr lang="en-IN" sz="2100" dirty="0"/>
          </a:p>
          <a:p>
            <a:pPr lvl="1"/>
            <a:endParaRPr lang="en-IN" dirty="0"/>
          </a:p>
          <a:p>
            <a:pPr lvl="1"/>
            <a:endParaRPr lang="en-IN" dirty="0"/>
          </a:p>
        </p:txBody>
      </p:sp>
    </p:spTree>
    <p:extLst>
      <p:ext uri="{BB962C8B-B14F-4D97-AF65-F5344CB8AC3E}">
        <p14:creationId xmlns:p14="http://schemas.microsoft.com/office/powerpoint/2010/main" val="174004848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6F71-6E2D-4D5F-8B52-BC6D0B9BEE57}"/>
              </a:ext>
            </a:extLst>
          </p:cNvPr>
          <p:cNvSpPr>
            <a:spLocks noGrp="1"/>
          </p:cNvSpPr>
          <p:nvPr>
            <p:ph type="title"/>
          </p:nvPr>
        </p:nvSpPr>
        <p:spPr>
          <a:xfrm>
            <a:off x="1377103" y="1033648"/>
            <a:ext cx="9601196" cy="1303867"/>
          </a:xfrm>
        </p:spPr>
        <p:txBody>
          <a:bodyPr>
            <a:normAutofit fontScale="90000"/>
          </a:bodyPr>
          <a:lstStyle/>
          <a:p>
            <a:pPr lvl="1"/>
            <a:r>
              <a:rPr lang="en-IN" sz="4400" kern="1200" dirty="0">
                <a:ln w="3175" cmpd="sng">
                  <a:noFill/>
                </a:ln>
                <a:solidFill>
                  <a:schemeClr val="tx1">
                    <a:lumMod val="85000"/>
                    <a:lumOff val="15000"/>
                  </a:schemeClr>
                </a:solidFill>
                <a:latin typeface="+mj-lt"/>
                <a:ea typeface="+mj-ea"/>
                <a:cs typeface="+mj-cs"/>
              </a:rPr>
              <a:t>How many unit of products are sold in each category?</a:t>
            </a:r>
          </a:p>
        </p:txBody>
      </p:sp>
      <p:pic>
        <p:nvPicPr>
          <p:cNvPr id="4" name="Content Placeholder 3">
            <a:extLst>
              <a:ext uri="{FF2B5EF4-FFF2-40B4-BE49-F238E27FC236}">
                <a16:creationId xmlns:a16="http://schemas.microsoft.com/office/drawing/2014/main" id="{6112BDB4-C974-425D-83F1-CFE097680708}"/>
              </a:ext>
            </a:extLst>
          </p:cNvPr>
          <p:cNvPicPr>
            <a:picLocks noGrp="1"/>
          </p:cNvPicPr>
          <p:nvPr>
            <p:ph idx="1"/>
          </p:nvPr>
        </p:nvPicPr>
        <p:blipFill rotWithShape="1">
          <a:blip r:embed="rId2"/>
          <a:srcRect l="27366" t="41757" r="47374" b="35789"/>
          <a:stretch/>
        </p:blipFill>
        <p:spPr bwMode="auto">
          <a:xfrm>
            <a:off x="1382390" y="2580712"/>
            <a:ext cx="4631911" cy="341473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1888E614-EB3E-4998-BAE4-B7129D88C00E}"/>
              </a:ext>
            </a:extLst>
          </p:cNvPr>
          <p:cNvPicPr/>
          <p:nvPr/>
        </p:nvPicPr>
        <p:blipFill rotWithShape="1">
          <a:blip r:embed="rId3"/>
          <a:srcRect l="27477" t="54756" r="43717" b="20032"/>
          <a:stretch/>
        </p:blipFill>
        <p:spPr bwMode="auto">
          <a:xfrm>
            <a:off x="6177701" y="2580711"/>
            <a:ext cx="4718897" cy="34147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0962160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6F71-6E2D-4D5F-8B52-BC6D0B9BEE57}"/>
              </a:ext>
            </a:extLst>
          </p:cNvPr>
          <p:cNvSpPr>
            <a:spLocks noGrp="1"/>
          </p:cNvSpPr>
          <p:nvPr>
            <p:ph type="title"/>
          </p:nvPr>
        </p:nvSpPr>
        <p:spPr/>
        <p:txBody>
          <a:bodyPr>
            <a:normAutofit fontScale="90000"/>
          </a:bodyPr>
          <a:lstStyle/>
          <a:p>
            <a:r>
              <a:rPr lang="en-IN" dirty="0"/>
              <a:t>How much revenue is each Category generating?</a:t>
            </a:r>
          </a:p>
        </p:txBody>
      </p:sp>
      <p:pic>
        <p:nvPicPr>
          <p:cNvPr id="4" name="Content Placeholder 3">
            <a:extLst>
              <a:ext uri="{FF2B5EF4-FFF2-40B4-BE49-F238E27FC236}">
                <a16:creationId xmlns:a16="http://schemas.microsoft.com/office/drawing/2014/main" id="{EE929095-46CD-4B4D-AD4A-1FF7FEE876E3}"/>
              </a:ext>
            </a:extLst>
          </p:cNvPr>
          <p:cNvPicPr>
            <a:picLocks noGrp="1"/>
          </p:cNvPicPr>
          <p:nvPr>
            <p:ph idx="1"/>
          </p:nvPr>
        </p:nvPicPr>
        <p:blipFill rotWithShape="1">
          <a:blip r:embed="rId2"/>
          <a:srcRect l="27144" t="58106" r="49147" b="17273"/>
          <a:stretch/>
        </p:blipFill>
        <p:spPr bwMode="auto">
          <a:xfrm>
            <a:off x="3089064" y="2516385"/>
            <a:ext cx="5828692" cy="312084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6868988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6F71-6E2D-4D5F-8B52-BC6D0B9BEE57}"/>
              </a:ext>
            </a:extLst>
          </p:cNvPr>
          <p:cNvSpPr>
            <a:spLocks noGrp="1"/>
          </p:cNvSpPr>
          <p:nvPr>
            <p:ph type="title"/>
          </p:nvPr>
        </p:nvSpPr>
        <p:spPr/>
        <p:txBody>
          <a:bodyPr>
            <a:normAutofit fontScale="90000"/>
          </a:bodyPr>
          <a:lstStyle/>
          <a:p>
            <a:r>
              <a:rPr lang="en-IN" dirty="0"/>
              <a:t>Which specific customer segment would be targeted for launch of the new product?</a:t>
            </a:r>
          </a:p>
        </p:txBody>
      </p:sp>
      <p:pic>
        <p:nvPicPr>
          <p:cNvPr id="4" name="Content Placeholder 3">
            <a:extLst>
              <a:ext uri="{FF2B5EF4-FFF2-40B4-BE49-F238E27FC236}">
                <a16:creationId xmlns:a16="http://schemas.microsoft.com/office/drawing/2014/main" id="{51450471-8084-4AAC-8832-A8530B6B8088}"/>
              </a:ext>
            </a:extLst>
          </p:cNvPr>
          <p:cNvPicPr>
            <a:picLocks noGrp="1"/>
          </p:cNvPicPr>
          <p:nvPr>
            <p:ph idx="1"/>
          </p:nvPr>
        </p:nvPicPr>
        <p:blipFill rotWithShape="1">
          <a:blip r:embed="rId2"/>
          <a:srcRect l="27698" t="39787" r="48150" b="34410"/>
          <a:stretch/>
        </p:blipFill>
        <p:spPr bwMode="auto">
          <a:xfrm>
            <a:off x="1408291" y="2625272"/>
            <a:ext cx="3465367" cy="3068518"/>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DD283E3E-B883-4940-A685-678FF04B8FF5}"/>
              </a:ext>
            </a:extLst>
          </p:cNvPr>
          <p:cNvPicPr/>
          <p:nvPr/>
        </p:nvPicPr>
        <p:blipFill rotWithShape="1">
          <a:blip r:embed="rId3"/>
          <a:srcRect l="27587" t="41560" r="47928" b="33228"/>
          <a:stretch/>
        </p:blipFill>
        <p:spPr bwMode="auto">
          <a:xfrm>
            <a:off x="5073127" y="2625272"/>
            <a:ext cx="3128193" cy="3068518"/>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EB8B411E-991E-4501-A28B-A729581C7D31}"/>
              </a:ext>
            </a:extLst>
          </p:cNvPr>
          <p:cNvPicPr/>
          <p:nvPr/>
        </p:nvPicPr>
        <p:blipFill rotWithShape="1">
          <a:blip r:embed="rId4"/>
          <a:srcRect l="26368" t="33878" r="48371" b="41107"/>
          <a:stretch/>
        </p:blipFill>
        <p:spPr bwMode="auto">
          <a:xfrm>
            <a:off x="8272708" y="2625271"/>
            <a:ext cx="3128193" cy="306851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5311759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6F71-6E2D-4D5F-8B52-BC6D0B9BEE57}"/>
              </a:ext>
            </a:extLst>
          </p:cNvPr>
          <p:cNvSpPr>
            <a:spLocks noGrp="1"/>
          </p:cNvSpPr>
          <p:nvPr>
            <p:ph type="title"/>
          </p:nvPr>
        </p:nvSpPr>
        <p:spPr/>
        <p:txBody>
          <a:bodyPr>
            <a:normAutofit/>
          </a:bodyPr>
          <a:lstStyle/>
          <a:p>
            <a:r>
              <a:rPr lang="en-IN" dirty="0"/>
              <a:t>Recency Cluster</a:t>
            </a:r>
          </a:p>
        </p:txBody>
      </p:sp>
      <p:sp>
        <p:nvSpPr>
          <p:cNvPr id="11" name="Content Placeholder 10">
            <a:extLst>
              <a:ext uri="{FF2B5EF4-FFF2-40B4-BE49-F238E27FC236}">
                <a16:creationId xmlns:a16="http://schemas.microsoft.com/office/drawing/2014/main" id="{211E2E29-3B48-4CA0-97DB-E609D08C5411}"/>
              </a:ext>
            </a:extLst>
          </p:cNvPr>
          <p:cNvSpPr>
            <a:spLocks noGrp="1"/>
          </p:cNvSpPr>
          <p:nvPr>
            <p:ph sz="half" idx="2"/>
          </p:nvPr>
        </p:nvSpPr>
        <p:spPr/>
        <p:txBody>
          <a:bodyPr/>
          <a:lstStyle/>
          <a:p>
            <a:endParaRPr lang="en-IN"/>
          </a:p>
        </p:txBody>
      </p:sp>
      <p:pic>
        <p:nvPicPr>
          <p:cNvPr id="9" name="Picture 8">
            <a:extLst>
              <a:ext uri="{FF2B5EF4-FFF2-40B4-BE49-F238E27FC236}">
                <a16:creationId xmlns:a16="http://schemas.microsoft.com/office/drawing/2014/main" id="{9618C0FF-52B9-483B-9BAB-DE4E8C964ACD}"/>
              </a:ext>
            </a:extLst>
          </p:cNvPr>
          <p:cNvPicPr/>
          <p:nvPr/>
        </p:nvPicPr>
        <p:blipFill rotWithShape="1">
          <a:blip r:embed="rId2"/>
          <a:srcRect l="27033" t="57317" r="51363" b="16683"/>
          <a:stretch/>
        </p:blipFill>
        <p:spPr bwMode="auto">
          <a:xfrm>
            <a:off x="6175250" y="2560321"/>
            <a:ext cx="4637294" cy="3310128"/>
          </a:xfrm>
          <a:prstGeom prst="rect">
            <a:avLst/>
          </a:prstGeom>
          <a:ln>
            <a:noFill/>
          </a:ln>
          <a:extLst>
            <a:ext uri="{53640926-AAD7-44D8-BBD7-CCE9431645EC}">
              <a14:shadowObscured xmlns:a14="http://schemas.microsoft.com/office/drawing/2010/main"/>
            </a:ext>
          </a:extLst>
        </p:spPr>
      </p:pic>
      <p:pic>
        <p:nvPicPr>
          <p:cNvPr id="12" name="Content Placeholder 11">
            <a:extLst>
              <a:ext uri="{FF2B5EF4-FFF2-40B4-BE49-F238E27FC236}">
                <a16:creationId xmlns:a16="http://schemas.microsoft.com/office/drawing/2014/main" id="{802A0683-5F87-4AEF-9F55-DF51B7EAB313}"/>
              </a:ext>
            </a:extLst>
          </p:cNvPr>
          <p:cNvPicPr>
            <a:picLocks noGrp="1"/>
          </p:cNvPicPr>
          <p:nvPr>
            <p:ph sz="half" idx="1"/>
          </p:nvPr>
        </p:nvPicPr>
        <p:blipFill rotWithShape="1">
          <a:blip r:embed="rId3"/>
          <a:srcRect l="27365" t="41954" r="43275" b="43864"/>
          <a:stretch/>
        </p:blipFill>
        <p:spPr bwMode="auto">
          <a:xfrm>
            <a:off x="1370096" y="2650811"/>
            <a:ext cx="4646655" cy="20531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6844905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6F71-6E2D-4D5F-8B52-BC6D0B9BEE57}"/>
              </a:ext>
            </a:extLst>
          </p:cNvPr>
          <p:cNvSpPr>
            <a:spLocks noGrp="1"/>
          </p:cNvSpPr>
          <p:nvPr>
            <p:ph type="title"/>
          </p:nvPr>
        </p:nvSpPr>
        <p:spPr/>
        <p:txBody>
          <a:bodyPr>
            <a:normAutofit/>
          </a:bodyPr>
          <a:lstStyle/>
          <a:p>
            <a:r>
              <a:rPr lang="en-IN" dirty="0"/>
              <a:t>Frequency and Monetary Cluster</a:t>
            </a:r>
          </a:p>
        </p:txBody>
      </p:sp>
      <p:pic>
        <p:nvPicPr>
          <p:cNvPr id="9" name="Content Placeholder 8">
            <a:extLst>
              <a:ext uri="{FF2B5EF4-FFF2-40B4-BE49-F238E27FC236}">
                <a16:creationId xmlns:a16="http://schemas.microsoft.com/office/drawing/2014/main" id="{0391B577-E2D8-4D64-8AF2-AEBB908616D9}"/>
              </a:ext>
            </a:extLst>
          </p:cNvPr>
          <p:cNvPicPr>
            <a:picLocks noGrp="1"/>
          </p:cNvPicPr>
          <p:nvPr>
            <p:ph idx="1"/>
          </p:nvPr>
        </p:nvPicPr>
        <p:blipFill rotWithShape="1">
          <a:blip r:embed="rId2"/>
          <a:srcRect l="27255" t="74453" r="45934" b="11759"/>
          <a:stretch/>
        </p:blipFill>
        <p:spPr bwMode="auto">
          <a:xfrm>
            <a:off x="1419676" y="2630521"/>
            <a:ext cx="4783161" cy="2375112"/>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B0730081-0160-41EA-9453-FB0FF4224174}"/>
              </a:ext>
            </a:extLst>
          </p:cNvPr>
          <p:cNvPicPr/>
          <p:nvPr/>
        </p:nvPicPr>
        <p:blipFill rotWithShape="1">
          <a:blip r:embed="rId3"/>
          <a:srcRect l="27698" t="40378" r="36295" b="44849"/>
          <a:stretch/>
        </p:blipFill>
        <p:spPr bwMode="auto">
          <a:xfrm>
            <a:off x="6342564" y="2630521"/>
            <a:ext cx="4554034" cy="23751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5176069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6F71-6E2D-4D5F-8B52-BC6D0B9BEE57}"/>
              </a:ext>
            </a:extLst>
          </p:cNvPr>
          <p:cNvSpPr>
            <a:spLocks noGrp="1"/>
          </p:cNvSpPr>
          <p:nvPr>
            <p:ph type="title"/>
          </p:nvPr>
        </p:nvSpPr>
        <p:spPr/>
        <p:txBody>
          <a:bodyPr>
            <a:normAutofit/>
          </a:bodyPr>
          <a:lstStyle/>
          <a:p>
            <a:r>
              <a:rPr lang="en-IN" dirty="0"/>
              <a:t>Aggregated Score for RFM</a:t>
            </a:r>
          </a:p>
        </p:txBody>
      </p:sp>
      <p:pic>
        <p:nvPicPr>
          <p:cNvPr id="8" name="Picture 7">
            <a:extLst>
              <a:ext uri="{FF2B5EF4-FFF2-40B4-BE49-F238E27FC236}">
                <a16:creationId xmlns:a16="http://schemas.microsoft.com/office/drawing/2014/main" id="{2B851676-F4CB-4F51-844E-D8DEBE634299}"/>
              </a:ext>
            </a:extLst>
          </p:cNvPr>
          <p:cNvPicPr/>
          <p:nvPr/>
        </p:nvPicPr>
        <p:blipFill rotWithShape="1">
          <a:blip r:embed="rId2"/>
          <a:srcRect l="26590" t="55348" r="51695" b="22001"/>
          <a:stretch/>
        </p:blipFill>
        <p:spPr bwMode="auto">
          <a:xfrm>
            <a:off x="3339674" y="2616290"/>
            <a:ext cx="6058849" cy="31717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11309050"/>
      </p:ext>
    </p:extLst>
  </p:cSld>
  <p:clrMapOvr>
    <a:masterClrMapping/>
  </p:clrMapOvr>
  <p:transition spd="slow">
    <p:wip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3647</TotalTime>
  <Words>377</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Garamond</vt:lpstr>
      <vt:lpstr>Organic</vt:lpstr>
      <vt:lpstr>Customer Segmentation</vt:lpstr>
      <vt:lpstr>Objective of the Project</vt:lpstr>
      <vt:lpstr>Methodology</vt:lpstr>
      <vt:lpstr>How many unit of products are sold in each category?</vt:lpstr>
      <vt:lpstr>How much revenue is each Category generating?</vt:lpstr>
      <vt:lpstr>Which specific customer segment would be targeted for launch of the new product?</vt:lpstr>
      <vt:lpstr>Recency Cluster</vt:lpstr>
      <vt:lpstr>Frequency and Monetary Cluster</vt:lpstr>
      <vt:lpstr>Aggregated Score for RFM</vt:lpstr>
      <vt:lpstr>Customer Segmentation Graphs</vt:lpstr>
      <vt:lpstr>Customer Segmentation Graphs</vt:lpstr>
      <vt:lpstr>Recommendation</vt:lpstr>
      <vt:lpstr>Possible Marketing Strategies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neha deshmukh</dc:creator>
  <cp:lastModifiedBy>neha deshmukh</cp:lastModifiedBy>
  <cp:revision>32</cp:revision>
  <dcterms:created xsi:type="dcterms:W3CDTF">2020-08-01T18:04:40Z</dcterms:created>
  <dcterms:modified xsi:type="dcterms:W3CDTF">2020-08-13T21:16:36Z</dcterms:modified>
</cp:coreProperties>
</file>