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2F6D2-6AFC-4CF3-A3E3-AB18107D8402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27B3C-44E1-444C-B8F0-ADEE32D0A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71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57971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23453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1483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383082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14285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51637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5843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62842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178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81654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4129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9052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410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7992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00652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50873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3328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68F76A-23F9-43CB-A377-4F6066E68C04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0E8F64-0B5D-473F-AF7A-EB521E4E0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5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CCEB-E167-4093-A4D0-99A438CE5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Customer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10062-A425-44A9-9810-070C75197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K-means Clustering to find target customers for a new product launch</a:t>
            </a:r>
          </a:p>
        </p:txBody>
      </p:sp>
    </p:spTree>
    <p:extLst>
      <p:ext uri="{BB962C8B-B14F-4D97-AF65-F5344CB8AC3E}">
        <p14:creationId xmlns:p14="http://schemas.microsoft.com/office/powerpoint/2010/main" val="382189591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6F71-6E2D-4D5F-8B52-BC6D0B9B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Customer Segmentation 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4F4D32-DA32-457C-93F3-2789CB728029}"/>
              </a:ext>
            </a:extLst>
          </p:cNvPr>
          <p:cNvPicPr/>
          <p:nvPr/>
        </p:nvPicPr>
        <p:blipFill rotWithShape="1">
          <a:blip r:embed="rId2"/>
          <a:srcRect l="27587" t="31121" r="22557" b="21410"/>
          <a:stretch/>
        </p:blipFill>
        <p:spPr bwMode="auto">
          <a:xfrm>
            <a:off x="1396855" y="2595185"/>
            <a:ext cx="4174385" cy="2947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5DB28-05E3-4648-8376-93487E1F2C50}"/>
              </a:ext>
            </a:extLst>
          </p:cNvPr>
          <p:cNvPicPr/>
          <p:nvPr/>
        </p:nvPicPr>
        <p:blipFill rotWithShape="1">
          <a:blip r:embed="rId3"/>
          <a:srcRect l="27919" t="22848" r="22335" b="28895"/>
          <a:stretch/>
        </p:blipFill>
        <p:spPr bwMode="auto">
          <a:xfrm>
            <a:off x="5738455" y="2595184"/>
            <a:ext cx="5056689" cy="2947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857685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6F71-6E2D-4D5F-8B52-BC6D0B9B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Customer Segmentation 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12682-FE65-4BFD-B085-898B89478F38}"/>
              </a:ext>
            </a:extLst>
          </p:cNvPr>
          <p:cNvPicPr/>
          <p:nvPr/>
        </p:nvPicPr>
        <p:blipFill rotWithShape="1">
          <a:blip r:embed="rId2"/>
          <a:srcRect l="27809" t="26591" r="21006" b="24758"/>
          <a:stretch/>
        </p:blipFill>
        <p:spPr bwMode="auto">
          <a:xfrm>
            <a:off x="1575029" y="2572689"/>
            <a:ext cx="9218662" cy="34039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164052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6F71-6E2D-4D5F-8B52-BC6D0B9B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Result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4913-AE44-40C0-A54F-44358F7E4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Launching a product in the transfer category (Credit/Debit Card) will generate maximum revenue</a:t>
            </a:r>
          </a:p>
          <a:p>
            <a:r>
              <a:rPr lang="en-US" dirty="0"/>
              <a:t>Target customers who are married, working full-time, females and between the age of 30 to 50. </a:t>
            </a:r>
          </a:p>
          <a:p>
            <a:r>
              <a:rPr lang="en-US" dirty="0"/>
              <a:t>Our high value customers would be customers generating high revenue, are very active (maximum frequency) and very low inactivity.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17312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6F71-6E2D-4D5F-8B52-BC6D0B9B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Possible Marketing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4913-AE44-40C0-A54F-44358F7E4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High Value Customers (Low Recency, High Frequency and High Monetary): Promotional efforts to engage the high value customers </a:t>
            </a:r>
          </a:p>
          <a:p>
            <a:r>
              <a:rPr lang="en-IN" dirty="0"/>
              <a:t>Medium Value Customers (Low Recency, Moderate Frequency, Moderate Monetary): Further analysis could produce insights for the reason for these customers spending less in spite of low recency. </a:t>
            </a:r>
          </a:p>
          <a:p>
            <a:r>
              <a:rPr lang="en-IN" dirty="0"/>
              <a:t>Low Value Customers (High Recency, Low, Frequency, Low Monetary): Find reasons for lower spending of money and analyse the customer feedback for the products to evolve strategies accordingly. Price sensitive strategies could be implemented accordingly. </a:t>
            </a:r>
          </a:p>
        </p:txBody>
      </p:sp>
    </p:spTree>
    <p:extLst>
      <p:ext uri="{BB962C8B-B14F-4D97-AF65-F5344CB8AC3E}">
        <p14:creationId xmlns:p14="http://schemas.microsoft.com/office/powerpoint/2010/main" val="43641642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6F71-6E2D-4D5F-8B52-BC6D0B9B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0C63-7717-472E-A377-4BDFF87D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 datasets: Transactions, Customer details</a:t>
            </a:r>
          </a:p>
          <a:p>
            <a:r>
              <a:rPr lang="en-IN" dirty="0"/>
              <a:t>Answer the following questions:</a:t>
            </a:r>
          </a:p>
          <a:p>
            <a:pPr lvl="1"/>
            <a:r>
              <a:rPr lang="en-IN" dirty="0"/>
              <a:t>Which merchant category to focus on for launching a new product?</a:t>
            </a:r>
          </a:p>
          <a:p>
            <a:pPr lvl="1"/>
            <a:r>
              <a:rPr lang="en-IN" dirty="0"/>
              <a:t>Identifying and describing the various customer segments from the data.</a:t>
            </a:r>
          </a:p>
          <a:p>
            <a:pPr lvl="1"/>
            <a:r>
              <a:rPr lang="en-IN" dirty="0"/>
              <a:t>Which specific customer segment would be targeted for launch of the new product?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16199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6F71-6E2D-4D5F-8B52-BC6D0B9B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0C63-7717-472E-A377-4BDFF87D1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969630" cy="360819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Cleaned the dataset in R</a:t>
            </a:r>
          </a:p>
          <a:p>
            <a:r>
              <a:rPr lang="en-IN" dirty="0"/>
              <a:t>To find the merchant category:</a:t>
            </a:r>
          </a:p>
          <a:p>
            <a:pPr lvl="1"/>
            <a:r>
              <a:rPr lang="en-IN" dirty="0"/>
              <a:t>How many unit of products are sold in each category?</a:t>
            </a:r>
          </a:p>
          <a:p>
            <a:pPr lvl="1"/>
            <a:r>
              <a:rPr lang="en-IN" dirty="0"/>
              <a:t>How much revenue is each category generating?</a:t>
            </a:r>
          </a:p>
          <a:p>
            <a:r>
              <a:rPr lang="en-IN" dirty="0"/>
              <a:t>To find customer segments </a:t>
            </a:r>
          </a:p>
          <a:p>
            <a:pPr lvl="1"/>
            <a:r>
              <a:rPr lang="en-US" dirty="0"/>
              <a:t>Relation between their relationship status, work status, gender and age </a:t>
            </a:r>
            <a:r>
              <a:rPr lang="en-IN" dirty="0"/>
              <a:t>according to the merchant category</a:t>
            </a:r>
          </a:p>
          <a:p>
            <a:pPr lvl="1"/>
            <a:r>
              <a:rPr lang="en-US" sz="2100" dirty="0"/>
              <a:t>K-means clustering to segregate the customers based on Recency, Frequency and Monetary values. </a:t>
            </a:r>
            <a:endParaRPr lang="en-IN" sz="2100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04848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6F71-6E2D-4D5F-8B52-BC6D0B9B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103" y="1033648"/>
            <a:ext cx="9601196" cy="1303867"/>
          </a:xfrm>
        </p:spPr>
        <p:txBody>
          <a:bodyPr>
            <a:normAutofit fontScale="90000"/>
          </a:bodyPr>
          <a:lstStyle/>
          <a:p>
            <a:pPr lvl="1"/>
            <a:r>
              <a:rPr lang="en-IN" sz="4400" kern="12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How many unit of products are sold in each category?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12BDB4-C974-425D-83F1-CFE09768070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7366" t="41757" r="47374" b="35789"/>
          <a:stretch/>
        </p:blipFill>
        <p:spPr bwMode="auto">
          <a:xfrm>
            <a:off x="1382390" y="2580712"/>
            <a:ext cx="4631911" cy="34147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88E614-EB3E-4998-BAE4-B7129D88C00E}"/>
              </a:ext>
            </a:extLst>
          </p:cNvPr>
          <p:cNvPicPr/>
          <p:nvPr/>
        </p:nvPicPr>
        <p:blipFill rotWithShape="1">
          <a:blip r:embed="rId3"/>
          <a:srcRect l="27477" t="54756" r="43717" b="20032"/>
          <a:stretch/>
        </p:blipFill>
        <p:spPr bwMode="auto">
          <a:xfrm>
            <a:off x="6177701" y="2580711"/>
            <a:ext cx="4718897" cy="34147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962160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6F71-6E2D-4D5F-8B52-BC6D0B9B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much revenue is each Category generating?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929095-46CD-4B4D-AD4A-1FF7FEE876E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7144" t="58106" r="49147" b="17273"/>
          <a:stretch/>
        </p:blipFill>
        <p:spPr bwMode="auto">
          <a:xfrm>
            <a:off x="3089064" y="2516385"/>
            <a:ext cx="5828692" cy="3120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868988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6F71-6E2D-4D5F-8B52-BC6D0B9B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Which specific customer segment would be targeted for launch of the new product?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450471-8084-4AAC-8832-A8530B6B808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7698" t="39787" r="48150" b="34410"/>
          <a:stretch/>
        </p:blipFill>
        <p:spPr bwMode="auto">
          <a:xfrm>
            <a:off x="1408291" y="2625272"/>
            <a:ext cx="3465367" cy="30685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283E3E-B883-4940-A685-678FF04B8FF5}"/>
              </a:ext>
            </a:extLst>
          </p:cNvPr>
          <p:cNvPicPr/>
          <p:nvPr/>
        </p:nvPicPr>
        <p:blipFill rotWithShape="1">
          <a:blip r:embed="rId3"/>
          <a:srcRect l="27587" t="41560" r="47928" b="33228"/>
          <a:stretch/>
        </p:blipFill>
        <p:spPr bwMode="auto">
          <a:xfrm>
            <a:off x="5073127" y="2625272"/>
            <a:ext cx="3128193" cy="30685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8B411E-991E-4501-A28B-A729581C7D31}"/>
              </a:ext>
            </a:extLst>
          </p:cNvPr>
          <p:cNvPicPr/>
          <p:nvPr/>
        </p:nvPicPr>
        <p:blipFill rotWithShape="1">
          <a:blip r:embed="rId4"/>
          <a:srcRect l="26368" t="33878" r="48371" b="41107"/>
          <a:stretch/>
        </p:blipFill>
        <p:spPr bwMode="auto">
          <a:xfrm>
            <a:off x="8272708" y="2625271"/>
            <a:ext cx="3128193" cy="30685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311759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6F71-6E2D-4D5F-8B52-BC6D0B9B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Recency Cluster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11E2E29-3B48-4CA0-97DB-E609D08C5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18C0FF-52B9-483B-9BAB-DE4E8C964ACD}"/>
              </a:ext>
            </a:extLst>
          </p:cNvPr>
          <p:cNvPicPr/>
          <p:nvPr/>
        </p:nvPicPr>
        <p:blipFill rotWithShape="1">
          <a:blip r:embed="rId2"/>
          <a:srcRect l="27033" t="57317" r="51363" b="16683"/>
          <a:stretch/>
        </p:blipFill>
        <p:spPr bwMode="auto">
          <a:xfrm>
            <a:off x="6175250" y="2560321"/>
            <a:ext cx="4637294" cy="3310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02A0683-5F87-4AEF-9F55-DF51B7EAB313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3"/>
          <a:srcRect l="27365" t="41954" r="43275" b="43864"/>
          <a:stretch/>
        </p:blipFill>
        <p:spPr bwMode="auto">
          <a:xfrm>
            <a:off x="1370096" y="2650811"/>
            <a:ext cx="4646655" cy="20531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844905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6F71-6E2D-4D5F-8B52-BC6D0B9B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Frequency and Monetary Cluster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91B577-E2D8-4D64-8AF2-AEBB908616D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7255" t="74453" r="45934" b="11759"/>
          <a:stretch/>
        </p:blipFill>
        <p:spPr bwMode="auto">
          <a:xfrm>
            <a:off x="1419676" y="2630521"/>
            <a:ext cx="4783161" cy="23751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730081-0160-41EA-9453-FB0FF4224174}"/>
              </a:ext>
            </a:extLst>
          </p:cNvPr>
          <p:cNvPicPr/>
          <p:nvPr/>
        </p:nvPicPr>
        <p:blipFill rotWithShape="1">
          <a:blip r:embed="rId3"/>
          <a:srcRect l="27698" t="40378" r="36295" b="44849"/>
          <a:stretch/>
        </p:blipFill>
        <p:spPr bwMode="auto">
          <a:xfrm>
            <a:off x="6342564" y="2630521"/>
            <a:ext cx="4554034" cy="23751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5176069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6F71-6E2D-4D5F-8B52-BC6D0B9B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Aggregated Score for RFM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851676-F4CB-4F51-844E-D8DEBE634299}"/>
              </a:ext>
            </a:extLst>
          </p:cNvPr>
          <p:cNvPicPr/>
          <p:nvPr/>
        </p:nvPicPr>
        <p:blipFill rotWithShape="1">
          <a:blip r:embed="rId2"/>
          <a:srcRect l="26590" t="55348" r="51695" b="22001"/>
          <a:stretch/>
        </p:blipFill>
        <p:spPr bwMode="auto">
          <a:xfrm>
            <a:off x="3339674" y="2616290"/>
            <a:ext cx="6058849" cy="31717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1130905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3550</TotalTime>
  <Words>343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Organic</vt:lpstr>
      <vt:lpstr>Customer Segmentation</vt:lpstr>
      <vt:lpstr>Objective of the Project</vt:lpstr>
      <vt:lpstr>Methodology</vt:lpstr>
      <vt:lpstr>How many unit of products are sold in each category?</vt:lpstr>
      <vt:lpstr>How much revenue is each Category generating?</vt:lpstr>
      <vt:lpstr>Which specific customer segment would be targeted for launch of the new product?</vt:lpstr>
      <vt:lpstr>Recency Cluster</vt:lpstr>
      <vt:lpstr>Frequency and Monetary Cluster</vt:lpstr>
      <vt:lpstr>Aggregated Score for RFM</vt:lpstr>
      <vt:lpstr>Customer Segmentation Graphs</vt:lpstr>
      <vt:lpstr>Customer Segmentation Graphs</vt:lpstr>
      <vt:lpstr>Result and Conclusion</vt:lpstr>
      <vt:lpstr>Possible Marketing Strategies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neha deshmukh</dc:creator>
  <cp:lastModifiedBy>neha deshmukh</cp:lastModifiedBy>
  <cp:revision>29</cp:revision>
  <dcterms:created xsi:type="dcterms:W3CDTF">2020-08-01T18:04:40Z</dcterms:created>
  <dcterms:modified xsi:type="dcterms:W3CDTF">2020-08-04T14:09:11Z</dcterms:modified>
</cp:coreProperties>
</file>