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8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B2703-A82C-2811-F7CC-1E7F9AA9DAAD}" v="5" dt="2022-03-14T05:51:45.663"/>
    <p1510:client id="{4206BCC7-2575-1A13-31AA-F2EF04BCC2A9}" v="102" dt="2022-03-14T05:17:50.019"/>
    <p1510:client id="{563DCB66-DBBE-E9F3-ED1D-9BA2A1E17471}" v="209" dt="2022-03-14T04:50:33.573"/>
    <p1510:client id="{648BC274-8F47-08AC-5CF9-592AFDC9EE11}" v="362" dt="2022-03-14T04:44:02.962"/>
    <p1510:client id="{7F1B51F4-B7C7-4DC3-97A7-60A870B6D0C5}" v="669" dt="2022-03-14T05:28:47.697"/>
    <p1510:client id="{C61A5F8A-F0D2-3112-6A0F-E1218774AEB5}" v="471" dt="2022-03-14T05:47:22.967"/>
    <p1510:client id="{F08177F1-9C5C-12A6-FFDE-7A4BC3EBEC53}" v="619" dt="2022-03-14T05:32:11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39" autoAdjust="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82E05-D6D3-4094-B906-0A4CFAE827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965CB4-CBD7-4DF2-89C2-96CAC9232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Source: Electric Reliability Council of Texas (ERCOT)</a:t>
          </a:r>
        </a:p>
      </dgm:t>
    </dgm:pt>
    <dgm:pt modelId="{B19CDE73-77A0-42B9-BF7B-AF80A1DD4FD1}" type="parTrans" cxnId="{DAA28C60-735B-4B11-A829-3465C00F3B59}">
      <dgm:prSet/>
      <dgm:spPr/>
      <dgm:t>
        <a:bodyPr/>
        <a:lstStyle/>
        <a:p>
          <a:endParaRPr lang="en-US"/>
        </a:p>
      </dgm:t>
    </dgm:pt>
    <dgm:pt modelId="{4305D877-1809-4997-BFE2-60C41FE438FA}" type="sibTrans" cxnId="{DAA28C60-735B-4B11-A829-3465C00F3B59}">
      <dgm:prSet/>
      <dgm:spPr/>
      <dgm:t>
        <a:bodyPr/>
        <a:lstStyle/>
        <a:p>
          <a:endParaRPr lang="en-US"/>
        </a:p>
      </dgm:t>
    </dgm:pt>
    <dgm:pt modelId="{FFD07168-537B-4614-BD7D-753B203991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Granularity: Hourly level. </a:t>
          </a:r>
        </a:p>
      </dgm:t>
    </dgm:pt>
    <dgm:pt modelId="{1AEC0D56-F8FB-4C19-B356-03E328B4847F}" type="parTrans" cxnId="{B9C34DE9-334D-4EDF-BA4F-3FA199047F14}">
      <dgm:prSet/>
      <dgm:spPr/>
      <dgm:t>
        <a:bodyPr/>
        <a:lstStyle/>
        <a:p>
          <a:endParaRPr lang="en-US"/>
        </a:p>
      </dgm:t>
    </dgm:pt>
    <dgm:pt modelId="{B225586F-86AA-4DC2-B114-BD3035F69743}" type="sibTrans" cxnId="{B9C34DE9-334D-4EDF-BA4F-3FA199047F14}">
      <dgm:prSet/>
      <dgm:spPr/>
      <dgm:t>
        <a:bodyPr/>
        <a:lstStyle/>
        <a:p>
          <a:endParaRPr lang="en-US"/>
        </a:p>
      </dgm:t>
    </dgm:pt>
    <dgm:pt modelId="{CD32793A-6FF1-4E06-90EF-9E7CA626BB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Set - 2017 and 2018</a:t>
          </a:r>
        </a:p>
        <a:p>
          <a:pPr>
            <a:lnSpc>
              <a:spcPct val="100000"/>
            </a:lnSpc>
          </a:pPr>
          <a:r>
            <a:rPr lang="en-US"/>
            <a:t>Testing Set – 2019 data</a:t>
          </a:r>
        </a:p>
      </dgm:t>
    </dgm:pt>
    <dgm:pt modelId="{11D46EDC-50C1-4736-80E2-6CAA0080E8DF}" type="parTrans" cxnId="{B2F4D1BF-9DEF-4E62-A819-C7F175B282EA}">
      <dgm:prSet/>
      <dgm:spPr/>
      <dgm:t>
        <a:bodyPr/>
        <a:lstStyle/>
        <a:p>
          <a:endParaRPr lang="en-US"/>
        </a:p>
      </dgm:t>
    </dgm:pt>
    <dgm:pt modelId="{2571429C-1925-4D51-9038-EBE6F34F17F3}" type="sibTrans" cxnId="{B2F4D1BF-9DEF-4E62-A819-C7F175B282EA}">
      <dgm:prSet/>
      <dgm:spPr/>
      <dgm:t>
        <a:bodyPr/>
        <a:lstStyle/>
        <a:p>
          <a:endParaRPr lang="en-US"/>
        </a:p>
      </dgm:t>
    </dgm:pt>
    <dgm:pt modelId="{45989227-E80E-41FF-ACE6-45A72ECDC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 Forecast the overall ERCOT value at daily and weekly aggregations.</a:t>
          </a:r>
        </a:p>
      </dgm:t>
    </dgm:pt>
    <dgm:pt modelId="{9086C275-DEF2-4A2A-9EE8-844891255294}" type="parTrans" cxnId="{5F058110-617B-49D8-9CEF-E69129E1BB8B}">
      <dgm:prSet/>
      <dgm:spPr/>
      <dgm:t>
        <a:bodyPr/>
        <a:lstStyle/>
        <a:p>
          <a:endParaRPr lang="en-US"/>
        </a:p>
      </dgm:t>
    </dgm:pt>
    <dgm:pt modelId="{9B72928C-A146-4F59-85A2-CB94D3115CF6}" type="sibTrans" cxnId="{5F058110-617B-49D8-9CEF-E69129E1BB8B}">
      <dgm:prSet/>
      <dgm:spPr/>
      <dgm:t>
        <a:bodyPr/>
        <a:lstStyle/>
        <a:p>
          <a:endParaRPr lang="en-US"/>
        </a:p>
      </dgm:t>
    </dgm:pt>
    <dgm:pt modelId="{326ED77A-F158-4C44-8BBE-E70B36857E43}" type="pres">
      <dgm:prSet presAssocID="{64B82E05-D6D3-4094-B906-0A4CFAE827C4}" presName="root" presStyleCnt="0">
        <dgm:presLayoutVars>
          <dgm:dir/>
          <dgm:resizeHandles val="exact"/>
        </dgm:presLayoutVars>
      </dgm:prSet>
      <dgm:spPr/>
    </dgm:pt>
    <dgm:pt modelId="{F492F7E9-5E90-4735-8E9F-58CAE5E9AA96}" type="pres">
      <dgm:prSet presAssocID="{30965CB4-CBD7-4DF2-89C2-96CAC9232A2A}" presName="compNode" presStyleCnt="0"/>
      <dgm:spPr/>
    </dgm:pt>
    <dgm:pt modelId="{B3F34A46-6DAA-4A55-8593-80C74F5929EB}" type="pres">
      <dgm:prSet presAssocID="{30965CB4-CBD7-4DF2-89C2-96CAC9232A2A}" presName="bgRect" presStyleLbl="bgShp" presStyleIdx="0" presStyleCnt="4"/>
      <dgm:spPr/>
    </dgm:pt>
    <dgm:pt modelId="{CF4F2370-ED81-4D1F-875E-DFAC56A0865A}" type="pres">
      <dgm:prSet presAssocID="{30965CB4-CBD7-4DF2-89C2-96CAC9232A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1E4A6904-6F07-44EC-B2A3-AE8DD40E7A8D}" type="pres">
      <dgm:prSet presAssocID="{30965CB4-CBD7-4DF2-89C2-96CAC9232A2A}" presName="spaceRect" presStyleCnt="0"/>
      <dgm:spPr/>
    </dgm:pt>
    <dgm:pt modelId="{AB3A413B-1365-4ABF-8FF9-B4ACAE287014}" type="pres">
      <dgm:prSet presAssocID="{30965CB4-CBD7-4DF2-89C2-96CAC9232A2A}" presName="parTx" presStyleLbl="revTx" presStyleIdx="0" presStyleCnt="4">
        <dgm:presLayoutVars>
          <dgm:chMax val="0"/>
          <dgm:chPref val="0"/>
        </dgm:presLayoutVars>
      </dgm:prSet>
      <dgm:spPr/>
    </dgm:pt>
    <dgm:pt modelId="{C5B81BFA-D06D-4931-8659-FAB0CB02CBCB}" type="pres">
      <dgm:prSet presAssocID="{4305D877-1809-4997-BFE2-60C41FE438FA}" presName="sibTrans" presStyleCnt="0"/>
      <dgm:spPr/>
    </dgm:pt>
    <dgm:pt modelId="{750CC8AB-0C6B-4EDB-8C19-B3A4A406C8A3}" type="pres">
      <dgm:prSet presAssocID="{FFD07168-537B-4614-BD7D-753B20399136}" presName="compNode" presStyleCnt="0"/>
      <dgm:spPr/>
    </dgm:pt>
    <dgm:pt modelId="{B5A12D8F-A086-454C-8816-C0F7544D46AE}" type="pres">
      <dgm:prSet presAssocID="{FFD07168-537B-4614-BD7D-753B20399136}" presName="bgRect" presStyleLbl="bgShp" presStyleIdx="1" presStyleCnt="4"/>
      <dgm:spPr/>
    </dgm:pt>
    <dgm:pt modelId="{25DD95D7-6466-408C-8D45-6C5E5F9BF55E}" type="pres">
      <dgm:prSet presAssocID="{FFD07168-537B-4614-BD7D-753B203991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4AAF35D-C168-4BE0-862C-7FB93F209D1E}" type="pres">
      <dgm:prSet presAssocID="{FFD07168-537B-4614-BD7D-753B20399136}" presName="spaceRect" presStyleCnt="0"/>
      <dgm:spPr/>
    </dgm:pt>
    <dgm:pt modelId="{7025F41E-6AF5-4647-AE52-B441DA17D167}" type="pres">
      <dgm:prSet presAssocID="{FFD07168-537B-4614-BD7D-753B20399136}" presName="parTx" presStyleLbl="revTx" presStyleIdx="1" presStyleCnt="4">
        <dgm:presLayoutVars>
          <dgm:chMax val="0"/>
          <dgm:chPref val="0"/>
        </dgm:presLayoutVars>
      </dgm:prSet>
      <dgm:spPr/>
    </dgm:pt>
    <dgm:pt modelId="{36CA558A-B48D-43BA-8C12-E8B3452E4C06}" type="pres">
      <dgm:prSet presAssocID="{B225586F-86AA-4DC2-B114-BD3035F69743}" presName="sibTrans" presStyleCnt="0"/>
      <dgm:spPr/>
    </dgm:pt>
    <dgm:pt modelId="{7B069476-675D-4AA7-AF6C-2ED009B85917}" type="pres">
      <dgm:prSet presAssocID="{CD32793A-6FF1-4E06-90EF-9E7CA626BB53}" presName="compNode" presStyleCnt="0"/>
      <dgm:spPr/>
    </dgm:pt>
    <dgm:pt modelId="{C8035565-C99B-4A03-8552-1AB863FC0FB1}" type="pres">
      <dgm:prSet presAssocID="{CD32793A-6FF1-4E06-90EF-9E7CA626BB53}" presName="bgRect" presStyleLbl="bgShp" presStyleIdx="2" presStyleCnt="4"/>
      <dgm:spPr/>
    </dgm:pt>
    <dgm:pt modelId="{FAE7CF5C-4770-4205-850A-DB5CC5C201F9}" type="pres">
      <dgm:prSet presAssocID="{CD32793A-6FF1-4E06-90EF-9E7CA626BB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C415534-1A49-4F26-B3F7-00FB47A80B40}" type="pres">
      <dgm:prSet presAssocID="{CD32793A-6FF1-4E06-90EF-9E7CA626BB53}" presName="spaceRect" presStyleCnt="0"/>
      <dgm:spPr/>
    </dgm:pt>
    <dgm:pt modelId="{33903D0D-54FF-4F63-93BB-073D2C189B45}" type="pres">
      <dgm:prSet presAssocID="{CD32793A-6FF1-4E06-90EF-9E7CA626BB53}" presName="parTx" presStyleLbl="revTx" presStyleIdx="2" presStyleCnt="4">
        <dgm:presLayoutVars>
          <dgm:chMax val="0"/>
          <dgm:chPref val="0"/>
        </dgm:presLayoutVars>
      </dgm:prSet>
      <dgm:spPr/>
    </dgm:pt>
    <dgm:pt modelId="{39401770-C242-4EE2-9D49-98009F3ACECB}" type="pres">
      <dgm:prSet presAssocID="{2571429C-1925-4D51-9038-EBE6F34F17F3}" presName="sibTrans" presStyleCnt="0"/>
      <dgm:spPr/>
    </dgm:pt>
    <dgm:pt modelId="{1B32E2D6-F2FD-4B5A-932E-5BC20378436F}" type="pres">
      <dgm:prSet presAssocID="{45989227-E80E-41FF-ACE6-45A72ECDCAD3}" presName="compNode" presStyleCnt="0"/>
      <dgm:spPr/>
    </dgm:pt>
    <dgm:pt modelId="{CD893148-5C25-4F85-84BB-218990C01E10}" type="pres">
      <dgm:prSet presAssocID="{45989227-E80E-41FF-ACE6-45A72ECDCAD3}" presName="bgRect" presStyleLbl="bgShp" presStyleIdx="3" presStyleCnt="4"/>
      <dgm:spPr/>
    </dgm:pt>
    <dgm:pt modelId="{FAA07289-ADC1-4B80-BDCE-A4B99EEA6B54}" type="pres">
      <dgm:prSet presAssocID="{45989227-E80E-41FF-ACE6-45A72ECDCA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420371B-02C0-47A9-BD95-222E057D781D}" type="pres">
      <dgm:prSet presAssocID="{45989227-E80E-41FF-ACE6-45A72ECDCAD3}" presName="spaceRect" presStyleCnt="0"/>
      <dgm:spPr/>
    </dgm:pt>
    <dgm:pt modelId="{C29308D0-6CBE-4509-AD53-6C41D7AA6906}" type="pres">
      <dgm:prSet presAssocID="{45989227-E80E-41FF-ACE6-45A72ECDCA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058110-617B-49D8-9CEF-E69129E1BB8B}" srcId="{64B82E05-D6D3-4094-B906-0A4CFAE827C4}" destId="{45989227-E80E-41FF-ACE6-45A72ECDCAD3}" srcOrd="3" destOrd="0" parTransId="{9086C275-DEF2-4A2A-9EE8-844891255294}" sibTransId="{9B72928C-A146-4F59-85A2-CB94D3115CF6}"/>
    <dgm:cxn modelId="{F15B8223-0001-465F-B707-FE2CB95B3583}" type="presOf" srcId="{45989227-E80E-41FF-ACE6-45A72ECDCAD3}" destId="{C29308D0-6CBE-4509-AD53-6C41D7AA6906}" srcOrd="0" destOrd="0" presId="urn:microsoft.com/office/officeart/2018/2/layout/IconVerticalSolidList"/>
    <dgm:cxn modelId="{EB4E1F3C-3FB9-4B34-AAA9-C441EE8A17AC}" type="presOf" srcId="{64B82E05-D6D3-4094-B906-0A4CFAE827C4}" destId="{326ED77A-F158-4C44-8BBE-E70B36857E43}" srcOrd="0" destOrd="0" presId="urn:microsoft.com/office/officeart/2018/2/layout/IconVerticalSolidList"/>
    <dgm:cxn modelId="{DAA28C60-735B-4B11-A829-3465C00F3B59}" srcId="{64B82E05-D6D3-4094-B906-0A4CFAE827C4}" destId="{30965CB4-CBD7-4DF2-89C2-96CAC9232A2A}" srcOrd="0" destOrd="0" parTransId="{B19CDE73-77A0-42B9-BF7B-AF80A1DD4FD1}" sibTransId="{4305D877-1809-4997-BFE2-60C41FE438FA}"/>
    <dgm:cxn modelId="{7B8AEA6C-DDC9-49F5-B706-373FEB2771CA}" type="presOf" srcId="{30965CB4-CBD7-4DF2-89C2-96CAC9232A2A}" destId="{AB3A413B-1365-4ABF-8FF9-B4ACAE287014}" srcOrd="0" destOrd="0" presId="urn:microsoft.com/office/officeart/2018/2/layout/IconVerticalSolidList"/>
    <dgm:cxn modelId="{D9614D4E-8F1A-48C0-83A1-D07D93A43354}" type="presOf" srcId="{CD32793A-6FF1-4E06-90EF-9E7CA626BB53}" destId="{33903D0D-54FF-4F63-93BB-073D2C189B45}" srcOrd="0" destOrd="0" presId="urn:microsoft.com/office/officeart/2018/2/layout/IconVerticalSolidList"/>
    <dgm:cxn modelId="{6EFFAE95-F958-4B6B-A72B-8EFBFE1B5266}" type="presOf" srcId="{FFD07168-537B-4614-BD7D-753B20399136}" destId="{7025F41E-6AF5-4647-AE52-B441DA17D167}" srcOrd="0" destOrd="0" presId="urn:microsoft.com/office/officeart/2018/2/layout/IconVerticalSolidList"/>
    <dgm:cxn modelId="{B2F4D1BF-9DEF-4E62-A819-C7F175B282EA}" srcId="{64B82E05-D6D3-4094-B906-0A4CFAE827C4}" destId="{CD32793A-6FF1-4E06-90EF-9E7CA626BB53}" srcOrd="2" destOrd="0" parTransId="{11D46EDC-50C1-4736-80E2-6CAA0080E8DF}" sibTransId="{2571429C-1925-4D51-9038-EBE6F34F17F3}"/>
    <dgm:cxn modelId="{B9C34DE9-334D-4EDF-BA4F-3FA199047F14}" srcId="{64B82E05-D6D3-4094-B906-0A4CFAE827C4}" destId="{FFD07168-537B-4614-BD7D-753B20399136}" srcOrd="1" destOrd="0" parTransId="{1AEC0D56-F8FB-4C19-B356-03E328B4847F}" sibTransId="{B225586F-86AA-4DC2-B114-BD3035F69743}"/>
    <dgm:cxn modelId="{6D3D445E-CB00-4788-9EC3-D1471E8CD694}" type="presParOf" srcId="{326ED77A-F158-4C44-8BBE-E70B36857E43}" destId="{F492F7E9-5E90-4735-8E9F-58CAE5E9AA96}" srcOrd="0" destOrd="0" presId="urn:microsoft.com/office/officeart/2018/2/layout/IconVerticalSolidList"/>
    <dgm:cxn modelId="{4A336FAA-273F-4020-AC99-AC39A79D016A}" type="presParOf" srcId="{F492F7E9-5E90-4735-8E9F-58CAE5E9AA96}" destId="{B3F34A46-6DAA-4A55-8593-80C74F5929EB}" srcOrd="0" destOrd="0" presId="urn:microsoft.com/office/officeart/2018/2/layout/IconVerticalSolidList"/>
    <dgm:cxn modelId="{25236EB4-04FB-40DB-89F9-D3CF8ADDDA5E}" type="presParOf" srcId="{F492F7E9-5E90-4735-8E9F-58CAE5E9AA96}" destId="{CF4F2370-ED81-4D1F-875E-DFAC56A0865A}" srcOrd="1" destOrd="0" presId="urn:microsoft.com/office/officeart/2018/2/layout/IconVerticalSolidList"/>
    <dgm:cxn modelId="{001D505C-0D8F-45BB-B8B9-14B12633B529}" type="presParOf" srcId="{F492F7E9-5E90-4735-8E9F-58CAE5E9AA96}" destId="{1E4A6904-6F07-44EC-B2A3-AE8DD40E7A8D}" srcOrd="2" destOrd="0" presId="urn:microsoft.com/office/officeart/2018/2/layout/IconVerticalSolidList"/>
    <dgm:cxn modelId="{B726AB17-D8FE-4B94-A26B-149586700376}" type="presParOf" srcId="{F492F7E9-5E90-4735-8E9F-58CAE5E9AA96}" destId="{AB3A413B-1365-4ABF-8FF9-B4ACAE287014}" srcOrd="3" destOrd="0" presId="urn:microsoft.com/office/officeart/2018/2/layout/IconVerticalSolidList"/>
    <dgm:cxn modelId="{B9759938-517F-421D-9C01-C946FB67461C}" type="presParOf" srcId="{326ED77A-F158-4C44-8BBE-E70B36857E43}" destId="{C5B81BFA-D06D-4931-8659-FAB0CB02CBCB}" srcOrd="1" destOrd="0" presId="urn:microsoft.com/office/officeart/2018/2/layout/IconVerticalSolidList"/>
    <dgm:cxn modelId="{A2073C04-C3EF-41DC-932C-036937DA70CA}" type="presParOf" srcId="{326ED77A-F158-4C44-8BBE-E70B36857E43}" destId="{750CC8AB-0C6B-4EDB-8C19-B3A4A406C8A3}" srcOrd="2" destOrd="0" presId="urn:microsoft.com/office/officeart/2018/2/layout/IconVerticalSolidList"/>
    <dgm:cxn modelId="{0EBE0C9A-9C2F-480F-A903-89E6E1B2CC6F}" type="presParOf" srcId="{750CC8AB-0C6B-4EDB-8C19-B3A4A406C8A3}" destId="{B5A12D8F-A086-454C-8816-C0F7544D46AE}" srcOrd="0" destOrd="0" presId="urn:microsoft.com/office/officeart/2018/2/layout/IconVerticalSolidList"/>
    <dgm:cxn modelId="{3A9AA521-7ACA-40F9-AC75-CB8F60EF8300}" type="presParOf" srcId="{750CC8AB-0C6B-4EDB-8C19-B3A4A406C8A3}" destId="{25DD95D7-6466-408C-8D45-6C5E5F9BF55E}" srcOrd="1" destOrd="0" presId="urn:microsoft.com/office/officeart/2018/2/layout/IconVerticalSolidList"/>
    <dgm:cxn modelId="{E9F5D5A1-375C-453E-88BD-7346442FC4AD}" type="presParOf" srcId="{750CC8AB-0C6B-4EDB-8C19-B3A4A406C8A3}" destId="{24AAF35D-C168-4BE0-862C-7FB93F209D1E}" srcOrd="2" destOrd="0" presId="urn:microsoft.com/office/officeart/2018/2/layout/IconVerticalSolidList"/>
    <dgm:cxn modelId="{E9FA2BBD-7BB4-4695-ABB0-C98B276FE050}" type="presParOf" srcId="{750CC8AB-0C6B-4EDB-8C19-B3A4A406C8A3}" destId="{7025F41E-6AF5-4647-AE52-B441DA17D167}" srcOrd="3" destOrd="0" presId="urn:microsoft.com/office/officeart/2018/2/layout/IconVerticalSolidList"/>
    <dgm:cxn modelId="{2CF6AC92-D5D5-4D6D-B8E2-34ADFB4AD468}" type="presParOf" srcId="{326ED77A-F158-4C44-8BBE-E70B36857E43}" destId="{36CA558A-B48D-43BA-8C12-E8B3452E4C06}" srcOrd="3" destOrd="0" presId="urn:microsoft.com/office/officeart/2018/2/layout/IconVerticalSolidList"/>
    <dgm:cxn modelId="{99259C83-B62E-4C7F-87E0-096DBAA2B52E}" type="presParOf" srcId="{326ED77A-F158-4C44-8BBE-E70B36857E43}" destId="{7B069476-675D-4AA7-AF6C-2ED009B85917}" srcOrd="4" destOrd="0" presId="urn:microsoft.com/office/officeart/2018/2/layout/IconVerticalSolidList"/>
    <dgm:cxn modelId="{653D2A60-9D87-45B8-9E15-46B41FCEEBB6}" type="presParOf" srcId="{7B069476-675D-4AA7-AF6C-2ED009B85917}" destId="{C8035565-C99B-4A03-8552-1AB863FC0FB1}" srcOrd="0" destOrd="0" presId="urn:microsoft.com/office/officeart/2018/2/layout/IconVerticalSolidList"/>
    <dgm:cxn modelId="{19927D3D-3386-4FE1-B0DD-19F9CE398399}" type="presParOf" srcId="{7B069476-675D-4AA7-AF6C-2ED009B85917}" destId="{FAE7CF5C-4770-4205-850A-DB5CC5C201F9}" srcOrd="1" destOrd="0" presId="urn:microsoft.com/office/officeart/2018/2/layout/IconVerticalSolidList"/>
    <dgm:cxn modelId="{9F31E679-6E5C-44C0-ADDA-008F3D1DB495}" type="presParOf" srcId="{7B069476-675D-4AA7-AF6C-2ED009B85917}" destId="{2C415534-1A49-4F26-B3F7-00FB47A80B40}" srcOrd="2" destOrd="0" presId="urn:microsoft.com/office/officeart/2018/2/layout/IconVerticalSolidList"/>
    <dgm:cxn modelId="{053B5CD5-0FF4-407F-8514-B6E2402A3504}" type="presParOf" srcId="{7B069476-675D-4AA7-AF6C-2ED009B85917}" destId="{33903D0D-54FF-4F63-93BB-073D2C189B45}" srcOrd="3" destOrd="0" presId="urn:microsoft.com/office/officeart/2018/2/layout/IconVerticalSolidList"/>
    <dgm:cxn modelId="{EE7A6D09-E66C-4156-8BCE-684D2D502783}" type="presParOf" srcId="{326ED77A-F158-4C44-8BBE-E70B36857E43}" destId="{39401770-C242-4EE2-9D49-98009F3ACECB}" srcOrd="5" destOrd="0" presId="urn:microsoft.com/office/officeart/2018/2/layout/IconVerticalSolidList"/>
    <dgm:cxn modelId="{895CB0B2-A965-42BC-8CB7-6467EB770497}" type="presParOf" srcId="{326ED77A-F158-4C44-8BBE-E70B36857E43}" destId="{1B32E2D6-F2FD-4B5A-932E-5BC20378436F}" srcOrd="6" destOrd="0" presId="urn:microsoft.com/office/officeart/2018/2/layout/IconVerticalSolidList"/>
    <dgm:cxn modelId="{43AA1A02-CAB4-4676-9816-BE78B6C4C0CD}" type="presParOf" srcId="{1B32E2D6-F2FD-4B5A-932E-5BC20378436F}" destId="{CD893148-5C25-4F85-84BB-218990C01E10}" srcOrd="0" destOrd="0" presId="urn:microsoft.com/office/officeart/2018/2/layout/IconVerticalSolidList"/>
    <dgm:cxn modelId="{8B5BC303-4490-47BD-B121-B4F50B54C22A}" type="presParOf" srcId="{1B32E2D6-F2FD-4B5A-932E-5BC20378436F}" destId="{FAA07289-ADC1-4B80-BDCE-A4B99EEA6B54}" srcOrd="1" destOrd="0" presId="urn:microsoft.com/office/officeart/2018/2/layout/IconVerticalSolidList"/>
    <dgm:cxn modelId="{544B8388-6A35-47F9-857F-4E86A95C1E79}" type="presParOf" srcId="{1B32E2D6-F2FD-4B5A-932E-5BC20378436F}" destId="{F420371B-02C0-47A9-BD95-222E057D781D}" srcOrd="2" destOrd="0" presId="urn:microsoft.com/office/officeart/2018/2/layout/IconVerticalSolidList"/>
    <dgm:cxn modelId="{471C07EF-979B-4485-9C14-F04ED3662B9A}" type="presParOf" srcId="{1B32E2D6-F2FD-4B5A-932E-5BC20378436F}" destId="{C29308D0-6CBE-4509-AD53-6C41D7AA69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34A46-6DAA-4A55-8593-80C74F5929EB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F2370-ED81-4D1F-875E-DFAC56A0865A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A413B-1365-4ABF-8FF9-B4ACAE287014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Source: Electric Reliability Council of Texas (ERCOT)</a:t>
          </a:r>
        </a:p>
      </dsp:txBody>
      <dsp:txXfrm>
        <a:off x="1374223" y="2347"/>
        <a:ext cx="4874176" cy="1189803"/>
      </dsp:txXfrm>
    </dsp:sp>
    <dsp:sp modelId="{B5A12D8F-A086-454C-8816-C0F7544D46AE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D95D7-6466-408C-8D45-6C5E5F9BF55E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5F41E-6AF5-4647-AE52-B441DA17D167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Granularity: Hourly level. </a:t>
          </a:r>
        </a:p>
      </dsp:txBody>
      <dsp:txXfrm>
        <a:off x="1374223" y="1489602"/>
        <a:ext cx="4874176" cy="1189803"/>
      </dsp:txXfrm>
    </dsp:sp>
    <dsp:sp modelId="{C8035565-C99B-4A03-8552-1AB863FC0FB1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7CF5C-4770-4205-850A-DB5CC5C201F9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03D0D-54FF-4F63-93BB-073D2C189B45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Set - 2017 and 2018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Set – 2019 data</a:t>
          </a:r>
        </a:p>
      </dsp:txBody>
      <dsp:txXfrm>
        <a:off x="1374223" y="2976856"/>
        <a:ext cx="4874176" cy="1189803"/>
      </dsp:txXfrm>
    </dsp:sp>
    <dsp:sp modelId="{CD893148-5C25-4F85-84BB-218990C01E10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07289-ADC1-4B80-BDCE-A4B99EEA6B54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308D0-6CBE-4509-AD53-6C41D7AA6906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Objective: Forecast the overall ERCOT value at daily and weekly aggregations.</a:t>
          </a:r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F9CD3-AAF2-4375-860E-AC481ED6E99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BF88-8398-4299-A2AE-D9EB78FBF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ls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BBF88-8398-4299-A2AE-D9EB78FBFA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A </a:t>
            </a:r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Gated Recurrent Unit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or </a:t>
            </a:r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GRU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is a type of recurrent neural network. It is similar to an </a:t>
            </a:r>
            <a:r>
              <a:rPr lang="en-US" b="0" i="0" u="none" strike="noStrike" dirty="0">
                <a:solidFill>
                  <a:srgbClr val="0096B1"/>
                </a:solidFill>
                <a:effectLst/>
                <a:latin typeface="Lato" panose="020F0502020204030203" pitchFamily="34" charset="0"/>
                <a:hlinkClick r:id="rId3"/>
              </a:rPr>
              <a:t>LSTM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but only has two gates - a reset gate and an update gate - and notably lacks an output gate. Fewer parameters means GRUs are generally easier/faster to train than their LSTM counterparts.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BBF88-8398-4299-A2AE-D9EB78FBFA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D179-4BA8-4C9C-9ED6-7EEEE607A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E5C66-0C0F-496F-912B-0F039543F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6056-CC1D-4DF2-ADFF-70C067B5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22C9-5378-4AA4-8DF5-05310E60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572E-B700-4CEC-A41E-B5E4FC8A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5D14-6A44-4EA1-81CF-FF3A58A1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DAC19-FB1D-4785-AFD7-367B52168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5CA6-DC4D-4454-84B3-14E5EDF8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9D83-6758-4605-AF7E-F8015D3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3D2F-E534-4AA8-8880-2116A51E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85938-0B72-41E3-AF7B-F457F52D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5844-3096-4D2D-87C3-64D5B5BA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5C03-5B27-4880-9C30-881936AB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A3EE7-24B6-4D3A-8DC0-B1B7C3DD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5F6C-849D-45FC-939C-B0F21DC7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673D-78B1-4701-8C1E-0F60D3FF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6DFC-22B3-4756-B54E-FEB05BEE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91EE-AD9D-4198-9DEA-A36FAD09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56A-EF30-44C2-B16E-1450D41D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9082-A449-4536-BC4F-7FEB282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308-77BB-46E9-BFEA-3E5F2F17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1EE6-0A56-43C2-A97B-A08928FD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3485-B6A8-410F-A98E-8EFF998F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0A05-91F4-4497-9D69-2FF01A9F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7BA3-E8C8-43A5-8F98-484956B8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93EE-64EB-4AC7-AA23-9B2D63DE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62FD-5059-4D32-96F4-0367B03D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C57DB-9CCB-4BB3-B04C-272E098C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71868-5970-4F47-BC1A-5A308592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9C63-E407-4DE5-9697-BC1E3CC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49768-DC48-46FF-B420-284F35C1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001-91DB-47A3-AF45-BED03157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ECF08-F3EE-467A-ADBD-2C4432E0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CDE2-3D15-421D-8B4E-F735DD77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FF40C-4858-40EC-9C17-88C1E5919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9F371-1B05-4B9D-AF08-73DF15B9B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1062B-AC36-4DE0-B6EB-F018F6E8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C9972-1A8C-4202-885D-3A5EBC1F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42FF-23C7-48B5-A433-83A9FC8C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CACC-042E-4FB0-8944-0698767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1D77C-57CD-4663-9F76-FA8235A5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DAE3-069E-4B50-A480-CC6907B3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B4DB7-01D5-4431-99A3-AAD6E67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0FC8-C279-4EDC-9AE1-BB3524E1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62CC0-9C67-4E12-B9C0-CBDBF7F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B94B7-CFB6-45DB-BE90-3994EBD1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FD1A-0E92-47DB-8AF3-A5CECA54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09C4-EF7D-4098-B58F-4E904E81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D3725-F7CE-4D95-8B66-6BB5D828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69B5-04E1-4AFB-829D-CFA37A6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0D38-6E4E-4C14-BC2C-41E30E1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D780-840C-4F57-A7D3-C7D1E3D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790-6D44-4269-AC83-DC4D11CB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2D8EA-A51D-4B4B-B00E-B27FDAFA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DC5E-A122-4DB1-824C-3B732B17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4A7A-C2CF-4075-82F3-FB5C92D5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9F58-C964-47A9-B42F-A228266F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3A58-DB79-48DE-951C-D970B86E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5BE2-4B30-4CBB-87AD-9F521C42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A714-1B07-4AB3-A349-06047F0D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A952-43C1-4C49-AA02-3DFBFEDAE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AFAA-D73E-42AB-B98A-83144A5FAD3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1464-8C14-45CB-B973-F30588D1C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4128-2AE4-4293-8D35-4E222CC89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3FC5-C3DF-42F1-8BDE-F24AE293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Lightbulb off with illuminated background">
            <a:extLst>
              <a:ext uri="{FF2B5EF4-FFF2-40B4-BE49-F238E27FC236}">
                <a16:creationId xmlns:a16="http://schemas.microsoft.com/office/drawing/2014/main" id="{C43AD8C6-F053-0423-0272-C895D415E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48" name="Rectangle 1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70FAF-83A1-4830-9547-0AD5183D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300" b="1" dirty="0"/>
              <a:t>Electricity Demand Forecasting using Deep Learning Techniques</a:t>
            </a:r>
            <a:br>
              <a:rPr lang="en-US" sz="3300" b="1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9146-717D-4D95-8C5B-1B7122CEC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1400"/>
              <a:t>Rushiil Deshmukh, Neha Dipali, Safiuddin Mohammed, Preety Pinghal, Shivarjun Sarkar</a:t>
            </a:r>
          </a:p>
          <a:p>
            <a:endParaRPr lang="en-US" sz="1400"/>
          </a:p>
        </p:txBody>
      </p:sp>
      <p:sp>
        <p:nvSpPr>
          <p:cNvPr id="50" name="Freeform: Shape 2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3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3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3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93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C433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381D-3C42-4ED5-AD64-1692C527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Temporal Fusion Transformer</a:t>
            </a:r>
          </a:p>
        </p:txBody>
      </p:sp>
      <p:pic>
        <p:nvPicPr>
          <p:cNvPr id="5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668514F2-9A1B-41D2-A317-E7492AEDE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9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884D4-2928-45B6-9F51-DE9270E86939}"/>
              </a:ext>
            </a:extLst>
          </p:cNvPr>
          <p:cNvSpPr txBox="1"/>
          <p:nvPr/>
        </p:nvSpPr>
        <p:spPr>
          <a:xfrm>
            <a:off x="7768361" y="1001232"/>
            <a:ext cx="3894463" cy="485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>
                <a:solidFill>
                  <a:srgbClr val="FFFFFF"/>
                </a:solidFill>
              </a:rPr>
              <a:t>A novel attention-based architecture that combines high-performance multi-horizon forecasting with interpretable insights into temporal dynamics. To learn temporal relationships at different scales, TFT uses recurrent layers for local processing and interpretable self-attention layers for long-term dependencies.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>
                <a:solidFill>
                  <a:srgbClr val="FFFFFF"/>
                </a:solidFill>
              </a:rPr>
              <a:t>The major constituents of TFT are: </a:t>
            </a:r>
            <a:endParaRPr lang="en-US" sz="1700">
              <a:solidFill>
                <a:srgbClr val="FFFFFF"/>
              </a:solidFill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Gating mechanisms </a:t>
            </a:r>
            <a:endParaRPr lang="en-US" sz="1700">
              <a:solidFill>
                <a:srgbClr val="FFFFFF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Variable selection</a:t>
            </a:r>
            <a:endParaRPr lang="en-US" sz="1700">
              <a:solidFill>
                <a:srgbClr val="FFFFFF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Static covariate</a:t>
            </a:r>
            <a:endParaRPr lang="en-US" sz="1700">
              <a:solidFill>
                <a:srgbClr val="FFFFFF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Temporal processing</a:t>
            </a:r>
            <a:endParaRPr lang="en-US" sz="1700">
              <a:solidFill>
                <a:srgbClr val="FFFFFF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Prediction intervals via quantile forecasts</a:t>
            </a:r>
            <a:endParaRPr lang="en-US" sz="17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B5E55-BF94-431C-94A4-20C0A24371DD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84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617D4-CBA0-4B92-A04F-9DD9443D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C53CF1-B750-4F57-A25C-4D79A3D2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28652"/>
              </p:ext>
            </p:extLst>
          </p:nvPr>
        </p:nvGraphicFramePr>
        <p:xfrm>
          <a:off x="5691812" y="492573"/>
          <a:ext cx="5477566" cy="588079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122523">
                  <a:extLst>
                    <a:ext uri="{9D8B030D-6E8A-4147-A177-3AD203B41FA5}">
                      <a16:colId xmlns:a16="http://schemas.microsoft.com/office/drawing/2014/main" val="2906527889"/>
                    </a:ext>
                  </a:extLst>
                </a:gridCol>
                <a:gridCol w="2355043">
                  <a:extLst>
                    <a:ext uri="{9D8B030D-6E8A-4147-A177-3AD203B41FA5}">
                      <a16:colId xmlns:a16="http://schemas.microsoft.com/office/drawing/2014/main" val="4155232027"/>
                    </a:ext>
                  </a:extLst>
                </a:gridCol>
              </a:tblGrid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235524" marR="181171" marT="181171" marB="181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marL="235524" marR="181171" marT="181171" marB="181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93072"/>
                  </a:ext>
                </a:extLst>
              </a:tr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ARIMA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4.97%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181918"/>
                  </a:ext>
                </a:extLst>
              </a:tr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4.13%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68712"/>
                  </a:ext>
                </a:extLst>
              </a:tr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GRU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4.12%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17252"/>
                  </a:ext>
                </a:extLst>
              </a:tr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BI-LSTM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4.15%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60668"/>
                  </a:ext>
                </a:extLst>
              </a:tr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PROPHET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6.1%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95729"/>
                  </a:ext>
                </a:extLst>
              </a:tr>
              <a:tr h="840114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TFT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9.3%</a:t>
                      </a:r>
                    </a:p>
                  </a:txBody>
                  <a:tcPr marL="235524" marR="181171" marT="181171" marB="181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22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D2DAC-2152-4E78-9A64-12262904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Further Attempted Models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A94D-77E5-4616-9C9C-861A32C9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/>
              </a:rPr>
              <a:t>1. CNN LSTM – Adding a 1D or 2D convolutional layer before an LSTM for improved pattern matching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/>
              </a:rPr>
              <a:t>2. Encoder-Decoder Seq2seq LSTM Architecture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AD5701-EB8E-4697-9F0A-15320158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20" y="1206837"/>
            <a:ext cx="5500716" cy="227698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FD7A7F9-DD14-4752-B5B8-2CB9B57D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8" y="4411923"/>
            <a:ext cx="7441709" cy="185588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791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D8ED0-5DF2-4106-9D6D-0F02FC5F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A639-4A03-405C-86DD-FCBC989E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Reducing transmission</a:t>
            </a:r>
            <a:r>
              <a:rPr lang="en-US" sz="2400" dirty="0">
                <a:cs typeface="Calibri"/>
              </a:rPr>
              <a:t> </a:t>
            </a:r>
            <a:r>
              <a:rPr lang="en-US" sz="2400">
                <a:cs typeface="Calibri"/>
              </a:rPr>
              <a:t>and </a:t>
            </a:r>
            <a:r>
              <a:rPr lang="en-US" sz="2400" dirty="0">
                <a:cs typeface="Calibri"/>
              </a:rPr>
              <a:t>storage costs</a:t>
            </a:r>
            <a:r>
              <a:rPr lang="en-US" sz="2400">
                <a:cs typeface="Calibri"/>
              </a:rPr>
              <a:t> to</a:t>
            </a:r>
            <a:r>
              <a:rPr lang="en-US" sz="2400" dirty="0">
                <a:cs typeface="Calibri"/>
              </a:rPr>
              <a:t> </a:t>
            </a:r>
            <a:r>
              <a:rPr lang="en-US" sz="2400">
                <a:cs typeface="Calibri"/>
              </a:rPr>
              <a:t>optimize substation distribution</a:t>
            </a:r>
            <a:br>
              <a:rPr lang="en-US" sz="2400" dirty="0">
                <a:cs typeface="Calibri"/>
              </a:rPr>
            </a:b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Benefits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Operating and maintenance costs</a:t>
            </a:r>
          </a:p>
          <a:p>
            <a:pPr lvl="1"/>
            <a:r>
              <a:rPr lang="en-US" sz="2000">
                <a:ea typeface="+mn-lt"/>
                <a:cs typeface="+mn-lt"/>
              </a:rPr>
              <a:t>Improved Power System and Fault Analysis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Better decisions for future development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</a:t>
            </a:r>
          </a:p>
          <a:p>
            <a:r>
              <a:rPr lang="en-US" sz="2400" dirty="0">
                <a:ea typeface="+mn-lt"/>
                <a:cs typeface="+mn-lt"/>
              </a:rPr>
              <a:t>Forecasting the electricity demand using different deep learning techniques and comparing their accuracy</a:t>
            </a:r>
          </a:p>
        </p:txBody>
      </p:sp>
    </p:spTree>
    <p:extLst>
      <p:ext uri="{BB962C8B-B14F-4D97-AF65-F5344CB8AC3E}">
        <p14:creationId xmlns:p14="http://schemas.microsoft.com/office/powerpoint/2010/main" val="42340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6CD17-1F18-4497-A796-FCA32E0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Data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EE0C099-E9B4-5B7E-6D9D-95E54A903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1503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55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50FD0B4-B944-451F-8304-0AC86478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3" y="4957056"/>
            <a:ext cx="3999794" cy="899953"/>
          </a:xfrm>
          <a:prstGeom prst="rect">
            <a:avLst/>
          </a:prstGeom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43E9687-E9CE-4697-BF29-21D4850F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83" y="581201"/>
            <a:ext cx="3999794" cy="1159939"/>
          </a:xfrm>
          <a:prstGeom prst="rect">
            <a:avLst/>
          </a:prstGeom>
        </p:spPr>
      </p:pic>
      <p:pic>
        <p:nvPicPr>
          <p:cNvPr id="5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1148FAB-334D-4D41-A199-F0F39B79F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97" y="2943952"/>
            <a:ext cx="3999794" cy="1012113"/>
          </a:xfrm>
          <a:prstGeom prst="rect">
            <a:avLst/>
          </a:prstGeom>
        </p:spPr>
      </p:pic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6C1F557E-5240-4FBE-88BD-D35E6B80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5427" y="660573"/>
            <a:ext cx="6829749" cy="5692520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C9762-10E5-4DF7-8D29-F00CFE24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28" y="1378424"/>
            <a:ext cx="3859695" cy="118053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Data Analysis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08D1-E726-47A6-B4FE-6834D941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28" y="2628015"/>
            <a:ext cx="3859695" cy="1943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Seasonality in the data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Demand consistently higher in the summer and winter months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Slight decline in demand during the fall and spring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5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F9142-494F-4848-BD0E-D889A4D5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ARIMA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9DC1-24C3-4335-ABA9-E0E61719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Autoregressive Integrated Moving Average (ARIMA): Generalization of the simpler Autoregressive Moving Average and adds the notion of integration.</a:t>
            </a:r>
          </a:p>
          <a:p>
            <a:r>
              <a:rPr lang="en-US" sz="2000" dirty="0">
                <a:cs typeface="Calibri"/>
              </a:rPr>
              <a:t>The MAPE error for this model, for the daily data came out to be 4.97%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AD79608-8971-49DE-AA3C-AF922F03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08" y="365125"/>
            <a:ext cx="4740149" cy="282038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A51D391-0DE6-4423-8E3F-C1C3286B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77" y="3429000"/>
            <a:ext cx="2631080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A7F713-166D-482C-ACB5-6ECBEA22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LSTM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E05ACEB-043D-4E3E-A99D-6F94D9D1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52" y="1127845"/>
            <a:ext cx="4678228" cy="214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0E168-A101-41EB-8066-113DEADFFAE5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Vanilla LSTM - Daily:  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Mean Absolute Percentage Error: 4.1337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4BA5D3A9-0C66-4CF1-AA13-A12B2030F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5047" y="3844460"/>
            <a:ext cx="2252590" cy="1655653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C2E95C-5D14-4B65-BA95-8473BFC24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369" y="3812994"/>
            <a:ext cx="2262414" cy="16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47043-55D7-4AD8-9042-DA058A36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4" y="1122362"/>
            <a:ext cx="3318568" cy="9317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3204F8E-0D3A-4EB8-8DE6-FD80BD52E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1" t="1" r="-1767" b="-4694"/>
          <a:stretch/>
        </p:blipFill>
        <p:spPr bwMode="auto">
          <a:xfrm>
            <a:off x="4406437" y="3339297"/>
            <a:ext cx="6169000" cy="3750561"/>
          </a:xfrm>
          <a:prstGeom prst="rect">
            <a:avLst/>
          </a:prstGeom>
          <a:noFill/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40114C-3642-4A95-ADDA-3CEF802ECC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2" t="-189" r="-4962" b="-3306"/>
          <a:stretch/>
        </p:blipFill>
        <p:spPr>
          <a:xfrm>
            <a:off x="4319042" y="152065"/>
            <a:ext cx="4898676" cy="2171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676C6-A1C2-4E31-80D5-8A385821495C}"/>
              </a:ext>
            </a:extLst>
          </p:cNvPr>
          <p:cNvSpPr txBox="1"/>
          <p:nvPr/>
        </p:nvSpPr>
        <p:spPr>
          <a:xfrm>
            <a:off x="800686" y="2323577"/>
            <a:ext cx="351835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b="1" dirty="0">
                <a:solidFill>
                  <a:schemeClr val="bg1"/>
                </a:solidFill>
                <a:cs typeface="Arial"/>
              </a:rPr>
              <a:t>Refinement of the LSTM Model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​</a:t>
            </a:r>
            <a:br>
              <a:rPr lang="en-US" sz="2000" dirty="0">
                <a:solidFill>
                  <a:schemeClr val="bg1"/>
                </a:solidFill>
                <a:cs typeface="Arial"/>
              </a:rPr>
            </a:br>
            <a:endParaRPr lang="en-US" sz="2000" dirty="0">
              <a:solidFill>
                <a:schemeClr val="bg1"/>
              </a:solidFill>
              <a:cs typeface="Arial"/>
            </a:endParaRPr>
          </a:p>
          <a:p>
            <a:pPr>
              <a:buChar char="•"/>
            </a:pPr>
            <a:r>
              <a:rPr lang="en-US" sz="2000" b="1" dirty="0">
                <a:solidFill>
                  <a:schemeClr val="bg1"/>
                </a:solidFill>
                <a:cs typeface="Arial"/>
              </a:rPr>
              <a:t>Model retains information over time using “Update” and “Reset” gates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​</a:t>
            </a:r>
            <a:br>
              <a:rPr lang="en-US" sz="2000" dirty="0">
                <a:solidFill>
                  <a:schemeClr val="bg1"/>
                </a:solidFill>
                <a:cs typeface="Arial"/>
              </a:rPr>
            </a:br>
            <a:endParaRPr lang="en-US" sz="2000" dirty="0">
              <a:solidFill>
                <a:schemeClr val="bg1"/>
              </a:solidFill>
              <a:cs typeface="Arial"/>
            </a:endParaRPr>
          </a:p>
          <a:p>
            <a:pPr>
              <a:buChar char="•"/>
            </a:pPr>
            <a:r>
              <a:rPr lang="en-US" sz="2000" b="1" dirty="0">
                <a:solidFill>
                  <a:schemeClr val="bg1"/>
                </a:solidFill>
                <a:cs typeface="Arial"/>
              </a:rPr>
              <a:t>“Memory-Centered” type of Neural Network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​</a:t>
            </a:r>
            <a:endParaRPr lang="en-US" sz="2000" dirty="0">
              <a:solidFill>
                <a:schemeClr val="bg1"/>
              </a:solidFill>
              <a:cs typeface="Segoe UI"/>
            </a:endParaRPr>
          </a:p>
          <a:p>
            <a:pPr>
              <a:buChar char="•"/>
            </a:pPr>
            <a:endParaRPr lang="en-US" sz="2000" dirty="0">
              <a:solidFill>
                <a:schemeClr val="bg1"/>
              </a:solidFill>
              <a:cs typeface="Segoe UI"/>
            </a:endParaRPr>
          </a:p>
          <a:p>
            <a:pPr>
              <a:buChar char="•"/>
            </a:pPr>
            <a:r>
              <a:rPr lang="en-US" sz="2000" b="1" dirty="0">
                <a:solidFill>
                  <a:schemeClr val="bg1"/>
                </a:solidFill>
                <a:cs typeface="Segoe UI"/>
              </a:rPr>
              <a:t>MAPE – 4.12%</a:t>
            </a:r>
            <a:endParaRPr lang="en-US" sz="2000" b="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8FC67-99CE-4D9F-B462-470BADD2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17" y="1407693"/>
            <a:ext cx="3549938" cy="183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3AD9-7D41-4101-8087-07D32A68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 - LSTM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1009-F939-4281-8F11-83B08F5C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 panose="020F0502020204030204"/>
              </a:rPr>
              <a:t>Training two separate LSTM models with forward and backward data pass, then merging the two using functions such as concatenation</a:t>
            </a: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b="1">
                <a:cs typeface="Calibri" panose="020F0502020204030204"/>
              </a:rPr>
              <a:t>MAPE = 4.15%</a:t>
            </a: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89" name="Rectangle 7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7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73C3BC3-8D13-4D5D-A9F6-6940FB91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229829"/>
            <a:ext cx="3775899" cy="1850190"/>
          </a:xfrm>
          <a:prstGeom prst="rect">
            <a:avLst/>
          </a:prstGeom>
        </p:spPr>
      </p:pic>
      <p:sp>
        <p:nvSpPr>
          <p:cNvPr id="91" name="Rectangle 7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2" descr="Chart&#10;&#10;Description automatically generated">
            <a:extLst>
              <a:ext uri="{FF2B5EF4-FFF2-40B4-BE49-F238E27FC236}">
                <a16:creationId xmlns:a16="http://schemas.microsoft.com/office/drawing/2014/main" id="{70887DC2-670E-43E2-A661-ED9615D7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1064905"/>
            <a:ext cx="2438503" cy="1536256"/>
          </a:xfrm>
          <a:prstGeom prst="rect">
            <a:avLst/>
          </a:prstGeom>
        </p:spPr>
      </p:pic>
      <p:sp>
        <p:nvSpPr>
          <p:cNvPr id="92" name="Rectangle 7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E5654FFF-BE82-4CE4-BE9E-08FBC2969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541968"/>
            <a:ext cx="3775899" cy="1618241"/>
          </a:xfrm>
          <a:prstGeom prst="rect">
            <a:avLst/>
          </a:prstGeom>
        </p:spPr>
      </p:pic>
      <p:sp>
        <p:nvSpPr>
          <p:cNvPr id="93" name="Rectangle 7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837ECD6-4618-4D9E-9284-24A9BAF5B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262000"/>
            <a:ext cx="2438503" cy="15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6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9DC17-9297-40CB-9A7A-A13EFC0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Facebook Prophet</a:t>
            </a:r>
          </a:p>
        </p:txBody>
      </p:sp>
      <p:cxnSp>
        <p:nvCxnSpPr>
          <p:cNvPr id="62" name="Straight Connector 3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36EA5B-0DA6-44F8-84DC-03466E59F814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</a:rPr>
              <a:t>Prophet(Meta) is a procedure for forecasting time series data based on an additive model where non-linear trends are fit with yearly, weekly, and daily seasonality, plus holiday effects. </a:t>
            </a:r>
            <a:endParaRPr lang="en-US" sz="22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6A86B57-20B3-4463-B626-41A46918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744490"/>
            <a:ext cx="5559480" cy="3307889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4FFB64B-1651-412A-B7F8-EB56D4AD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80" y="2527997"/>
            <a:ext cx="373966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2C49C46494B45B669F6291C347B40" ma:contentTypeVersion="7" ma:contentTypeDescription="Create a new document." ma:contentTypeScope="" ma:versionID="6d9bb2c800d15a77eab599ec3015e8ad">
  <xsd:schema xmlns:xsd="http://www.w3.org/2001/XMLSchema" xmlns:xs="http://www.w3.org/2001/XMLSchema" xmlns:p="http://schemas.microsoft.com/office/2006/metadata/properties" xmlns:ns3="9fddede2-9c64-4b00-977d-ab9b2081a01a" xmlns:ns4="0485457b-cfc3-483d-baf6-42fa310c6d01" targetNamespace="http://schemas.microsoft.com/office/2006/metadata/properties" ma:root="true" ma:fieldsID="22b3f27b94c1b2218fe50a01f21d6c63" ns3:_="" ns4:_="">
    <xsd:import namespace="9fddede2-9c64-4b00-977d-ab9b2081a01a"/>
    <xsd:import namespace="0485457b-cfc3-483d-baf6-42fa310c6d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dede2-9c64-4b00-977d-ab9b2081a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5457b-cfc3-483d-baf6-42fa310c6d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D95D9-FAB3-465A-BF05-559743F5B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CFF2E-EFC3-49E4-874D-AA73394C5058}">
  <ds:schemaRefs>
    <ds:schemaRef ds:uri="0485457b-cfc3-483d-baf6-42fa310c6d01"/>
    <ds:schemaRef ds:uri="9fddede2-9c64-4b00-977d-ab9b2081a0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17253A-3946-46B8-AC30-CBDB29ADB59B}">
  <ds:schemaRefs>
    <ds:schemaRef ds:uri="0485457b-cfc3-483d-baf6-42fa310c6d01"/>
    <ds:schemaRef ds:uri="9fddede2-9c64-4b00-977d-ab9b2081a0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454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Office Theme</vt:lpstr>
      <vt:lpstr>Electricity Demand Forecasting using Deep Learning Techniques </vt:lpstr>
      <vt:lpstr>Intro</vt:lpstr>
      <vt:lpstr>Data</vt:lpstr>
      <vt:lpstr>Data Analysis</vt:lpstr>
      <vt:lpstr>ARIMA</vt:lpstr>
      <vt:lpstr>LSTM</vt:lpstr>
      <vt:lpstr>GRU</vt:lpstr>
      <vt:lpstr>BI - LSTM</vt:lpstr>
      <vt:lpstr>Facebook Prophet</vt:lpstr>
      <vt:lpstr>Temporal Fusion Transformer</vt:lpstr>
      <vt:lpstr>Results</vt:lpstr>
      <vt:lpstr>Further Attempted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Dipali, Neha</dc:creator>
  <cp:lastModifiedBy>Dipali, Neha</cp:lastModifiedBy>
  <cp:revision>2</cp:revision>
  <dcterms:created xsi:type="dcterms:W3CDTF">2022-03-14T03:22:00Z</dcterms:created>
  <dcterms:modified xsi:type="dcterms:W3CDTF">2022-03-14T19:32:25Z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0x01010094A2C49C46494B45B669F6291C347B40</vt:lpwstr>
  </property>
</Properties>
</file>