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33"/>
    <p:restoredTop sz="94665"/>
  </p:normalViewPr>
  <p:slideViewPr>
    <p:cSldViewPr snapToGrid="0" snapToObjects="1">
      <p:cViewPr varScale="1">
        <p:scale>
          <a:sx n="32" d="100"/>
          <a:sy n="32" d="100"/>
        </p:scale>
        <p:origin x="168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3A85-DC41-F348-A3DD-F7CA8E41F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43A2C-F08E-624E-B01B-002924ABD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0ADA-BFD1-494E-8CC4-FCE81927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5B4F-6CF1-1045-AE20-C7A9CCFC29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C629-9105-004F-A561-83FDC444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28291-302B-3444-954A-70C941D0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3385-68B0-2948-9485-1EB3D7EB2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6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3FE1-EDD1-0849-9569-45CFA64F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5B6E7-5768-7D4A-8A72-9EFD8B1D8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C5FF5-DFFD-0E4B-9BC7-6189CE49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5B4F-6CF1-1045-AE20-C7A9CCFC29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2D45A-F20A-1841-914F-DDE685C4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CD54-F868-014E-8FE7-5BF2316A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3385-68B0-2948-9485-1EB3D7EB2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2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52AE8-4123-CA4D-B71C-37AC3B114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AC35F-5393-894A-BCE5-178C456AC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96510-D0A7-AC45-931F-B476257C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5B4F-6CF1-1045-AE20-C7A9CCFC29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7EA2C-4AE4-FC4D-AE66-BB7B8EB7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48D8C-44D1-0A4E-8C78-CC584657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3385-68B0-2948-9485-1EB3D7EB2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1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3383-4D78-B740-B66A-82EF3FBD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181F-6D43-E941-941A-BC0F250C8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6BCB-700F-1F44-9773-6E81CC44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5B4F-6CF1-1045-AE20-C7A9CCFC29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9A096-84FA-FD40-B99C-43C4483F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80982-C39B-B44D-95B1-B0530CE0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3385-68B0-2948-9485-1EB3D7EB2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A6EB-E4B6-ED46-B2AA-4454DDE3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E163-E17C-D54D-9D85-30CCB4D4F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06BF-AA24-B947-BD61-661B7279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5B4F-6CF1-1045-AE20-C7A9CCFC29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85CFB-09F9-2447-AC26-2047C52F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30002-AE46-6A49-B27F-C28EB8D5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3385-68B0-2948-9485-1EB3D7EB2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2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4ACA-6613-6B49-9AEA-C5C94398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53FC-EE66-6C4F-9C3E-704CAD2C3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98D09-8460-1745-83FA-35FF48C23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63E84-020E-EE44-B2AE-FF23F5E7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5B4F-6CF1-1045-AE20-C7A9CCFC29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2E1BE-C82F-6D4F-B570-D8A9F993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63DDF-BF84-2845-B73E-1CF629E5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3385-68B0-2948-9485-1EB3D7EB2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9346-A68C-BF43-8728-999FBBC1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74DCB-E58B-514B-87BB-36FD32EB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34167-B0B2-3B4E-8B28-2E3BD1C36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B9BAE-DC32-3E41-B2CB-1DDEB4F29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8CDEC-ED3A-B940-A567-323C801D5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79C5A-65FE-4445-A87D-CDFC6A3B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5B4F-6CF1-1045-AE20-C7A9CCFC29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F9309-0268-1B42-A9D6-4CAEE250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B113A-F729-D242-AB60-8FA531FD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3385-68B0-2948-9485-1EB3D7EB2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5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0EFD-10D1-4E47-9DF6-8CFAD8C0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F776F-F964-A94D-BFF4-A5610106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5B4F-6CF1-1045-AE20-C7A9CCFC29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56CC7-19AE-B948-9EA9-CAE614EE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FEC21-4210-B946-ADA9-DD5C0A13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3385-68B0-2948-9485-1EB3D7EB2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1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79647-451A-634E-AD61-C57FB906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5B4F-6CF1-1045-AE20-C7A9CCFC29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7F88F-BE92-4E4D-A886-A218AC13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AB0BF-6A79-F34A-A1E6-9403A35B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3385-68B0-2948-9485-1EB3D7EB2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1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14FD-4448-3048-B228-EF0B6952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8CA04-AFAE-2A45-8B6B-825AE92E7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6E140-D35D-EC47-969C-E3498220F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DE38E-D7A5-9547-92C2-D615713A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5B4F-6CF1-1045-AE20-C7A9CCFC29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7295F-DAD4-D54D-A4CA-CA883991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A9CB2-F2B5-9444-A9D1-79AD6166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3385-68B0-2948-9485-1EB3D7EB2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1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DB1B-6B75-144E-9AE9-0ED8071B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5A5D9-4979-C14B-8224-28239B212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4A5EE-EC33-1542-8C8F-97C92AEB7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38E1D-4CE5-274F-8537-EB398BAC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5B4F-6CF1-1045-AE20-C7A9CCFC29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AC694-140E-2840-8E8B-4EB70043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2599B-C9C5-BA42-AD89-D843DF56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3385-68B0-2948-9485-1EB3D7EB2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1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7BC86-013F-7243-AC1E-6882A9EC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92793-7F7E-F049-BBB2-B4C4F4621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97F01-A6C2-864E-AE7B-F777F5E63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35B4F-6CF1-1045-AE20-C7A9CCFC29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E7025-0DE1-2749-A847-607A8D80F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6F2D6-9287-5842-9801-F20AC3438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43385-68B0-2948-9485-1EB3D7EB2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59AB-6DCD-274C-9872-7D93D3B2A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123" y="1122363"/>
            <a:ext cx="10447507" cy="2387600"/>
          </a:xfrm>
        </p:spPr>
        <p:txBody>
          <a:bodyPr/>
          <a:lstStyle/>
          <a:p>
            <a:r>
              <a:rPr lang="en-US" dirty="0"/>
              <a:t>UNIT 1: Reproducible Research</a:t>
            </a:r>
          </a:p>
        </p:txBody>
      </p:sp>
    </p:spTree>
    <p:extLst>
      <p:ext uri="{BB962C8B-B14F-4D97-AF65-F5344CB8AC3E}">
        <p14:creationId xmlns:p14="http://schemas.microsoft.com/office/powerpoint/2010/main" val="55924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60A865-902C-ED45-B243-93E9A76E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48" y="731520"/>
            <a:ext cx="6624785" cy="55778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B8D8ED-620C-4D4C-8262-08935FFC1773}"/>
              </a:ext>
            </a:extLst>
          </p:cNvPr>
          <p:cNvSpPr/>
          <p:nvPr/>
        </p:nvSpPr>
        <p:spPr>
          <a:xfrm>
            <a:off x="1442720" y="6309360"/>
            <a:ext cx="11643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https://blog.f1000.com/2017/07/19/so-long-static-we-now-support-interactive-ploty-figures-in-our-articles/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7669DB-6C12-374E-B40F-1DB3B050C4B5}"/>
              </a:ext>
            </a:extLst>
          </p:cNvPr>
          <p:cNvSpPr/>
          <p:nvPr/>
        </p:nvSpPr>
        <p:spPr>
          <a:xfrm>
            <a:off x="9747328" y="3520440"/>
            <a:ext cx="2281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plot.ly</a:t>
            </a:r>
            <a:r>
              <a:rPr lang="en-US" dirty="0"/>
              <a:t>/r/</a:t>
            </a:r>
            <a:r>
              <a:rPr lang="en-US" dirty="0" err="1"/>
              <a:t>knitr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3461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ABE1-08AA-4145-A752-F37DE178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B2978B-D8D3-894B-987C-8867CE077D2B}"/>
              </a:ext>
            </a:extLst>
          </p:cNvPr>
          <p:cNvSpPr/>
          <p:nvPr/>
        </p:nvSpPr>
        <p:spPr>
          <a:xfrm>
            <a:off x="1523999" y="619447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simplystatistics.org</a:t>
            </a:r>
            <a:r>
              <a:rPr lang="en-US" dirty="0"/>
              <a:t>/2014/06/06/the-real-reason-reproducible-research-is-important/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612BB-1E08-6F48-8459-81820DC1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9" y="2909888"/>
            <a:ext cx="11183379" cy="320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F9572B-9C23-3A47-9252-6AD9AB7B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399393"/>
            <a:ext cx="8575040" cy="14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9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3D95-3AE1-994C-91CA-0A0541DE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53" y="365125"/>
            <a:ext cx="11712101" cy="1325563"/>
          </a:xfrm>
        </p:spPr>
        <p:txBody>
          <a:bodyPr>
            <a:normAutofit/>
          </a:bodyPr>
          <a:lstStyle/>
          <a:p>
            <a:r>
              <a:rPr lang="en-US" dirty="0"/>
              <a:t>Example of Reproducible Charts and Calculation: WAVELAB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3CABA-06A3-CB47-ADD2-35099FA3A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31" y="1586068"/>
            <a:ext cx="9363143" cy="46936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AAA7D4-4602-534B-8BA2-C06DA08EBFB5}"/>
              </a:ext>
            </a:extLst>
          </p:cNvPr>
          <p:cNvSpPr/>
          <p:nvPr/>
        </p:nvSpPr>
        <p:spPr>
          <a:xfrm>
            <a:off x="2056452" y="6410505"/>
            <a:ext cx="7988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</a:t>
            </a:r>
            <a:r>
              <a:rPr lang="en-US" sz="1400" dirty="0" err="1"/>
              <a:t>link.springer.com</a:t>
            </a:r>
            <a:r>
              <a:rPr lang="en-US" sz="1400" dirty="0"/>
              <a:t>/chapter/10.1007%2F978-1-4612-2544-7_5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F9BB47-B066-6243-A8F4-F95258B6BADC}"/>
              </a:ext>
            </a:extLst>
          </p:cNvPr>
          <p:cNvSpPr/>
          <p:nvPr/>
        </p:nvSpPr>
        <p:spPr>
          <a:xfrm>
            <a:off x="1678674" y="3985146"/>
            <a:ext cx="8843749" cy="2197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1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3D6E-C268-344C-9F83-DB8EB22B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Reproducible Formula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C518E-71E1-2249-BD00-550FE994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70" y="2139397"/>
            <a:ext cx="4790517" cy="1677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3F75CB-9C04-0440-B671-C6229438B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981" r="17349"/>
          <a:stretch/>
        </p:blipFill>
        <p:spPr>
          <a:xfrm>
            <a:off x="215632" y="4494178"/>
            <a:ext cx="5441031" cy="1556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0A4166-56D5-0443-9A19-B04BB00A4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455" y="1965929"/>
            <a:ext cx="5479915" cy="2054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565E20-0565-E34F-A052-CC45F237B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455" y="4455268"/>
            <a:ext cx="5982780" cy="188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1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80DBD6-E863-604F-8C9B-A3E51D1E5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85" y="447473"/>
            <a:ext cx="8824405" cy="820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1EB796-2F1B-E544-925C-86B14E44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158" y="1457224"/>
            <a:ext cx="7086858" cy="51622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88ECA6-96EC-CF45-BEC6-39D5B5761B04}"/>
              </a:ext>
            </a:extLst>
          </p:cNvPr>
          <p:cNvSpPr/>
          <p:nvPr/>
        </p:nvSpPr>
        <p:spPr>
          <a:xfrm>
            <a:off x="2432158" y="3889612"/>
            <a:ext cx="2794935" cy="245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54F68A-3A20-374F-A098-01B97312D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1" y="365125"/>
            <a:ext cx="1879600" cy="6388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A610E-6A24-5241-92B4-3192B1F41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971" y="518404"/>
            <a:ext cx="9093200" cy="1663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C3073C-7677-FA49-85F0-C385385AD539}"/>
              </a:ext>
            </a:extLst>
          </p:cNvPr>
          <p:cNvSpPr/>
          <p:nvPr/>
        </p:nvSpPr>
        <p:spPr>
          <a:xfrm>
            <a:off x="3171216" y="6277052"/>
            <a:ext cx="85992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</a:t>
            </a:r>
            <a:r>
              <a:rPr lang="en-US" sz="1600" dirty="0" err="1"/>
              <a:t>www.tandfonline.com</a:t>
            </a:r>
            <a:r>
              <a:rPr lang="en-US" sz="1600" dirty="0"/>
              <a:t>/</a:t>
            </a:r>
            <a:r>
              <a:rPr lang="en-US" sz="1600" dirty="0" err="1"/>
              <a:t>doi</a:t>
            </a:r>
            <a:r>
              <a:rPr lang="en-US" sz="1600" dirty="0"/>
              <a:t>/pdf/10.1080/10618600.2018.1512866?needAccess=true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AA3D3-7331-6543-BFE1-510C6AAC8AAA}"/>
              </a:ext>
            </a:extLst>
          </p:cNvPr>
          <p:cNvSpPr/>
          <p:nvPr/>
        </p:nvSpPr>
        <p:spPr>
          <a:xfrm>
            <a:off x="191069" y="5781066"/>
            <a:ext cx="2088107" cy="9721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06CCD-2AF7-014E-8545-8839E7574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120" y="2510707"/>
            <a:ext cx="6666230" cy="34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2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7B7E00-85D8-984A-A1F0-57DB6016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091" y="2061938"/>
            <a:ext cx="6701817" cy="4399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601CDB-EC40-3C4E-851B-B7F2ACDA4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52" y="365125"/>
            <a:ext cx="2146300" cy="60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1F37F5-9A40-0845-9564-6457BC2E7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091" y="365125"/>
            <a:ext cx="8103680" cy="15939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2EC74C-6AD0-2746-934A-DD85537E518E}"/>
              </a:ext>
            </a:extLst>
          </p:cNvPr>
          <p:cNvSpPr/>
          <p:nvPr/>
        </p:nvSpPr>
        <p:spPr>
          <a:xfrm>
            <a:off x="3067454" y="6461125"/>
            <a:ext cx="8080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www.tandfonline.com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/full/10.1080/10618600.2018.1476252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833CC-C881-6848-8F43-675794E3E6C3}"/>
              </a:ext>
            </a:extLst>
          </p:cNvPr>
          <p:cNvSpPr/>
          <p:nvPr/>
        </p:nvSpPr>
        <p:spPr>
          <a:xfrm>
            <a:off x="382138" y="5131558"/>
            <a:ext cx="2142698" cy="764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2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CEF0-DE21-CB49-8CE1-5D6E266D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r>
              <a:rPr lang="en-US" dirty="0"/>
              <a:t>Another Example: Robert </a:t>
            </a:r>
            <a:r>
              <a:rPr lang="en-US" dirty="0" err="1"/>
              <a:t>Tibsherani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9901D-53F6-3845-A00C-548F8FCF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166192"/>
            <a:ext cx="8763000" cy="194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C0408-1455-0344-97D3-8208B29DE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24" y="4955206"/>
            <a:ext cx="5031185" cy="179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B0BAF7-6C2D-644A-A830-924612490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7" y="3015707"/>
            <a:ext cx="5106622" cy="1939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F8CEA-44FF-934C-A2D1-98CA184D0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08329"/>
            <a:ext cx="4967633" cy="1604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5DB38-9904-3848-B3CE-1F724DE14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4837568"/>
            <a:ext cx="4965785" cy="13777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F3D174F-2EED-174F-BE42-DBA1DF986276}"/>
              </a:ext>
            </a:extLst>
          </p:cNvPr>
          <p:cNvSpPr/>
          <p:nvPr/>
        </p:nvSpPr>
        <p:spPr>
          <a:xfrm>
            <a:off x="6341387" y="6437578"/>
            <a:ext cx="4475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www.ncbi.nlm.nih.gov</a:t>
            </a:r>
            <a:r>
              <a:rPr lang="en-US" sz="1400" dirty="0"/>
              <a:t>/</a:t>
            </a:r>
            <a:r>
              <a:rPr lang="en-US" sz="1400" dirty="0" err="1"/>
              <a:t>pmc</a:t>
            </a:r>
            <a:r>
              <a:rPr lang="en-US" sz="1400" dirty="0"/>
              <a:t>/articles/PMC4365533/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7025A-A8EF-5642-9D65-6DE9B54477CB}"/>
              </a:ext>
            </a:extLst>
          </p:cNvPr>
          <p:cNvSpPr/>
          <p:nvPr/>
        </p:nvSpPr>
        <p:spPr>
          <a:xfrm>
            <a:off x="267358" y="5199797"/>
            <a:ext cx="5055652" cy="586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285A-239F-4A45-A25C-670BFBD501AB}"/>
              </a:ext>
            </a:extLst>
          </p:cNvPr>
          <p:cNvSpPr/>
          <p:nvPr/>
        </p:nvSpPr>
        <p:spPr>
          <a:xfrm>
            <a:off x="292842" y="6031241"/>
            <a:ext cx="5055652" cy="714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83259A-D60A-9045-9511-792012B18716}"/>
              </a:ext>
            </a:extLst>
          </p:cNvPr>
          <p:cNvSpPr/>
          <p:nvPr/>
        </p:nvSpPr>
        <p:spPr>
          <a:xfrm>
            <a:off x="6095999" y="3108329"/>
            <a:ext cx="4965785" cy="1040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B9124-4F99-9F40-A498-204910231FC9}"/>
              </a:ext>
            </a:extLst>
          </p:cNvPr>
          <p:cNvSpPr/>
          <p:nvPr/>
        </p:nvSpPr>
        <p:spPr>
          <a:xfrm>
            <a:off x="6095999" y="4242149"/>
            <a:ext cx="4965785" cy="450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2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9707-D9CA-9C4E-B5F6-F5EE45E5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166345"/>
            <a:ext cx="12192000" cy="1325563"/>
          </a:xfrm>
        </p:spPr>
        <p:txBody>
          <a:bodyPr/>
          <a:lstStyle/>
          <a:p>
            <a:r>
              <a:rPr lang="en-US" dirty="0"/>
              <a:t>Non-Reproducible: Creativity Study (Statistical Sleuth)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50EB6E-6635-B546-8383-6585D2E3C260}"/>
              </a:ext>
            </a:extLst>
          </p:cNvPr>
          <p:cNvSpPr/>
          <p:nvPr/>
        </p:nvSpPr>
        <p:spPr>
          <a:xfrm>
            <a:off x="2360818" y="4160482"/>
            <a:ext cx="9246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web.b.ebscohost.com.proxy.libraries.smu.edu</a:t>
            </a:r>
            <a:r>
              <a:rPr lang="en-US" dirty="0"/>
              <a:t>/</a:t>
            </a:r>
            <a:r>
              <a:rPr lang="en-US" dirty="0" err="1"/>
              <a:t>ehost</a:t>
            </a:r>
            <a:r>
              <a:rPr lang="en-US" dirty="0"/>
              <a:t>/detail/</a:t>
            </a:r>
            <a:r>
              <a:rPr lang="en-US" dirty="0" err="1"/>
              <a:t>detail?vid</a:t>
            </a:r>
            <a:r>
              <a:rPr lang="en-US" dirty="0"/>
              <a:t>=0&amp;sid=800b52fe-0c97-428c-bff5-fd5d7a497738%40pdc-v-sessmgr04&amp;bdata=JnNpdGU9ZWhvc3QtbGl2ZSZzY29wZT1zaXRl#AN=1985-19751-001&amp;db=</a:t>
            </a:r>
            <a:r>
              <a:rPr lang="en-US" dirty="0" err="1"/>
              <a:t>pdh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652C9-4B61-F644-A570-5004F116C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18" y="1552914"/>
            <a:ext cx="8930034" cy="1876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BA957D-FCB0-E042-B8AF-D38BFED9D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18" y="1358900"/>
            <a:ext cx="2095500" cy="4749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DE2EBB-B983-7347-A649-D110CACA70FC}"/>
              </a:ext>
            </a:extLst>
          </p:cNvPr>
          <p:cNvSpPr/>
          <p:nvPr/>
        </p:nvSpPr>
        <p:spPr>
          <a:xfrm>
            <a:off x="2360818" y="5395874"/>
            <a:ext cx="9246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web.b.ebscohost.com.proxy.libraries.smu.edu</a:t>
            </a:r>
            <a:r>
              <a:rPr lang="en-US" dirty="0"/>
              <a:t>/</a:t>
            </a:r>
            <a:r>
              <a:rPr lang="en-US" dirty="0" err="1"/>
              <a:t>ehost</a:t>
            </a:r>
            <a:r>
              <a:rPr lang="en-US" dirty="0"/>
              <a:t>/detail/</a:t>
            </a:r>
            <a:r>
              <a:rPr lang="en-US" dirty="0" err="1"/>
              <a:t>detail?vid</a:t>
            </a:r>
            <a:r>
              <a:rPr lang="en-US" dirty="0"/>
              <a:t>=0&amp;sid=66a4a398-ae72-48f1-b9fd-43a91350445d%40pdc-v-sessmgr02&amp;bdata=JnNpdGU9ZWhvc3QtbGl2ZSZzY29wZT1zaXRl#AN=1985-19751-001&amp;db=</a:t>
            </a:r>
            <a:r>
              <a:rPr lang="en-US" dirty="0" err="1"/>
              <a:t>pdh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4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90D52E-9B8E-A144-A4BC-ED4E5B29E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" y="426720"/>
            <a:ext cx="11046777" cy="5701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31B9E8-618C-6D49-89C6-9AAC525D9ACF}"/>
              </a:ext>
            </a:extLst>
          </p:cNvPr>
          <p:cNvSpPr/>
          <p:nvPr/>
        </p:nvSpPr>
        <p:spPr>
          <a:xfrm>
            <a:off x="609600" y="6331482"/>
            <a:ext cx="11927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www.journals.elsevier.com</a:t>
            </a:r>
            <a:r>
              <a:rPr lang="en-US" dirty="0"/>
              <a:t>/journal-of-the-mechanical-behavior-of-biomedical-materials/news/interactive-plots</a:t>
            </a:r>
          </a:p>
        </p:txBody>
      </p:sp>
    </p:spTree>
    <p:extLst>
      <p:ext uri="{BB962C8B-B14F-4D97-AF65-F5344CB8AC3E}">
        <p14:creationId xmlns:p14="http://schemas.microsoft.com/office/powerpoint/2010/main" val="206644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227</Words>
  <Application>Microsoft Macintosh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UNIT 1: Reproducible Research</vt:lpstr>
      <vt:lpstr>Example of Reproducible Charts and Calculation: WAVELAB</vt:lpstr>
      <vt:lpstr>Example of Reproducible Formula Code</vt:lpstr>
      <vt:lpstr>PowerPoint Presentation</vt:lpstr>
      <vt:lpstr>PowerPoint Presentation</vt:lpstr>
      <vt:lpstr>PowerPoint Presentation</vt:lpstr>
      <vt:lpstr>Another Example: Robert Tibsherani</vt:lpstr>
      <vt:lpstr>Non-Reproducible: Creativity Study (Statistical Sleuth) </vt:lpstr>
      <vt:lpstr>PowerPoint Presentation</vt:lpstr>
      <vt:lpstr>PowerPoint Presentation</vt:lpstr>
      <vt:lpstr>Final Thought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2018-08-28T20:38:53Z</dcterms:created>
  <dcterms:modified xsi:type="dcterms:W3CDTF">2019-01-10T21:58:12Z</dcterms:modified>
</cp:coreProperties>
</file>