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86" r:id="rId3"/>
    <p:sldId id="270" r:id="rId4"/>
    <p:sldId id="258" r:id="rId5"/>
    <p:sldId id="269" r:id="rId6"/>
    <p:sldId id="263" r:id="rId7"/>
    <p:sldId id="267" r:id="rId8"/>
    <p:sldId id="265" r:id="rId9"/>
    <p:sldId id="266" r:id="rId10"/>
    <p:sldId id="287" r:id="rId11"/>
    <p:sldId id="288" r:id="rId12"/>
    <p:sldId id="268" r:id="rId13"/>
    <p:sldId id="259" r:id="rId14"/>
    <p:sldId id="261" r:id="rId15"/>
    <p:sldId id="294" r:id="rId16"/>
    <p:sldId id="271" r:id="rId17"/>
    <p:sldId id="262" r:id="rId18"/>
    <p:sldId id="260" r:id="rId19"/>
    <p:sldId id="272" r:id="rId20"/>
    <p:sldId id="273" r:id="rId21"/>
    <p:sldId id="274" r:id="rId22"/>
    <p:sldId id="275" r:id="rId23"/>
    <p:sldId id="290" r:id="rId24"/>
    <p:sldId id="289" r:id="rId25"/>
    <p:sldId id="291"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406" autoAdjust="0"/>
  </p:normalViewPr>
  <p:slideViewPr>
    <p:cSldViewPr snapToGrid="0">
      <p:cViewPr varScale="1">
        <p:scale>
          <a:sx n="54" d="100"/>
          <a:sy n="54" d="100"/>
        </p:scale>
        <p:origin x="11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47461-8FFF-4879-BCDE-48ACB34FB3CB}" type="datetimeFigureOut">
              <a:rPr lang="en-IN" smtClean="0"/>
              <a:t>11-08-2022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42C0F-A32B-4C89-B285-3901C129BC66}" type="slidenum">
              <a:rPr lang="en-IN" smtClean="0"/>
              <a:t>‹#›</a:t>
            </a:fld>
            <a:endParaRPr lang="en-IN"/>
          </a:p>
        </p:txBody>
      </p:sp>
    </p:spTree>
    <p:extLst>
      <p:ext uri="{BB962C8B-B14F-4D97-AF65-F5344CB8AC3E}">
        <p14:creationId xmlns:p14="http://schemas.microsoft.com/office/powerpoint/2010/main" val="2221040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Grey</a:t>
            </a:r>
            <a:r>
              <a:rPr lang="en-IN" sz="1200" b="0" i="0" kern="1200" baseline="0" dirty="0">
                <a:solidFill>
                  <a:schemeClr val="tx1"/>
                </a:solidFill>
                <a:effectLst/>
                <a:latin typeface="+mn-lt"/>
                <a:ea typeface="+mn-ea"/>
                <a:cs typeface="+mn-cs"/>
              </a:rPr>
              <a:t> Hat hackers </a:t>
            </a:r>
            <a:r>
              <a:rPr lang="en-IN" sz="1200" b="0" i="0" kern="1200" dirty="0">
                <a:solidFill>
                  <a:schemeClr val="tx1"/>
                </a:solidFill>
                <a:effectLst/>
                <a:latin typeface="+mn-lt"/>
                <a:ea typeface="+mn-ea"/>
                <a:cs typeface="+mn-cs"/>
              </a:rPr>
              <a:t>act without malicious intent but for their fun, they exploit a security weakness in a computer system or network without the owner’s permission or knowledge.</a:t>
            </a:r>
            <a:r>
              <a:rPr lang="en-IN" sz="1200" b="0" i="0" kern="1200" baseline="0" dirty="0">
                <a:solidFill>
                  <a:schemeClr val="tx1"/>
                </a:solidFill>
                <a:effectLst/>
                <a:latin typeface="+mn-lt"/>
                <a:ea typeface="+mn-ea"/>
                <a:cs typeface="+mn-cs"/>
              </a:rPr>
              <a:t> </a:t>
            </a:r>
            <a:r>
              <a:rPr lang="en-IN" sz="1200" b="0" i="0" kern="1200" dirty="0">
                <a:solidFill>
                  <a:schemeClr val="tx1"/>
                </a:solidFill>
                <a:effectLst/>
                <a:latin typeface="+mn-lt"/>
                <a:ea typeface="+mn-ea"/>
                <a:cs typeface="+mn-cs"/>
              </a:rPr>
              <a:t>Their intent is to bring the weakness to the attention of the owners and getting appreciation or a little bounty from the owners.</a:t>
            </a:r>
          </a:p>
          <a:p>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Suicide hackers know they will be caught but they don’t care.</a:t>
            </a:r>
          </a:p>
          <a:p>
            <a:endParaRPr lang="en-IN" dirty="0"/>
          </a:p>
        </p:txBody>
      </p:sp>
      <p:sp>
        <p:nvSpPr>
          <p:cNvPr id="4" name="Slide Number Placeholder 3"/>
          <p:cNvSpPr>
            <a:spLocks noGrp="1"/>
          </p:cNvSpPr>
          <p:nvPr>
            <p:ph type="sldNum" sz="quarter" idx="10"/>
          </p:nvPr>
        </p:nvSpPr>
        <p:spPr/>
        <p:txBody>
          <a:bodyPr/>
          <a:lstStyle/>
          <a:p>
            <a:fld id="{DDE42C0F-A32B-4C89-B285-3901C129BC66}" type="slidenum">
              <a:rPr lang="en-IN" smtClean="0"/>
              <a:t>19</a:t>
            </a:fld>
            <a:endParaRPr lang="en-IN"/>
          </a:p>
        </p:txBody>
      </p:sp>
    </p:spTree>
    <p:extLst>
      <p:ext uri="{BB962C8B-B14F-4D97-AF65-F5344CB8AC3E}">
        <p14:creationId xmlns:p14="http://schemas.microsoft.com/office/powerpoint/2010/main" val="1654449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85D672F-6DFB-4AFA-BD95-275B49287FC9}" type="datetimeFigureOut">
              <a:rPr lang="en-IN" smtClean="0"/>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339D4-665F-466B-B44C-075864D3C42E}" type="slidenum">
              <a:rPr lang="en-IN" smtClean="0"/>
              <a:t>‹#›</a:t>
            </a:fld>
            <a:endParaRPr lang="en-IN"/>
          </a:p>
        </p:txBody>
      </p:sp>
    </p:spTree>
    <p:extLst>
      <p:ext uri="{BB962C8B-B14F-4D97-AF65-F5344CB8AC3E}">
        <p14:creationId xmlns:p14="http://schemas.microsoft.com/office/powerpoint/2010/main" val="3219672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5D672F-6DFB-4AFA-BD95-275B49287FC9}" type="datetimeFigureOut">
              <a:rPr lang="en-IN" smtClean="0"/>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339D4-665F-466B-B44C-075864D3C42E}" type="slidenum">
              <a:rPr lang="en-IN" smtClean="0"/>
              <a:t>‹#›</a:t>
            </a:fld>
            <a:endParaRPr lang="en-IN"/>
          </a:p>
        </p:txBody>
      </p:sp>
    </p:spTree>
    <p:extLst>
      <p:ext uri="{BB962C8B-B14F-4D97-AF65-F5344CB8AC3E}">
        <p14:creationId xmlns:p14="http://schemas.microsoft.com/office/powerpoint/2010/main" val="122745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5D672F-6DFB-4AFA-BD95-275B49287FC9}" type="datetimeFigureOut">
              <a:rPr lang="en-IN" smtClean="0"/>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339D4-665F-466B-B44C-075864D3C42E}" type="slidenum">
              <a:rPr lang="en-IN" smtClean="0"/>
              <a:t>‹#›</a:t>
            </a:fld>
            <a:endParaRPr lang="en-IN"/>
          </a:p>
        </p:txBody>
      </p:sp>
    </p:spTree>
    <p:extLst>
      <p:ext uri="{BB962C8B-B14F-4D97-AF65-F5344CB8AC3E}">
        <p14:creationId xmlns:p14="http://schemas.microsoft.com/office/powerpoint/2010/main" val="399095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5D672F-6DFB-4AFA-BD95-275B49287FC9}" type="datetimeFigureOut">
              <a:rPr lang="en-IN" smtClean="0"/>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339D4-665F-466B-B44C-075864D3C42E}" type="slidenum">
              <a:rPr lang="en-IN" smtClean="0"/>
              <a:t>‹#›</a:t>
            </a:fld>
            <a:endParaRPr lang="en-IN"/>
          </a:p>
        </p:txBody>
      </p:sp>
    </p:spTree>
    <p:extLst>
      <p:ext uri="{BB962C8B-B14F-4D97-AF65-F5344CB8AC3E}">
        <p14:creationId xmlns:p14="http://schemas.microsoft.com/office/powerpoint/2010/main" val="339241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D672F-6DFB-4AFA-BD95-275B49287FC9}" type="datetimeFigureOut">
              <a:rPr lang="en-IN" smtClean="0"/>
              <a:t>11-08-2022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3339D4-665F-466B-B44C-075864D3C42E}" type="slidenum">
              <a:rPr lang="en-IN" smtClean="0"/>
              <a:t>‹#›</a:t>
            </a:fld>
            <a:endParaRPr lang="en-IN"/>
          </a:p>
        </p:txBody>
      </p:sp>
    </p:spTree>
    <p:extLst>
      <p:ext uri="{BB962C8B-B14F-4D97-AF65-F5344CB8AC3E}">
        <p14:creationId xmlns:p14="http://schemas.microsoft.com/office/powerpoint/2010/main" val="1440451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85D672F-6DFB-4AFA-BD95-275B49287FC9}" type="datetimeFigureOut">
              <a:rPr lang="en-IN" smtClean="0"/>
              <a:t>11-08-2022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3339D4-665F-466B-B44C-075864D3C42E}" type="slidenum">
              <a:rPr lang="en-IN" smtClean="0"/>
              <a:t>‹#›</a:t>
            </a:fld>
            <a:endParaRPr lang="en-IN"/>
          </a:p>
        </p:txBody>
      </p:sp>
    </p:spTree>
    <p:extLst>
      <p:ext uri="{BB962C8B-B14F-4D97-AF65-F5344CB8AC3E}">
        <p14:creationId xmlns:p14="http://schemas.microsoft.com/office/powerpoint/2010/main" val="113778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85D672F-6DFB-4AFA-BD95-275B49287FC9}" type="datetimeFigureOut">
              <a:rPr lang="en-IN" smtClean="0"/>
              <a:t>11-08-2022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3339D4-665F-466B-B44C-075864D3C42E}" type="slidenum">
              <a:rPr lang="en-IN" smtClean="0"/>
              <a:t>‹#›</a:t>
            </a:fld>
            <a:endParaRPr lang="en-IN"/>
          </a:p>
        </p:txBody>
      </p:sp>
    </p:spTree>
    <p:extLst>
      <p:ext uri="{BB962C8B-B14F-4D97-AF65-F5344CB8AC3E}">
        <p14:creationId xmlns:p14="http://schemas.microsoft.com/office/powerpoint/2010/main" val="3702689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85D672F-6DFB-4AFA-BD95-275B49287FC9}" type="datetimeFigureOut">
              <a:rPr lang="en-IN" smtClean="0"/>
              <a:t>11-08-2022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3339D4-665F-466B-B44C-075864D3C42E}" type="slidenum">
              <a:rPr lang="en-IN" smtClean="0"/>
              <a:t>‹#›</a:t>
            </a:fld>
            <a:endParaRPr lang="en-IN"/>
          </a:p>
        </p:txBody>
      </p:sp>
    </p:spTree>
    <p:extLst>
      <p:ext uri="{BB962C8B-B14F-4D97-AF65-F5344CB8AC3E}">
        <p14:creationId xmlns:p14="http://schemas.microsoft.com/office/powerpoint/2010/main" val="2571085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D672F-6DFB-4AFA-BD95-275B49287FC9}" type="datetimeFigureOut">
              <a:rPr lang="en-IN" smtClean="0"/>
              <a:t>11-08-2022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3339D4-665F-466B-B44C-075864D3C42E}" type="slidenum">
              <a:rPr lang="en-IN" smtClean="0"/>
              <a:t>‹#›</a:t>
            </a:fld>
            <a:endParaRPr lang="en-IN"/>
          </a:p>
        </p:txBody>
      </p:sp>
    </p:spTree>
    <p:extLst>
      <p:ext uri="{BB962C8B-B14F-4D97-AF65-F5344CB8AC3E}">
        <p14:creationId xmlns:p14="http://schemas.microsoft.com/office/powerpoint/2010/main" val="3933262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5D672F-6DFB-4AFA-BD95-275B49287FC9}" type="datetimeFigureOut">
              <a:rPr lang="en-IN" smtClean="0"/>
              <a:t>11-08-2022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3339D4-665F-466B-B44C-075864D3C42E}" type="slidenum">
              <a:rPr lang="en-IN" smtClean="0"/>
              <a:t>‹#›</a:t>
            </a:fld>
            <a:endParaRPr lang="en-IN"/>
          </a:p>
        </p:txBody>
      </p:sp>
    </p:spTree>
    <p:extLst>
      <p:ext uri="{BB962C8B-B14F-4D97-AF65-F5344CB8AC3E}">
        <p14:creationId xmlns:p14="http://schemas.microsoft.com/office/powerpoint/2010/main" val="357693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5D672F-6DFB-4AFA-BD95-275B49287FC9}" type="datetimeFigureOut">
              <a:rPr lang="en-IN" smtClean="0"/>
              <a:t>11-08-2022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3339D4-665F-466B-B44C-075864D3C42E}" type="slidenum">
              <a:rPr lang="en-IN" smtClean="0"/>
              <a:t>‹#›</a:t>
            </a:fld>
            <a:endParaRPr lang="en-IN"/>
          </a:p>
        </p:txBody>
      </p:sp>
    </p:spTree>
    <p:extLst>
      <p:ext uri="{BB962C8B-B14F-4D97-AF65-F5344CB8AC3E}">
        <p14:creationId xmlns:p14="http://schemas.microsoft.com/office/powerpoint/2010/main" val="1115391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D672F-6DFB-4AFA-BD95-275B49287FC9}" type="datetimeFigureOut">
              <a:rPr lang="en-IN" smtClean="0"/>
              <a:t>11-08-2022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339D4-665F-466B-B44C-075864D3C42E}" type="slidenum">
              <a:rPr lang="en-IN" smtClean="0"/>
              <a:t>‹#›</a:t>
            </a:fld>
            <a:endParaRPr lang="en-IN"/>
          </a:p>
        </p:txBody>
      </p:sp>
    </p:spTree>
    <p:extLst>
      <p:ext uri="{BB962C8B-B14F-4D97-AF65-F5344CB8AC3E}">
        <p14:creationId xmlns:p14="http://schemas.microsoft.com/office/powerpoint/2010/main" val="2625780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chools.in/ethical-hacking/darknet/#Uses_of_Deep_Web" TargetMode="External"/><Relationship Id="rId7" Type="http://schemas.openxmlformats.org/officeDocument/2006/relationships/hyperlink" Target="https://www.amazon.com/dp/1119252245/ref%3Demc_b_5_t" TargetMode="External"/><Relationship Id="rId2" Type="http://schemas.openxmlformats.org/officeDocument/2006/relationships/hyperlink" Target="https://www.w3schools.in/ethical-hacking/darknet/#Layers_of_Web" TargetMode="External"/><Relationship Id="rId1" Type="http://schemas.openxmlformats.org/officeDocument/2006/relationships/slideLayout" Target="../slideLayouts/slideLayout2.xml"/><Relationship Id="rId6" Type="http://schemas.openxmlformats.org/officeDocument/2006/relationships/hyperlink" Target="https://www.w3schools.in/ethical-hacking/darknet/#Accessing_the_Deep_Web" TargetMode="External"/><Relationship Id="rId5" Type="http://schemas.openxmlformats.org/officeDocument/2006/relationships/hyperlink" Target="https://www.w3schools.in/ethical-hacking/darknet/#How_to_Access_Darknet_Safely" TargetMode="External"/><Relationship Id="rId4" Type="http://schemas.openxmlformats.org/officeDocument/2006/relationships/hyperlink" Target="https://www.w3schools.in/ethical-hacking/darknet/#Ethical_Uses_of_Darkne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cve.mitre.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forcepoint.com/blog/security-labs/public-holidays-website-leads-rig-ek-drive-download-qakbot-malwa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p7SV59UtA2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rendmicro.com/vinfo/us/threat-encyclopedia/malware/autorun#:~:text=AUTORUN%20is%20a%20family%20of,leaves%20a%20file%20named%20AUTORUN.&amp;text=This%20file%20is%20used%20to,the%20infected%20drive%20is%20accesse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accent1">
                    <a:lumMod val="75000"/>
                  </a:schemeClr>
                </a:solidFill>
                <a:latin typeface="Baskerville Old Face" panose="02020602080505020303" pitchFamily="18" charset="0"/>
              </a:rPr>
              <a:t>Ethical Hacking </a:t>
            </a:r>
            <a:endParaRPr lang="en-IN" dirty="0"/>
          </a:p>
        </p:txBody>
      </p:sp>
      <p:sp>
        <p:nvSpPr>
          <p:cNvPr id="3" name="Subtitle 2"/>
          <p:cNvSpPr>
            <a:spLocks noGrp="1"/>
          </p:cNvSpPr>
          <p:nvPr>
            <p:ph type="subTitle" idx="1"/>
          </p:nvPr>
        </p:nvSpPr>
        <p:spPr/>
        <p:txBody>
          <a:bodyPr/>
          <a:lstStyle/>
          <a:p>
            <a:r>
              <a:rPr lang="en-IN" dirty="0" err="1"/>
              <a:t>Mohona</a:t>
            </a:r>
            <a:r>
              <a:rPr lang="en-IN" dirty="0"/>
              <a:t> Ghosh</a:t>
            </a:r>
          </a:p>
        </p:txBody>
      </p:sp>
    </p:spTree>
    <p:extLst>
      <p:ext uri="{BB962C8B-B14F-4D97-AF65-F5344CB8AC3E}">
        <p14:creationId xmlns:p14="http://schemas.microsoft.com/office/powerpoint/2010/main" val="3011840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A3C6-40F9-4679-9B20-E0466D19585D}"/>
              </a:ext>
            </a:extLst>
          </p:cNvPr>
          <p:cNvSpPr>
            <a:spLocks noGrp="1"/>
          </p:cNvSpPr>
          <p:nvPr>
            <p:ph type="title"/>
          </p:nvPr>
        </p:nvSpPr>
        <p:spPr/>
        <p:txBody>
          <a:bodyPr/>
          <a:lstStyle/>
          <a:p>
            <a:r>
              <a:rPr lang="en-US" b="1" u="sng" dirty="0">
                <a:solidFill>
                  <a:srgbClr val="C00000"/>
                </a:solidFill>
              </a:rPr>
              <a:t>H</a:t>
            </a:r>
            <a:r>
              <a:rPr lang="en-IN" b="1" u="sng" dirty="0" err="1">
                <a:solidFill>
                  <a:srgbClr val="C00000"/>
                </a:solidFill>
              </a:rPr>
              <a:t>ost</a:t>
            </a:r>
            <a:r>
              <a:rPr lang="en-IN" b="1" u="sng" dirty="0">
                <a:solidFill>
                  <a:srgbClr val="C00000"/>
                </a:solidFill>
              </a:rPr>
              <a:t> Threats</a:t>
            </a:r>
            <a:endParaRPr lang="en-IN" dirty="0"/>
          </a:p>
        </p:txBody>
      </p:sp>
      <p:sp>
        <p:nvSpPr>
          <p:cNvPr id="3" name="Content Placeholder 2">
            <a:extLst>
              <a:ext uri="{FF2B5EF4-FFF2-40B4-BE49-F238E27FC236}">
                <a16:creationId xmlns:a16="http://schemas.microsoft.com/office/drawing/2014/main" id="{2D036BDA-B18A-4E31-ABAB-734512D01471}"/>
              </a:ext>
            </a:extLst>
          </p:cNvPr>
          <p:cNvSpPr>
            <a:spLocks noGrp="1"/>
          </p:cNvSpPr>
          <p:nvPr>
            <p:ph idx="1"/>
          </p:nvPr>
        </p:nvSpPr>
        <p:spPr>
          <a:xfrm>
            <a:off x="838200" y="1871924"/>
            <a:ext cx="10515600" cy="4351338"/>
          </a:xfrm>
        </p:spPr>
        <p:txBody>
          <a:bodyPr>
            <a:normAutofit fontScale="92500" lnSpcReduction="10000"/>
          </a:bodyPr>
          <a:lstStyle/>
          <a:p>
            <a:r>
              <a:rPr lang="en-US" b="1" dirty="0">
                <a:solidFill>
                  <a:srgbClr val="FF0000"/>
                </a:solidFill>
              </a:rPr>
              <a:t>Privilege escalation </a:t>
            </a:r>
            <a:r>
              <a:rPr lang="en-US" dirty="0"/>
              <a:t>happens when a malicious user exploits a bug, design flaw, or configuration error in an application or operating system to gain elevated access to resources that should normally be unavailable to that user. </a:t>
            </a:r>
          </a:p>
          <a:p>
            <a:r>
              <a:rPr lang="en-US" dirty="0"/>
              <a:t>The attacker can then use the newly gained privileges to steal confidential data, run administrative commands or deploy malware – and potentially do serious damage to your operating system, server applications, organization, and reputation</a:t>
            </a:r>
          </a:p>
          <a:p>
            <a:r>
              <a:rPr lang="en-US" dirty="0"/>
              <a:t>2 Types:</a:t>
            </a:r>
          </a:p>
          <a:p>
            <a:pPr lvl="1"/>
            <a:r>
              <a:rPr lang="en-US" dirty="0"/>
              <a:t>Horizontal Escalation - Access the functionality and data of another user </a:t>
            </a:r>
          </a:p>
          <a:p>
            <a:pPr lvl="1"/>
            <a:r>
              <a:rPr lang="en-US" dirty="0"/>
              <a:t>Vertical Escalation - Obtain elevated privileges, typically of a system administrator or other power user</a:t>
            </a:r>
          </a:p>
          <a:p>
            <a:endParaRPr lang="en-IN" dirty="0"/>
          </a:p>
        </p:txBody>
      </p:sp>
    </p:spTree>
    <p:extLst>
      <p:ext uri="{BB962C8B-B14F-4D97-AF65-F5344CB8AC3E}">
        <p14:creationId xmlns:p14="http://schemas.microsoft.com/office/powerpoint/2010/main" val="232625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B09E-67FA-4BAA-8BA2-2E82A51600D3}"/>
              </a:ext>
            </a:extLst>
          </p:cNvPr>
          <p:cNvSpPr>
            <a:spLocks noGrp="1"/>
          </p:cNvSpPr>
          <p:nvPr>
            <p:ph type="title"/>
          </p:nvPr>
        </p:nvSpPr>
        <p:spPr/>
        <p:txBody>
          <a:bodyPr/>
          <a:lstStyle/>
          <a:p>
            <a:r>
              <a:rPr lang="en-US" b="1" u="sng" dirty="0">
                <a:solidFill>
                  <a:srgbClr val="C00000"/>
                </a:solidFill>
              </a:rPr>
              <a:t>H</a:t>
            </a:r>
            <a:r>
              <a:rPr lang="en-IN" b="1" u="sng" dirty="0" err="1">
                <a:solidFill>
                  <a:srgbClr val="C00000"/>
                </a:solidFill>
              </a:rPr>
              <a:t>ost</a:t>
            </a:r>
            <a:r>
              <a:rPr lang="en-IN" b="1" u="sng" dirty="0">
                <a:solidFill>
                  <a:srgbClr val="C00000"/>
                </a:solidFill>
              </a:rPr>
              <a:t> Threats</a:t>
            </a:r>
            <a:endParaRPr lang="en-IN" dirty="0"/>
          </a:p>
        </p:txBody>
      </p:sp>
      <p:sp>
        <p:nvSpPr>
          <p:cNvPr id="3" name="Content Placeholder 2">
            <a:extLst>
              <a:ext uri="{FF2B5EF4-FFF2-40B4-BE49-F238E27FC236}">
                <a16:creationId xmlns:a16="http://schemas.microsoft.com/office/drawing/2014/main" id="{81AF7B35-A313-483C-88BB-F9248829854F}"/>
              </a:ext>
            </a:extLst>
          </p:cNvPr>
          <p:cNvSpPr>
            <a:spLocks noGrp="1"/>
          </p:cNvSpPr>
          <p:nvPr>
            <p:ph idx="1"/>
          </p:nvPr>
        </p:nvSpPr>
        <p:spPr/>
        <p:txBody>
          <a:bodyPr>
            <a:normAutofit fontScale="85000" lnSpcReduction="20000"/>
          </a:bodyPr>
          <a:lstStyle/>
          <a:p>
            <a:r>
              <a:rPr lang="en-US" dirty="0"/>
              <a:t>With </a:t>
            </a:r>
            <a:r>
              <a:rPr lang="en-US" i="1" dirty="0">
                <a:solidFill>
                  <a:srgbClr val="FF0000"/>
                </a:solidFill>
              </a:rPr>
              <a:t>horizontal privilege escalation</a:t>
            </a:r>
            <a:r>
              <a:rPr lang="en-US" dirty="0"/>
              <a:t>, miscreants remain on the same general user privilege level but can access data or functionality of other accounts or processes that should be unavailable to the current account or process.</a:t>
            </a:r>
          </a:p>
          <a:p>
            <a:pPr lvl="1"/>
            <a:r>
              <a:rPr lang="en-US" dirty="0"/>
              <a:t>E.g., one example of horizontal privilege escalation might be getting access to another user’s profile on a social site or e-commerce platform, or their bank account on an e-banking site.</a:t>
            </a:r>
          </a:p>
          <a:p>
            <a:r>
              <a:rPr lang="en-US" dirty="0"/>
              <a:t>With </a:t>
            </a:r>
            <a:r>
              <a:rPr lang="en-US" i="1" dirty="0">
                <a:solidFill>
                  <a:srgbClr val="FF0000"/>
                </a:solidFill>
              </a:rPr>
              <a:t>vertical privilege escalation, t</a:t>
            </a:r>
            <a:r>
              <a:rPr lang="en-US" dirty="0"/>
              <a:t>he attacker starts from a less privileged account and obtains the rights of a more powerful user – typically the administrator or system user on Microsoft Windows, or root on Unix and Linux systems. With these elevated privileges, the attacker can </a:t>
            </a:r>
          </a:p>
          <a:p>
            <a:pPr lvl="1"/>
            <a:r>
              <a:rPr lang="en-US" dirty="0"/>
              <a:t>Wreak all sorts of havoc in your computer systems and applications: steal access credentials and other sensitive information, download and execute malware, erase data, or execute arbitrary code</a:t>
            </a:r>
          </a:p>
          <a:p>
            <a:pPr lvl="1"/>
            <a:r>
              <a:rPr lang="en-US" dirty="0"/>
              <a:t>Use elevated privileges to cover their tracks by deleting access logs and other evidence of their activity. This can potentially leave the victim unaware that an attack took place at all. That way, cybercriminals can covertly steal information or plant malware directly in company systems.</a:t>
            </a:r>
            <a:endParaRPr lang="en-IN" dirty="0"/>
          </a:p>
        </p:txBody>
      </p:sp>
    </p:spTree>
    <p:extLst>
      <p:ext uri="{BB962C8B-B14F-4D97-AF65-F5344CB8AC3E}">
        <p14:creationId xmlns:p14="http://schemas.microsoft.com/office/powerpoint/2010/main" val="1247773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Attack Classification </a:t>
            </a:r>
            <a:endParaRPr lang="en-IN" dirty="0"/>
          </a:p>
        </p:txBody>
      </p:sp>
      <p:pic>
        <p:nvPicPr>
          <p:cNvPr id="4" name="Picture 3"/>
          <p:cNvPicPr>
            <a:picLocks noChangeAspect="1"/>
          </p:cNvPicPr>
          <p:nvPr/>
        </p:nvPicPr>
        <p:blipFill>
          <a:blip r:embed="rId2"/>
          <a:stretch>
            <a:fillRect/>
          </a:stretch>
        </p:blipFill>
        <p:spPr>
          <a:xfrm>
            <a:off x="1636527" y="1479673"/>
            <a:ext cx="9462882" cy="5534669"/>
          </a:xfrm>
          <a:prstGeom prst="rect">
            <a:avLst/>
          </a:prstGeom>
        </p:spPr>
      </p:pic>
    </p:spTree>
    <p:extLst>
      <p:ext uri="{BB962C8B-B14F-4D97-AF65-F5344CB8AC3E}">
        <p14:creationId xmlns:p14="http://schemas.microsoft.com/office/powerpoint/2010/main" val="1149766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Zero Day Attacks </a:t>
            </a:r>
            <a:endParaRPr lang="en-IN" dirty="0"/>
          </a:p>
        </p:txBody>
      </p:sp>
      <p:pic>
        <p:nvPicPr>
          <p:cNvPr id="4" name="Picture 3"/>
          <p:cNvPicPr>
            <a:picLocks noChangeAspect="1"/>
          </p:cNvPicPr>
          <p:nvPr/>
        </p:nvPicPr>
        <p:blipFill>
          <a:blip r:embed="rId2"/>
          <a:stretch>
            <a:fillRect/>
          </a:stretch>
        </p:blipFill>
        <p:spPr>
          <a:xfrm>
            <a:off x="274639" y="1798097"/>
            <a:ext cx="9237482" cy="5291402"/>
          </a:xfrm>
          <a:prstGeom prst="rect">
            <a:avLst/>
          </a:prstGeom>
        </p:spPr>
      </p:pic>
      <p:sp>
        <p:nvSpPr>
          <p:cNvPr id="5" name="TextBox 4"/>
          <p:cNvSpPr txBox="1"/>
          <p:nvPr/>
        </p:nvSpPr>
        <p:spPr>
          <a:xfrm>
            <a:off x="9775065" y="0"/>
            <a:ext cx="2291476" cy="7017306"/>
          </a:xfrm>
          <a:prstGeom prst="rect">
            <a:avLst/>
          </a:prstGeom>
          <a:noFill/>
        </p:spPr>
        <p:txBody>
          <a:bodyPr wrap="square" rtlCol="0">
            <a:spAutoFit/>
          </a:bodyPr>
          <a:lstStyle/>
          <a:p>
            <a:r>
              <a:rPr lang="en-IN" dirty="0"/>
              <a:t>A </a:t>
            </a:r>
            <a:r>
              <a:rPr lang="en-IN" b="1" dirty="0"/>
              <a:t>zero-day</a:t>
            </a:r>
            <a:r>
              <a:rPr lang="en-IN" dirty="0"/>
              <a:t> (also known as </a:t>
            </a:r>
            <a:r>
              <a:rPr lang="en-IN" b="1" dirty="0"/>
              <a:t>0-day</a:t>
            </a:r>
            <a:r>
              <a:rPr lang="en-IN" dirty="0"/>
              <a:t>) vulnerability is a computer-software vulnerability that is unknown to those who would be interested in mitigating the vulnerability (including the vendor of the target software). Until the vulnerability is mitigated, hackers can exploit it to adversely affect computer programs, data, additional computers or a network. An exploit directed at a zero-day is called a </a:t>
            </a:r>
            <a:r>
              <a:rPr lang="en-IN" b="1" dirty="0"/>
              <a:t>zero-day exploit,</a:t>
            </a:r>
            <a:r>
              <a:rPr lang="en-IN" dirty="0"/>
              <a:t> or </a:t>
            </a:r>
            <a:r>
              <a:rPr lang="en-IN" b="1" dirty="0"/>
              <a:t>zero-day attack.</a:t>
            </a:r>
            <a:endParaRPr lang="en-IN" dirty="0"/>
          </a:p>
        </p:txBody>
      </p:sp>
      <p:cxnSp>
        <p:nvCxnSpPr>
          <p:cNvPr id="7" name="Straight Connector 6"/>
          <p:cNvCxnSpPr/>
          <p:nvPr/>
        </p:nvCxnSpPr>
        <p:spPr>
          <a:xfrm>
            <a:off x="1004552" y="5988676"/>
            <a:ext cx="780459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04552" y="6256986"/>
            <a:ext cx="7804597"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862A5E-15A8-4DB0-84F8-3C272848C221}"/>
              </a:ext>
            </a:extLst>
          </p:cNvPr>
          <p:cNvSpPr txBox="1"/>
          <p:nvPr/>
        </p:nvSpPr>
        <p:spPr>
          <a:xfrm>
            <a:off x="3281807" y="41959"/>
            <a:ext cx="6094070" cy="646331"/>
          </a:xfrm>
          <a:prstGeom prst="rect">
            <a:avLst/>
          </a:prstGeom>
          <a:noFill/>
        </p:spPr>
        <p:txBody>
          <a:bodyPr wrap="square">
            <a:spAutoFit/>
          </a:bodyPr>
          <a:lstStyle/>
          <a:p>
            <a:r>
              <a:rPr lang="en-US" b="0" i="0" dirty="0">
                <a:solidFill>
                  <a:srgbClr val="000000"/>
                </a:solidFill>
                <a:effectLst/>
                <a:latin typeface="Titillium Web"/>
              </a:rPr>
              <a:t> ‘0-day’ vulnerability exploits, which are security flaws or bugs unknown even to device manufacturers.</a:t>
            </a:r>
            <a:endParaRPr lang="en-IN" dirty="0"/>
          </a:p>
        </p:txBody>
      </p:sp>
      <p:sp>
        <p:nvSpPr>
          <p:cNvPr id="10" name="TextBox 9">
            <a:extLst>
              <a:ext uri="{FF2B5EF4-FFF2-40B4-BE49-F238E27FC236}">
                <a16:creationId xmlns:a16="http://schemas.microsoft.com/office/drawing/2014/main" id="{277463DF-7011-48F4-89EB-32EB58DE5E7C}"/>
              </a:ext>
            </a:extLst>
          </p:cNvPr>
          <p:cNvSpPr txBox="1"/>
          <p:nvPr/>
        </p:nvSpPr>
        <p:spPr>
          <a:xfrm>
            <a:off x="4825917" y="632985"/>
            <a:ext cx="4812904" cy="1754326"/>
          </a:xfrm>
          <a:prstGeom prst="rect">
            <a:avLst/>
          </a:prstGeom>
          <a:noFill/>
        </p:spPr>
        <p:txBody>
          <a:bodyPr wrap="square">
            <a:spAutoFit/>
          </a:bodyPr>
          <a:lstStyle/>
          <a:p>
            <a:r>
              <a:rPr lang="en-US" b="0" i="0" dirty="0">
                <a:solidFill>
                  <a:srgbClr val="000000"/>
                </a:solidFill>
                <a:effectLst/>
                <a:latin typeface="Titillium Web"/>
              </a:rPr>
              <a:t>Finding and exploiting such ‘0-day’ vulnerabilities is a highly specialized, complex and time consuming task. It has, at one point, been able to infect target smartphones simply by placing a WhatsApp call, regardless of whether the call was answered or not.</a:t>
            </a:r>
            <a:endParaRPr lang="en-IN" dirty="0"/>
          </a:p>
        </p:txBody>
      </p:sp>
    </p:spTree>
    <p:extLst>
      <p:ext uri="{BB962C8B-B14F-4D97-AF65-F5344CB8AC3E}">
        <p14:creationId xmlns:p14="http://schemas.microsoft.com/office/powerpoint/2010/main" val="855545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Why learn this course ?</a:t>
            </a:r>
            <a:endParaRPr lang="en-IN" dirty="0"/>
          </a:p>
        </p:txBody>
      </p:sp>
      <p:sp>
        <p:nvSpPr>
          <p:cNvPr id="3" name="Content Placeholder 2"/>
          <p:cNvSpPr>
            <a:spLocks noGrp="1"/>
          </p:cNvSpPr>
          <p:nvPr>
            <p:ph idx="1"/>
          </p:nvPr>
        </p:nvSpPr>
        <p:spPr/>
        <p:txBody>
          <a:bodyPr>
            <a:normAutofit/>
          </a:bodyPr>
          <a:lstStyle/>
          <a:p>
            <a:r>
              <a:rPr lang="en-IN" dirty="0"/>
              <a:t>It is very important to comprehend how the malicious attackers exploit systems and probable reasons behind the attacks</a:t>
            </a:r>
          </a:p>
          <a:p>
            <a:r>
              <a:rPr lang="en-IN" dirty="0">
                <a:solidFill>
                  <a:srgbClr val="0070C0"/>
                </a:solidFill>
              </a:rPr>
              <a:t>Many information-security vulnerabilities aren’t critical by themselves. However, exploiting several vulnerabilities at the same time can take its toll</a:t>
            </a:r>
          </a:p>
          <a:p>
            <a:r>
              <a:rPr lang="en-IN" dirty="0"/>
              <a:t>For example, a default Windows OS configuration, a weak OS administrator password and a server hosted on a wireless network may not be major security concerns separately. But exploiting all three of these vulnerabilities at the same time can be a serious issue</a:t>
            </a:r>
          </a:p>
        </p:txBody>
      </p:sp>
    </p:spTree>
    <p:extLst>
      <p:ext uri="{BB962C8B-B14F-4D97-AF65-F5344CB8AC3E}">
        <p14:creationId xmlns:p14="http://schemas.microsoft.com/office/powerpoint/2010/main" val="213923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3BAAC9-F493-43B8-8AB6-AD5C45311E71}"/>
              </a:ext>
            </a:extLst>
          </p:cNvPr>
          <p:cNvPicPr>
            <a:picLocks noChangeAspect="1"/>
          </p:cNvPicPr>
          <p:nvPr/>
        </p:nvPicPr>
        <p:blipFill rotWithShape="1">
          <a:blip r:embed="rId2"/>
          <a:srcRect l="24304" t="9620" r="28797" b="29789"/>
          <a:stretch/>
        </p:blipFill>
        <p:spPr>
          <a:xfrm>
            <a:off x="1478126" y="370150"/>
            <a:ext cx="8418227" cy="6117700"/>
          </a:xfrm>
          <a:prstGeom prst="rect">
            <a:avLst/>
          </a:prstGeom>
        </p:spPr>
      </p:pic>
    </p:spTree>
    <p:extLst>
      <p:ext uri="{BB962C8B-B14F-4D97-AF65-F5344CB8AC3E}">
        <p14:creationId xmlns:p14="http://schemas.microsoft.com/office/powerpoint/2010/main" val="1384750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Why learn this course ?</a:t>
            </a:r>
            <a:endParaRPr lang="en-IN" dirty="0"/>
          </a:p>
        </p:txBody>
      </p:sp>
      <p:sp>
        <p:nvSpPr>
          <p:cNvPr id="3" name="Content Placeholder 2"/>
          <p:cNvSpPr>
            <a:spLocks noGrp="1"/>
          </p:cNvSpPr>
          <p:nvPr>
            <p:ph idx="1"/>
          </p:nvPr>
        </p:nvSpPr>
        <p:spPr/>
        <p:txBody>
          <a:bodyPr/>
          <a:lstStyle/>
          <a:p>
            <a:r>
              <a:rPr lang="en-IN" dirty="0"/>
              <a:t>The security of an enterprise has to be analysed for effectiveness from time to time</a:t>
            </a:r>
          </a:p>
          <a:p>
            <a:r>
              <a:rPr lang="en-IN" dirty="0"/>
              <a:t>Since businesses work in a structured yet complex environment comprising of security,  policies and changing technologies, involving complex interactions and interoperations, there is a need to assess the system with a holistic approach. </a:t>
            </a:r>
          </a:p>
          <a:p>
            <a:r>
              <a:rPr lang="en-IN" dirty="0"/>
              <a:t>Ethical hacking solutions are possibly the best way of examining such systems and fine-tuning any minor gaps that may lead to compromise of the entire organization.</a:t>
            </a:r>
          </a:p>
        </p:txBody>
      </p:sp>
    </p:spTree>
    <p:extLst>
      <p:ext uri="{BB962C8B-B14F-4D97-AF65-F5344CB8AC3E}">
        <p14:creationId xmlns:p14="http://schemas.microsoft.com/office/powerpoint/2010/main" val="313271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Ethical Hacking</a:t>
            </a:r>
            <a:endParaRPr lang="en-IN" dirty="0"/>
          </a:p>
        </p:txBody>
      </p:sp>
      <p:pic>
        <p:nvPicPr>
          <p:cNvPr id="4" name="Picture 3"/>
          <p:cNvPicPr>
            <a:picLocks noChangeAspect="1"/>
          </p:cNvPicPr>
          <p:nvPr/>
        </p:nvPicPr>
        <p:blipFill>
          <a:blip r:embed="rId2"/>
          <a:stretch>
            <a:fillRect/>
          </a:stretch>
        </p:blipFill>
        <p:spPr>
          <a:xfrm>
            <a:off x="4436937" y="792495"/>
            <a:ext cx="7773820" cy="5305850"/>
          </a:xfrm>
          <a:prstGeom prst="rect">
            <a:avLst/>
          </a:prstGeom>
        </p:spPr>
      </p:pic>
      <p:sp>
        <p:nvSpPr>
          <p:cNvPr id="5" name="Content Placeholder 2"/>
          <p:cNvSpPr>
            <a:spLocks noGrp="1"/>
          </p:cNvSpPr>
          <p:nvPr>
            <p:ph idx="1"/>
          </p:nvPr>
        </p:nvSpPr>
        <p:spPr>
          <a:xfrm>
            <a:off x="177019" y="1690688"/>
            <a:ext cx="3598737" cy="4068000"/>
          </a:xfrm>
        </p:spPr>
        <p:txBody>
          <a:bodyPr>
            <a:normAutofit/>
          </a:bodyPr>
          <a:lstStyle/>
          <a:p>
            <a:pPr algn="just"/>
            <a:r>
              <a:rPr lang="pt-BR" sz="1800" dirty="0">
                <a:solidFill>
                  <a:srgbClr val="FF0000"/>
                </a:solidFill>
              </a:rPr>
              <a:t>Ethical hacking is the process of checking and testing the organization network for  the possible loophole  and  vulnerabilities. </a:t>
            </a:r>
          </a:p>
          <a:p>
            <a:pPr algn="just"/>
            <a:r>
              <a:rPr lang="pt-BR" sz="1800" dirty="0"/>
              <a:t>The individuals or experts who perform ethical hacking are called </a:t>
            </a:r>
            <a:r>
              <a:rPr lang="pt-BR" sz="1800" b="1" dirty="0">
                <a:solidFill>
                  <a:srgbClr val="0070C0"/>
                </a:solidFill>
              </a:rPr>
              <a:t>white hats</a:t>
            </a:r>
            <a:r>
              <a:rPr lang="pt-BR" sz="1800" dirty="0"/>
              <a:t>. They perform hacking in   ethical ways  without causing any damage to the computer system ,thereby  increasing the security perimeter of  an organization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238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Types of Hackers</a:t>
            </a:r>
            <a:endParaRPr lang="en-IN" dirty="0"/>
          </a:p>
        </p:txBody>
      </p:sp>
      <p:pic>
        <p:nvPicPr>
          <p:cNvPr id="5" name="Picture 4"/>
          <p:cNvPicPr>
            <a:picLocks noChangeAspect="1"/>
          </p:cNvPicPr>
          <p:nvPr/>
        </p:nvPicPr>
        <p:blipFill>
          <a:blip r:embed="rId2"/>
          <a:stretch>
            <a:fillRect/>
          </a:stretch>
        </p:blipFill>
        <p:spPr>
          <a:xfrm>
            <a:off x="991601" y="1855388"/>
            <a:ext cx="10037469" cy="4595602"/>
          </a:xfrm>
          <a:prstGeom prst="rect">
            <a:avLst/>
          </a:prstGeom>
        </p:spPr>
      </p:pic>
    </p:spTree>
    <p:extLst>
      <p:ext uri="{BB962C8B-B14F-4D97-AF65-F5344CB8AC3E}">
        <p14:creationId xmlns:p14="http://schemas.microsoft.com/office/powerpoint/2010/main" val="349409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Types of Hackers</a:t>
            </a:r>
            <a:endParaRPr lang="en-IN" dirty="0"/>
          </a:p>
        </p:txBody>
      </p:sp>
      <p:pic>
        <p:nvPicPr>
          <p:cNvPr id="4" name="Picture 3"/>
          <p:cNvPicPr>
            <a:picLocks noChangeAspect="1"/>
          </p:cNvPicPr>
          <p:nvPr/>
        </p:nvPicPr>
        <p:blipFill>
          <a:blip r:embed="rId3"/>
          <a:stretch>
            <a:fillRect/>
          </a:stretch>
        </p:blipFill>
        <p:spPr>
          <a:xfrm>
            <a:off x="2238859" y="1578961"/>
            <a:ext cx="9114941" cy="4979182"/>
          </a:xfrm>
          <a:prstGeom prst="rect">
            <a:avLst/>
          </a:prstGeom>
        </p:spPr>
      </p:pic>
    </p:spTree>
    <p:extLst>
      <p:ext uri="{BB962C8B-B14F-4D97-AF65-F5344CB8AC3E}">
        <p14:creationId xmlns:p14="http://schemas.microsoft.com/office/powerpoint/2010/main" val="385532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4E9E4A-EC64-3F04-A339-3B7CB049BC3C}"/>
              </a:ext>
            </a:extLst>
          </p:cNvPr>
          <p:cNvSpPr>
            <a:spLocks noGrp="1"/>
          </p:cNvSpPr>
          <p:nvPr>
            <p:ph type="title"/>
          </p:nvPr>
        </p:nvSpPr>
        <p:spPr/>
        <p:txBody>
          <a:bodyPr/>
          <a:lstStyle/>
          <a:p>
            <a:endParaRPr lang="en-IN"/>
          </a:p>
        </p:txBody>
      </p:sp>
      <p:graphicFrame>
        <p:nvGraphicFramePr>
          <p:cNvPr id="6" name="Table 5">
            <a:extLst>
              <a:ext uri="{FF2B5EF4-FFF2-40B4-BE49-F238E27FC236}">
                <a16:creationId xmlns:a16="http://schemas.microsoft.com/office/drawing/2014/main" id="{150CE5E7-AEE8-50A2-8FB4-AAF0F8CD2F0F}"/>
              </a:ext>
            </a:extLst>
          </p:cNvPr>
          <p:cNvGraphicFramePr>
            <a:graphicFrameLocks noGrp="1"/>
          </p:cNvGraphicFramePr>
          <p:nvPr>
            <p:extLst>
              <p:ext uri="{D42A27DB-BD31-4B8C-83A1-F6EECF244321}">
                <p14:modId xmlns:p14="http://schemas.microsoft.com/office/powerpoint/2010/main" val="948791565"/>
              </p:ext>
            </p:extLst>
          </p:nvPr>
        </p:nvGraphicFramePr>
        <p:xfrm>
          <a:off x="2615401" y="492601"/>
          <a:ext cx="5868670" cy="1070610"/>
        </p:xfrm>
        <a:graphic>
          <a:graphicData uri="http://schemas.openxmlformats.org/drawingml/2006/table">
            <a:tbl>
              <a:tblPr firstRow="1" firstCol="1" bandRow="1">
                <a:tableStyleId>{5C22544A-7EE6-4342-B048-85BDC9FD1C3A}</a:tableStyleId>
              </a:tblPr>
              <a:tblGrid>
                <a:gridCol w="2934335">
                  <a:extLst>
                    <a:ext uri="{9D8B030D-6E8A-4147-A177-3AD203B41FA5}">
                      <a16:colId xmlns:a16="http://schemas.microsoft.com/office/drawing/2014/main" val="1591178940"/>
                    </a:ext>
                  </a:extLst>
                </a:gridCol>
                <a:gridCol w="2934335">
                  <a:extLst>
                    <a:ext uri="{9D8B030D-6E8A-4147-A177-3AD203B41FA5}">
                      <a16:colId xmlns:a16="http://schemas.microsoft.com/office/drawing/2014/main" val="700871415"/>
                    </a:ext>
                  </a:extLst>
                </a:gridCol>
              </a:tblGrid>
              <a:tr h="0">
                <a:tc gridSpan="2">
                  <a:txBody>
                    <a:bodyPr/>
                    <a:lstStyle/>
                    <a:p>
                      <a:pPr algn="ctr">
                        <a:lnSpc>
                          <a:spcPct val="115000"/>
                        </a:lnSpc>
                        <a:spcAft>
                          <a:spcPts val="1000"/>
                        </a:spcAft>
                      </a:pPr>
                      <a:r>
                        <a:rPr lang="en-IN" sz="1200">
                          <a:effectLst/>
                        </a:rPr>
                        <a:t>Ethical Hacking</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hMerge="1">
                  <a:txBody>
                    <a:bodyPr/>
                    <a:lstStyle/>
                    <a:p>
                      <a:endParaRPr lang="en-IN"/>
                    </a:p>
                  </a:txBody>
                  <a:tcPr/>
                </a:tc>
                <a:extLst>
                  <a:ext uri="{0D108BD9-81ED-4DB2-BD59-A6C34878D82A}">
                    <a16:rowId xmlns:a16="http://schemas.microsoft.com/office/drawing/2014/main" val="1040055226"/>
                  </a:ext>
                </a:extLst>
              </a:tr>
              <a:tr h="0">
                <a:tc>
                  <a:txBody>
                    <a:bodyPr/>
                    <a:lstStyle/>
                    <a:p>
                      <a:pPr>
                        <a:lnSpc>
                          <a:spcPct val="115000"/>
                        </a:lnSpc>
                        <a:spcAft>
                          <a:spcPts val="1000"/>
                        </a:spcAft>
                      </a:pPr>
                      <a:r>
                        <a:rPr lang="en-IN" sz="1200">
                          <a:effectLst/>
                        </a:rPr>
                        <a:t>Course Code: MIS 201</a:t>
                      </a:r>
                      <a:endParaRPr lang="en-IN" sz="1100">
                        <a:effectLst/>
                      </a:endParaRPr>
                    </a:p>
                    <a:p>
                      <a:pPr>
                        <a:lnSpc>
                          <a:spcPct val="115000"/>
                        </a:lnSpc>
                        <a:spcAft>
                          <a:spcPts val="1000"/>
                        </a:spcAft>
                      </a:pPr>
                      <a:r>
                        <a:rPr lang="en-IN" sz="1200">
                          <a:effectLst/>
                        </a:rPr>
                        <a:t>Contact Hours: L-3   T-0     P-0</a:t>
                      </a:r>
                      <a:endParaRPr lang="en-IN" sz="1100">
                        <a:effectLst/>
                      </a:endParaRPr>
                    </a:p>
                    <a:p>
                      <a:pPr>
                        <a:lnSpc>
                          <a:spcPct val="115000"/>
                        </a:lnSpc>
                        <a:spcAft>
                          <a:spcPts val="1000"/>
                        </a:spcAft>
                      </a:pPr>
                      <a:r>
                        <a:rPr lang="en-IN" sz="1200">
                          <a:effectLst/>
                        </a:rPr>
                        <a:t>Course Category: DEC</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a:lnSpc>
                          <a:spcPct val="115000"/>
                        </a:lnSpc>
                        <a:spcAft>
                          <a:spcPts val="1000"/>
                        </a:spcAft>
                      </a:pPr>
                      <a:r>
                        <a:rPr lang="en-IN" sz="1200" dirty="0">
                          <a:effectLst/>
                        </a:rPr>
                        <a:t>Credits: 3</a:t>
                      </a:r>
                      <a:endParaRPr lang="en-IN" sz="1100" dirty="0">
                        <a:effectLst/>
                      </a:endParaRPr>
                    </a:p>
                    <a:p>
                      <a:pPr>
                        <a:lnSpc>
                          <a:spcPct val="115000"/>
                        </a:lnSpc>
                        <a:spcAft>
                          <a:spcPts val="1000"/>
                        </a:spcAft>
                      </a:pPr>
                      <a:r>
                        <a:rPr lang="en-IN" sz="1200" dirty="0">
                          <a:effectLst/>
                        </a:rPr>
                        <a:t>Semester: 3</a:t>
                      </a:r>
                      <a:endParaRPr lang="en-IN" sz="1100" dirty="0">
                        <a:effectLst/>
                      </a:endParaRPr>
                    </a:p>
                    <a:p>
                      <a:pP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093929557"/>
                  </a:ext>
                </a:extLst>
              </a:tr>
            </a:tbl>
          </a:graphicData>
        </a:graphic>
      </p:graphicFrame>
      <p:graphicFrame>
        <p:nvGraphicFramePr>
          <p:cNvPr id="7" name="Table 6">
            <a:extLst>
              <a:ext uri="{FF2B5EF4-FFF2-40B4-BE49-F238E27FC236}">
                <a16:creationId xmlns:a16="http://schemas.microsoft.com/office/drawing/2014/main" id="{990278F8-DDED-A029-9AFE-94DDBD65B22B}"/>
              </a:ext>
            </a:extLst>
          </p:cNvPr>
          <p:cNvGraphicFramePr>
            <a:graphicFrameLocks noGrp="1"/>
          </p:cNvGraphicFramePr>
          <p:nvPr>
            <p:extLst>
              <p:ext uri="{D42A27DB-BD31-4B8C-83A1-F6EECF244321}">
                <p14:modId xmlns:p14="http://schemas.microsoft.com/office/powerpoint/2010/main" val="139334304"/>
              </p:ext>
            </p:extLst>
          </p:nvPr>
        </p:nvGraphicFramePr>
        <p:xfrm>
          <a:off x="2446318" y="1645885"/>
          <a:ext cx="6958940" cy="4839641"/>
        </p:xfrm>
        <a:graphic>
          <a:graphicData uri="http://schemas.openxmlformats.org/drawingml/2006/table">
            <a:tbl>
              <a:tblPr bandRow="1">
                <a:tableStyleId>{5C22544A-7EE6-4342-B048-85BDC9FD1C3A}</a:tableStyleId>
              </a:tblPr>
              <a:tblGrid>
                <a:gridCol w="2508045">
                  <a:extLst>
                    <a:ext uri="{9D8B030D-6E8A-4147-A177-3AD203B41FA5}">
                      <a16:colId xmlns:a16="http://schemas.microsoft.com/office/drawing/2014/main" val="3667378029"/>
                    </a:ext>
                  </a:extLst>
                </a:gridCol>
                <a:gridCol w="522804">
                  <a:extLst>
                    <a:ext uri="{9D8B030D-6E8A-4147-A177-3AD203B41FA5}">
                      <a16:colId xmlns:a16="http://schemas.microsoft.com/office/drawing/2014/main" val="1215089043"/>
                    </a:ext>
                  </a:extLst>
                </a:gridCol>
                <a:gridCol w="3928091">
                  <a:extLst>
                    <a:ext uri="{9D8B030D-6E8A-4147-A177-3AD203B41FA5}">
                      <a16:colId xmlns:a16="http://schemas.microsoft.com/office/drawing/2014/main" val="996217578"/>
                    </a:ext>
                  </a:extLst>
                </a:gridCol>
              </a:tblGrid>
              <a:tr h="98798">
                <a:tc gridSpan="2">
                  <a:txBody>
                    <a:bodyPr/>
                    <a:lstStyle/>
                    <a:p>
                      <a:pPr algn="ctr">
                        <a:lnSpc>
                          <a:spcPct val="115000"/>
                        </a:lnSpc>
                        <a:spcAft>
                          <a:spcPts val="1000"/>
                        </a:spcAft>
                      </a:pPr>
                      <a:r>
                        <a:rPr lang="en-IN" sz="600">
                          <a:effectLst/>
                        </a:rPr>
                        <a:t>UNIT-I</a:t>
                      </a:r>
                      <a:endParaRPr lang="en-IN" sz="50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hMerge="1">
                  <a:txBody>
                    <a:bodyPr/>
                    <a:lstStyle/>
                    <a:p>
                      <a:endParaRPr lang="en-IN"/>
                    </a:p>
                  </a:txBody>
                  <a:tcPr/>
                </a:tc>
                <a:tc>
                  <a:txBody>
                    <a:bodyPr/>
                    <a:lstStyle/>
                    <a:p>
                      <a:pPr>
                        <a:lnSpc>
                          <a:spcPct val="115000"/>
                        </a:lnSpc>
                        <a:spcAft>
                          <a:spcPts val="1000"/>
                        </a:spcAft>
                      </a:pPr>
                      <a:r>
                        <a:rPr lang="en-IN" sz="600">
                          <a:effectLst/>
                        </a:rPr>
                        <a:t>7 Hours</a:t>
                      </a:r>
                      <a:endParaRPr lang="en-IN" sz="50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extLst>
                  <a:ext uri="{0D108BD9-81ED-4DB2-BD59-A6C34878D82A}">
                    <a16:rowId xmlns:a16="http://schemas.microsoft.com/office/drawing/2014/main" val="2195983844"/>
                  </a:ext>
                </a:extLst>
              </a:tr>
              <a:tr h="511075">
                <a:tc gridSpan="3">
                  <a:txBody>
                    <a:bodyPr/>
                    <a:lstStyle/>
                    <a:p>
                      <a:pPr marL="69850" marR="64135" algn="just">
                        <a:lnSpc>
                          <a:spcPct val="115000"/>
                        </a:lnSpc>
                        <a:spcAft>
                          <a:spcPts val="1000"/>
                        </a:spcAft>
                      </a:pPr>
                      <a:r>
                        <a:rPr lang="en-IN" sz="1000" dirty="0">
                          <a:effectLst/>
                        </a:rPr>
                        <a:t>Introduction to Ethical Hacking, Hacking Laws, Foot-printing, Reconnaissance,, Scanning, System hacking Cycle, Enumeration, Cracking Password, Types of password attacks, Trojans and Backdoors, Types of Trojans, Viruses, Worms, Rootkits</a:t>
                      </a:r>
                      <a:endParaRPr lang="en-IN" sz="900" dirty="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12087251"/>
                  </a:ext>
                </a:extLst>
              </a:tr>
              <a:tr h="190161">
                <a:tc gridSpan="2">
                  <a:txBody>
                    <a:bodyPr/>
                    <a:lstStyle/>
                    <a:p>
                      <a:pPr algn="ctr">
                        <a:lnSpc>
                          <a:spcPct val="115000"/>
                        </a:lnSpc>
                        <a:spcAft>
                          <a:spcPts val="1000"/>
                        </a:spcAft>
                      </a:pPr>
                      <a:r>
                        <a:rPr lang="en-IN" sz="600">
                          <a:effectLst/>
                        </a:rPr>
                        <a:t>UNIT-II</a:t>
                      </a:r>
                      <a:endParaRPr lang="en-IN" sz="50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hMerge="1">
                  <a:txBody>
                    <a:bodyPr/>
                    <a:lstStyle/>
                    <a:p>
                      <a:endParaRPr lang="en-IN"/>
                    </a:p>
                  </a:txBody>
                  <a:tcPr/>
                </a:tc>
                <a:tc>
                  <a:txBody>
                    <a:bodyPr/>
                    <a:lstStyle/>
                    <a:p>
                      <a:pPr>
                        <a:lnSpc>
                          <a:spcPct val="115000"/>
                        </a:lnSpc>
                        <a:spcAft>
                          <a:spcPts val="1000"/>
                        </a:spcAft>
                      </a:pPr>
                      <a:r>
                        <a:rPr lang="en-IN" sz="600">
                          <a:effectLst/>
                        </a:rPr>
                        <a:t>7 Hours</a:t>
                      </a:r>
                      <a:endParaRPr lang="en-IN" sz="50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extLst>
                  <a:ext uri="{0D108BD9-81ED-4DB2-BD59-A6C34878D82A}">
                    <a16:rowId xmlns:a16="http://schemas.microsoft.com/office/drawing/2014/main" val="1548330652"/>
                  </a:ext>
                </a:extLst>
              </a:tr>
              <a:tr h="511075">
                <a:tc gridSpan="3">
                  <a:txBody>
                    <a:bodyPr/>
                    <a:lstStyle/>
                    <a:p>
                      <a:pPr marL="69850" marR="66040" algn="just">
                        <a:lnSpc>
                          <a:spcPct val="115000"/>
                        </a:lnSpc>
                        <a:spcAft>
                          <a:spcPts val="1000"/>
                        </a:spcAft>
                      </a:pPr>
                      <a:r>
                        <a:rPr lang="en-IN" sz="1000" dirty="0">
                          <a:effectLst/>
                        </a:rPr>
                        <a:t>Sniffers, Types of Sniffing, Phishing, Methods of Phishing, Types of Phishing Attacks, Process of Phishing, Denial of Service, Classification of DoS attacks, Bots and Botnets, Botnets Life Cycle, System and Network Vulnerability.</a:t>
                      </a:r>
                      <a:endParaRPr lang="en-IN" sz="900" dirty="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04465010"/>
                  </a:ext>
                </a:extLst>
              </a:tr>
              <a:tr h="98798">
                <a:tc gridSpan="2">
                  <a:txBody>
                    <a:bodyPr/>
                    <a:lstStyle/>
                    <a:p>
                      <a:pPr algn="ctr">
                        <a:lnSpc>
                          <a:spcPct val="115000"/>
                        </a:lnSpc>
                        <a:spcAft>
                          <a:spcPts val="1000"/>
                        </a:spcAft>
                      </a:pPr>
                      <a:r>
                        <a:rPr lang="en-IN" sz="600">
                          <a:effectLst/>
                        </a:rPr>
                        <a:t>UNIT-III</a:t>
                      </a:r>
                      <a:endParaRPr lang="en-IN" sz="50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hMerge="1">
                  <a:txBody>
                    <a:bodyPr/>
                    <a:lstStyle/>
                    <a:p>
                      <a:endParaRPr lang="en-IN"/>
                    </a:p>
                  </a:txBody>
                  <a:tcPr/>
                </a:tc>
                <a:tc>
                  <a:txBody>
                    <a:bodyPr/>
                    <a:lstStyle/>
                    <a:p>
                      <a:pPr>
                        <a:lnSpc>
                          <a:spcPct val="115000"/>
                        </a:lnSpc>
                        <a:spcAft>
                          <a:spcPts val="1000"/>
                        </a:spcAft>
                      </a:pPr>
                      <a:r>
                        <a:rPr lang="en-IN" sz="600">
                          <a:effectLst/>
                        </a:rPr>
                        <a:t>7 Hours</a:t>
                      </a:r>
                      <a:endParaRPr lang="en-IN" sz="50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extLst>
                  <a:ext uri="{0D108BD9-81ED-4DB2-BD59-A6C34878D82A}">
                    <a16:rowId xmlns:a16="http://schemas.microsoft.com/office/drawing/2014/main" val="2918534114"/>
                  </a:ext>
                </a:extLst>
              </a:tr>
              <a:tr h="407649">
                <a:tc gridSpan="3">
                  <a:txBody>
                    <a:bodyPr/>
                    <a:lstStyle/>
                    <a:p>
                      <a:pPr marL="69850" marR="67310" algn="just">
                        <a:lnSpc>
                          <a:spcPct val="115000"/>
                        </a:lnSpc>
                        <a:spcAft>
                          <a:spcPts val="1000"/>
                        </a:spcAft>
                      </a:pPr>
                      <a:r>
                        <a:rPr lang="en-IN" sz="1050" dirty="0">
                          <a:effectLst/>
                        </a:rPr>
                        <a:t>Ping of Death attack, Session Hijacking, Spoofing vs Hijacking, Session Hijacking Levels, Network Level Hijacking, 3 way handshake, IP Spoofing, RST Hijacking, TCP/IP Hijacking, SQL Injection, Cross Site Scripting.</a:t>
                      </a:r>
                      <a:endParaRPr lang="en-IN" sz="1000" dirty="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16217026"/>
                  </a:ext>
                </a:extLst>
              </a:tr>
              <a:tr h="98798">
                <a:tc gridSpan="2">
                  <a:txBody>
                    <a:bodyPr/>
                    <a:lstStyle/>
                    <a:p>
                      <a:pPr algn="ctr">
                        <a:lnSpc>
                          <a:spcPct val="115000"/>
                        </a:lnSpc>
                        <a:spcAft>
                          <a:spcPts val="1000"/>
                        </a:spcAft>
                      </a:pPr>
                      <a:r>
                        <a:rPr lang="en-IN" sz="1050">
                          <a:effectLst/>
                        </a:rPr>
                        <a:t>UNIT-IV</a:t>
                      </a:r>
                      <a:endParaRPr lang="en-IN" sz="100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hMerge="1">
                  <a:txBody>
                    <a:bodyPr/>
                    <a:lstStyle/>
                    <a:p>
                      <a:endParaRPr lang="en-IN"/>
                    </a:p>
                  </a:txBody>
                  <a:tcPr/>
                </a:tc>
                <a:tc>
                  <a:txBody>
                    <a:bodyPr/>
                    <a:lstStyle/>
                    <a:p>
                      <a:pPr>
                        <a:lnSpc>
                          <a:spcPct val="115000"/>
                        </a:lnSpc>
                        <a:spcAft>
                          <a:spcPts val="1000"/>
                        </a:spcAft>
                      </a:pPr>
                      <a:r>
                        <a:rPr lang="en-IN" sz="1050" dirty="0">
                          <a:effectLst/>
                        </a:rPr>
                        <a:t>7 Hours</a:t>
                      </a:r>
                      <a:endParaRPr lang="en-IN" sz="1000" dirty="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extLst>
                  <a:ext uri="{0D108BD9-81ED-4DB2-BD59-A6C34878D82A}">
                    <a16:rowId xmlns:a16="http://schemas.microsoft.com/office/drawing/2014/main" val="2276344655"/>
                  </a:ext>
                </a:extLst>
              </a:tr>
              <a:tr h="635987">
                <a:tc gridSpan="3">
                  <a:txBody>
                    <a:bodyPr/>
                    <a:lstStyle/>
                    <a:p>
                      <a:pPr>
                        <a:lnSpc>
                          <a:spcPct val="115000"/>
                        </a:lnSpc>
                        <a:spcAft>
                          <a:spcPts val="1000"/>
                        </a:spcAft>
                      </a:pPr>
                      <a:r>
                        <a:rPr lang="en-IN" sz="1050" dirty="0">
                          <a:effectLst/>
                        </a:rPr>
                        <a:t>Dark web, Darknet and Tor, </a:t>
                      </a:r>
                      <a:r>
                        <a:rPr lang="en-IN" sz="1050" u="none" strike="noStrike" dirty="0">
                          <a:effectLst/>
                          <a:hlinkClick r:id="rId2"/>
                        </a:rPr>
                        <a:t> Layers of Web</a:t>
                      </a:r>
                      <a:r>
                        <a:rPr lang="en-IN" sz="1050" dirty="0">
                          <a:effectLst/>
                        </a:rPr>
                        <a:t>, </a:t>
                      </a:r>
                      <a:r>
                        <a:rPr lang="en-IN" sz="1050" u="none" strike="noStrike" dirty="0">
                          <a:effectLst/>
                          <a:hlinkClick r:id="rId3"/>
                        </a:rPr>
                        <a:t>Uses of Deep Web</a:t>
                      </a:r>
                      <a:r>
                        <a:rPr lang="en-IN" sz="1050" dirty="0">
                          <a:effectLst/>
                        </a:rPr>
                        <a:t>, </a:t>
                      </a:r>
                      <a:r>
                        <a:rPr lang="en-IN" sz="1050" u="none" strike="noStrike" dirty="0">
                          <a:effectLst/>
                          <a:hlinkClick r:id="rId4"/>
                        </a:rPr>
                        <a:t>Ethical Uses of Darknet</a:t>
                      </a:r>
                      <a:r>
                        <a:rPr lang="en-IN" sz="1050" dirty="0">
                          <a:effectLst/>
                        </a:rPr>
                        <a:t>,</a:t>
                      </a:r>
                      <a:endParaRPr lang="en-IN" sz="1000" dirty="0">
                        <a:effectLst/>
                      </a:endParaRPr>
                    </a:p>
                    <a:p>
                      <a:pPr>
                        <a:lnSpc>
                          <a:spcPct val="115000"/>
                        </a:lnSpc>
                        <a:spcAft>
                          <a:spcPts val="1000"/>
                        </a:spcAft>
                      </a:pPr>
                      <a:r>
                        <a:rPr lang="en-IN" sz="1050" u="none" strike="noStrike" dirty="0">
                          <a:effectLst/>
                          <a:hlinkClick r:id="rId5"/>
                        </a:rPr>
                        <a:t>How to Access Darknet Safely</a:t>
                      </a:r>
                      <a:r>
                        <a:rPr lang="en-IN" sz="1050" dirty="0">
                          <a:effectLst/>
                        </a:rPr>
                        <a:t>, </a:t>
                      </a:r>
                      <a:r>
                        <a:rPr lang="en-IN" sz="1050" u="none" strike="noStrike" dirty="0">
                          <a:effectLst/>
                          <a:hlinkClick r:id="rId6"/>
                        </a:rPr>
                        <a:t>Accessing the Deep Web</a:t>
                      </a:r>
                      <a:endParaRPr lang="en-IN" sz="1000" dirty="0">
                        <a:effectLst/>
                      </a:endParaRPr>
                    </a:p>
                    <a:p>
                      <a:pPr>
                        <a:lnSpc>
                          <a:spcPct val="115000"/>
                        </a:lnSpc>
                        <a:spcAft>
                          <a:spcPts val="1000"/>
                        </a:spcAft>
                      </a:pPr>
                      <a:r>
                        <a:rPr lang="en-IN" sz="1050" dirty="0">
                          <a:effectLst/>
                        </a:rPr>
                        <a:t>Authentication:  RSA SecurID Token, Biometrics, Hacking Wireless Networks, Tools for ethical hacking.</a:t>
                      </a:r>
                      <a:endParaRPr lang="en-IN" sz="1000" dirty="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10962626"/>
                  </a:ext>
                </a:extLst>
              </a:tr>
              <a:tr h="98798">
                <a:tc gridSpan="3">
                  <a:txBody>
                    <a:bodyPr/>
                    <a:lstStyle/>
                    <a:p>
                      <a:pPr>
                        <a:lnSpc>
                          <a:spcPct val="115000"/>
                        </a:lnSpc>
                        <a:spcAft>
                          <a:spcPts val="1000"/>
                        </a:spcAft>
                      </a:pPr>
                      <a:r>
                        <a:rPr lang="en-IN" sz="1050" dirty="0">
                          <a:effectLst/>
                        </a:rPr>
                        <a:t>Text Books</a:t>
                      </a:r>
                      <a:endParaRPr lang="en-IN" sz="1000" dirty="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19631504"/>
                  </a:ext>
                </a:extLst>
              </a:tr>
              <a:tr h="510607">
                <a:tc>
                  <a:txBody>
                    <a:bodyPr/>
                    <a:lstStyle/>
                    <a:p>
                      <a:pPr>
                        <a:lnSpc>
                          <a:spcPct val="115000"/>
                        </a:lnSpc>
                        <a:spcAft>
                          <a:spcPts val="1000"/>
                        </a:spcAft>
                      </a:pPr>
                      <a:r>
                        <a:rPr lang="en-IN" sz="1050">
                          <a:effectLst/>
                        </a:rPr>
                        <a:t>1</a:t>
                      </a:r>
                      <a:endParaRPr lang="en-IN" sz="100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gridSpan="2">
                  <a:txBody>
                    <a:bodyPr/>
                    <a:lstStyle/>
                    <a:p>
                      <a:pPr>
                        <a:lnSpc>
                          <a:spcPct val="115000"/>
                        </a:lnSpc>
                        <a:spcAft>
                          <a:spcPts val="1000"/>
                        </a:spcAft>
                      </a:pPr>
                      <a:r>
                        <a:rPr lang="en-IN" sz="1050" dirty="0">
                          <a:effectLst/>
                        </a:rPr>
                        <a:t>S. McClure, J. </a:t>
                      </a:r>
                      <a:r>
                        <a:rPr lang="en-IN" sz="1050" dirty="0" err="1">
                          <a:effectLst/>
                        </a:rPr>
                        <a:t>Scambray</a:t>
                      </a:r>
                      <a:r>
                        <a:rPr lang="en-IN" sz="1050" dirty="0">
                          <a:effectLst/>
                        </a:rPr>
                        <a:t> and G. Kurtz, Hacking Exposed 7: Network Security Secrets &amp; Solutions, Tata Mc Graw Hill Publishers, 3rd ed., 2012.</a:t>
                      </a:r>
                      <a:endParaRPr lang="en-IN" sz="1000" dirty="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hMerge="1">
                  <a:txBody>
                    <a:bodyPr/>
                    <a:lstStyle/>
                    <a:p>
                      <a:endParaRPr lang="en-IN"/>
                    </a:p>
                  </a:txBody>
                  <a:tcPr/>
                </a:tc>
                <a:extLst>
                  <a:ext uri="{0D108BD9-81ED-4DB2-BD59-A6C34878D82A}">
                    <a16:rowId xmlns:a16="http://schemas.microsoft.com/office/drawing/2014/main" val="326175076"/>
                  </a:ext>
                </a:extLst>
              </a:tr>
              <a:tr h="470105">
                <a:tc>
                  <a:txBody>
                    <a:bodyPr/>
                    <a:lstStyle/>
                    <a:p>
                      <a:pPr>
                        <a:lnSpc>
                          <a:spcPct val="115000"/>
                        </a:lnSpc>
                        <a:spcAft>
                          <a:spcPts val="1000"/>
                        </a:spcAft>
                      </a:pPr>
                      <a:r>
                        <a:rPr lang="en-IN" sz="1050">
                          <a:effectLst/>
                        </a:rPr>
                        <a:t>2</a:t>
                      </a:r>
                      <a:endParaRPr lang="en-IN" sz="100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gridSpan="2">
                  <a:txBody>
                    <a:bodyPr/>
                    <a:lstStyle/>
                    <a:p>
                      <a:pPr>
                        <a:lnSpc>
                          <a:spcPct val="115000"/>
                        </a:lnSpc>
                        <a:spcAft>
                          <a:spcPts val="1000"/>
                        </a:spcAft>
                      </a:pPr>
                      <a:r>
                        <a:rPr lang="en-IN" sz="1050" u="none" strike="noStrike" dirty="0">
                          <a:effectLst/>
                          <a:hlinkClick r:id="rId7"/>
                        </a:rPr>
                        <a:t>Sean-Philip </a:t>
                      </a:r>
                      <a:r>
                        <a:rPr lang="en-IN" sz="1050" u="none" strike="noStrike" dirty="0" err="1">
                          <a:effectLst/>
                          <a:hlinkClick r:id="rId7"/>
                        </a:rPr>
                        <a:t>Oriyano</a:t>
                      </a:r>
                      <a:r>
                        <a:rPr lang="en-IN" sz="1050" u="none" strike="noStrike" dirty="0">
                          <a:effectLst/>
                          <a:hlinkClick r:id="rId7"/>
                        </a:rPr>
                        <a:t>, CEH v9: Certified Ethical Hacker Version 9 Study Guide,</a:t>
                      </a:r>
                      <a:r>
                        <a:rPr lang="en-IN" sz="1050" dirty="0">
                          <a:effectLst/>
                        </a:rPr>
                        <a:t> 1st</a:t>
                      </a:r>
                      <a:endParaRPr lang="en-IN" sz="1000" dirty="0">
                        <a:effectLst/>
                      </a:endParaRPr>
                    </a:p>
                    <a:p>
                      <a:pPr>
                        <a:lnSpc>
                          <a:spcPct val="115000"/>
                        </a:lnSpc>
                        <a:spcAft>
                          <a:spcPts val="1000"/>
                        </a:spcAft>
                      </a:pPr>
                      <a:r>
                        <a:rPr lang="en-IN" sz="1050" dirty="0">
                          <a:effectLst/>
                        </a:rPr>
                        <a:t>Ed., Wiley &amp; Sons, 2016.</a:t>
                      </a:r>
                      <a:endParaRPr lang="en-IN" sz="1000" dirty="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hMerge="1">
                  <a:txBody>
                    <a:bodyPr/>
                    <a:lstStyle/>
                    <a:p>
                      <a:endParaRPr lang="en-IN"/>
                    </a:p>
                  </a:txBody>
                  <a:tcPr/>
                </a:tc>
                <a:extLst>
                  <a:ext uri="{0D108BD9-81ED-4DB2-BD59-A6C34878D82A}">
                    <a16:rowId xmlns:a16="http://schemas.microsoft.com/office/drawing/2014/main" val="3495664409"/>
                  </a:ext>
                </a:extLst>
              </a:tr>
              <a:tr h="98798">
                <a:tc gridSpan="3">
                  <a:txBody>
                    <a:bodyPr/>
                    <a:lstStyle/>
                    <a:p>
                      <a:pPr>
                        <a:lnSpc>
                          <a:spcPct val="115000"/>
                        </a:lnSpc>
                        <a:spcAft>
                          <a:spcPts val="1000"/>
                        </a:spcAft>
                      </a:pPr>
                      <a:r>
                        <a:rPr lang="en-IN" sz="1050" dirty="0">
                          <a:effectLst/>
                        </a:rPr>
                        <a:t>Reference Books</a:t>
                      </a:r>
                      <a:endParaRPr lang="en-IN" sz="1000" dirty="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90684502"/>
                  </a:ext>
                </a:extLst>
              </a:tr>
              <a:tr h="407649">
                <a:tc>
                  <a:txBody>
                    <a:bodyPr/>
                    <a:lstStyle/>
                    <a:p>
                      <a:pPr>
                        <a:lnSpc>
                          <a:spcPct val="115000"/>
                        </a:lnSpc>
                        <a:spcAft>
                          <a:spcPts val="1000"/>
                        </a:spcAft>
                      </a:pPr>
                      <a:r>
                        <a:rPr lang="en-IN" sz="1050">
                          <a:effectLst/>
                        </a:rPr>
                        <a:t>1</a:t>
                      </a:r>
                      <a:endParaRPr lang="en-IN" sz="100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gridSpan="2">
                  <a:txBody>
                    <a:bodyPr/>
                    <a:lstStyle/>
                    <a:p>
                      <a:pPr>
                        <a:lnSpc>
                          <a:spcPct val="115000"/>
                        </a:lnSpc>
                        <a:spcAft>
                          <a:spcPts val="1000"/>
                        </a:spcAft>
                      </a:pPr>
                      <a:r>
                        <a:rPr lang="en-IN" sz="1050" dirty="0">
                          <a:effectLst/>
                        </a:rPr>
                        <a:t>M.T. Simpson, N. </a:t>
                      </a:r>
                      <a:r>
                        <a:rPr lang="en-IN" sz="1050" dirty="0" err="1">
                          <a:effectLst/>
                        </a:rPr>
                        <a:t>Antill</a:t>
                      </a:r>
                      <a:r>
                        <a:rPr lang="en-IN" sz="1050" dirty="0">
                          <a:effectLst/>
                        </a:rPr>
                        <a:t>, “Hands-On Ethical Hacking and Network </a:t>
                      </a:r>
                      <a:r>
                        <a:rPr lang="en-IN" sz="1050" dirty="0" err="1">
                          <a:effectLst/>
                        </a:rPr>
                        <a:t>Defense</a:t>
                      </a:r>
                      <a:r>
                        <a:rPr lang="en-IN" sz="1050" dirty="0">
                          <a:effectLst/>
                        </a:rPr>
                        <a:t>”, 3rd Ed., Cengage Learning , 2016</a:t>
                      </a:r>
                      <a:endParaRPr lang="en-IN" sz="1000" dirty="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hMerge="1">
                  <a:txBody>
                    <a:bodyPr/>
                    <a:lstStyle/>
                    <a:p>
                      <a:endParaRPr lang="en-IN"/>
                    </a:p>
                  </a:txBody>
                  <a:tcPr/>
                </a:tc>
                <a:extLst>
                  <a:ext uri="{0D108BD9-81ED-4DB2-BD59-A6C34878D82A}">
                    <a16:rowId xmlns:a16="http://schemas.microsoft.com/office/drawing/2014/main" val="2109912370"/>
                  </a:ext>
                </a:extLst>
              </a:tr>
              <a:tr h="304222">
                <a:tc>
                  <a:txBody>
                    <a:bodyPr/>
                    <a:lstStyle/>
                    <a:p>
                      <a:pPr>
                        <a:lnSpc>
                          <a:spcPct val="115000"/>
                        </a:lnSpc>
                        <a:spcAft>
                          <a:spcPts val="1000"/>
                        </a:spcAft>
                      </a:pPr>
                      <a:r>
                        <a:rPr lang="en-IN" sz="1050">
                          <a:effectLst/>
                        </a:rPr>
                        <a:t>2</a:t>
                      </a:r>
                      <a:endParaRPr lang="en-IN" sz="100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gridSpan="2">
                  <a:txBody>
                    <a:bodyPr/>
                    <a:lstStyle/>
                    <a:p>
                      <a:pPr>
                        <a:lnSpc>
                          <a:spcPct val="115000"/>
                        </a:lnSpc>
                        <a:spcAft>
                          <a:spcPts val="1000"/>
                        </a:spcAft>
                      </a:pPr>
                      <a:r>
                        <a:rPr lang="en-IN" sz="1050" dirty="0" err="1">
                          <a:effectLst/>
                        </a:rPr>
                        <a:t>Rafay</a:t>
                      </a:r>
                      <a:r>
                        <a:rPr lang="en-IN" sz="1050" dirty="0">
                          <a:effectLst/>
                        </a:rPr>
                        <a:t> Baloch, “A Beginners Guide to Ethical Hacking”, 1st Ed., CRC Press, 2014</a:t>
                      </a:r>
                      <a:endParaRPr lang="en-IN" sz="1000" dirty="0">
                        <a:effectLst/>
                        <a:latin typeface="Calibri" panose="020F0502020204030204" pitchFamily="34" charset="0"/>
                        <a:ea typeface="Calibri" panose="020F0502020204030204" pitchFamily="34" charset="0"/>
                        <a:cs typeface="Vrinda" panose="020B0502040204020203" pitchFamily="34" charset="0"/>
                      </a:endParaRPr>
                    </a:p>
                  </a:txBody>
                  <a:tcPr marL="33794" marR="33794" marT="0" marB="0"/>
                </a:tc>
                <a:tc hMerge="1">
                  <a:txBody>
                    <a:bodyPr/>
                    <a:lstStyle/>
                    <a:p>
                      <a:endParaRPr lang="en-IN"/>
                    </a:p>
                  </a:txBody>
                  <a:tcPr/>
                </a:tc>
                <a:extLst>
                  <a:ext uri="{0D108BD9-81ED-4DB2-BD59-A6C34878D82A}">
                    <a16:rowId xmlns:a16="http://schemas.microsoft.com/office/drawing/2014/main" val="1992339019"/>
                  </a:ext>
                </a:extLst>
              </a:tr>
            </a:tbl>
          </a:graphicData>
        </a:graphic>
      </p:graphicFrame>
    </p:spTree>
    <p:extLst>
      <p:ext uri="{BB962C8B-B14F-4D97-AF65-F5344CB8AC3E}">
        <p14:creationId xmlns:p14="http://schemas.microsoft.com/office/powerpoint/2010/main" val="1614502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Types of Hackers</a:t>
            </a:r>
            <a:endParaRPr lang="en-IN" dirty="0"/>
          </a:p>
        </p:txBody>
      </p:sp>
      <p:pic>
        <p:nvPicPr>
          <p:cNvPr id="4" name="Picture 3"/>
          <p:cNvPicPr>
            <a:picLocks noChangeAspect="1"/>
          </p:cNvPicPr>
          <p:nvPr/>
        </p:nvPicPr>
        <p:blipFill>
          <a:blip r:embed="rId2"/>
          <a:stretch>
            <a:fillRect/>
          </a:stretch>
        </p:blipFill>
        <p:spPr>
          <a:xfrm>
            <a:off x="1602664" y="1690688"/>
            <a:ext cx="9874633" cy="4794202"/>
          </a:xfrm>
          <a:prstGeom prst="rect">
            <a:avLst/>
          </a:prstGeom>
        </p:spPr>
      </p:pic>
    </p:spTree>
    <p:extLst>
      <p:ext uri="{BB962C8B-B14F-4D97-AF65-F5344CB8AC3E}">
        <p14:creationId xmlns:p14="http://schemas.microsoft.com/office/powerpoint/2010/main" val="1028635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Types of Hackers</a:t>
            </a:r>
            <a:endParaRPr lang="en-IN" dirty="0"/>
          </a:p>
        </p:txBody>
      </p:sp>
      <p:sp>
        <p:nvSpPr>
          <p:cNvPr id="3" name="Content Placeholder 2"/>
          <p:cNvSpPr>
            <a:spLocks noGrp="1"/>
          </p:cNvSpPr>
          <p:nvPr>
            <p:ph idx="1"/>
          </p:nvPr>
        </p:nvSpPr>
        <p:spPr>
          <a:xfrm>
            <a:off x="696310" y="2046342"/>
            <a:ext cx="3245069" cy="4351338"/>
          </a:xfrm>
        </p:spPr>
        <p:txBody>
          <a:bodyPr/>
          <a:lstStyle/>
          <a:p>
            <a:r>
              <a:rPr lang="en-IN" b="1" dirty="0" err="1"/>
              <a:t>Hacktivist</a:t>
            </a:r>
            <a:r>
              <a:rPr lang="en-IN" dirty="0"/>
              <a:t>: A </a:t>
            </a:r>
            <a:r>
              <a:rPr lang="en-IN" dirty="0" err="1"/>
              <a:t>hacktivist</a:t>
            </a:r>
            <a:r>
              <a:rPr lang="en-IN" dirty="0"/>
              <a:t> is kind of a hacker who thinks hacking can bring out some social changes and hacks government and organizations to show his discomfort over some trivial issues.</a:t>
            </a:r>
          </a:p>
        </p:txBody>
      </p:sp>
      <p:pic>
        <p:nvPicPr>
          <p:cNvPr id="4" name="Picture 3"/>
          <p:cNvPicPr>
            <a:picLocks noChangeAspect="1"/>
          </p:cNvPicPr>
          <p:nvPr/>
        </p:nvPicPr>
        <p:blipFill>
          <a:blip r:embed="rId2"/>
          <a:stretch>
            <a:fillRect/>
          </a:stretch>
        </p:blipFill>
        <p:spPr>
          <a:xfrm>
            <a:off x="4253406" y="2458856"/>
            <a:ext cx="7436446" cy="3516275"/>
          </a:xfrm>
          <a:prstGeom prst="rect">
            <a:avLst/>
          </a:prstGeom>
        </p:spPr>
      </p:pic>
    </p:spTree>
    <p:extLst>
      <p:ext uri="{BB962C8B-B14F-4D97-AF65-F5344CB8AC3E}">
        <p14:creationId xmlns:p14="http://schemas.microsoft.com/office/powerpoint/2010/main" val="4231568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Hacking Terminology</a:t>
            </a:r>
            <a:endParaRPr lang="en-IN" dirty="0"/>
          </a:p>
        </p:txBody>
      </p:sp>
      <p:pic>
        <p:nvPicPr>
          <p:cNvPr id="4" name="Picture 3"/>
          <p:cNvPicPr>
            <a:picLocks noChangeAspect="1"/>
          </p:cNvPicPr>
          <p:nvPr/>
        </p:nvPicPr>
        <p:blipFill>
          <a:blip r:embed="rId2"/>
          <a:stretch>
            <a:fillRect/>
          </a:stretch>
        </p:blipFill>
        <p:spPr>
          <a:xfrm>
            <a:off x="1999075" y="1570399"/>
            <a:ext cx="9509753" cy="5076253"/>
          </a:xfrm>
          <a:prstGeom prst="rect">
            <a:avLst/>
          </a:prstGeom>
        </p:spPr>
      </p:pic>
    </p:spTree>
    <p:extLst>
      <p:ext uri="{BB962C8B-B14F-4D97-AF65-F5344CB8AC3E}">
        <p14:creationId xmlns:p14="http://schemas.microsoft.com/office/powerpoint/2010/main" val="4208910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Hacking Terminology</a:t>
            </a:r>
            <a:endParaRPr lang="en-IN" dirty="0"/>
          </a:p>
        </p:txBody>
      </p:sp>
      <p:pic>
        <p:nvPicPr>
          <p:cNvPr id="3074" name="Picture 2"/>
          <p:cNvPicPr>
            <a:picLocks noChangeAspect="1" noChangeArrowheads="1"/>
          </p:cNvPicPr>
          <p:nvPr/>
        </p:nvPicPr>
        <p:blipFill>
          <a:blip r:embed="rId2"/>
          <a:srcRect/>
          <a:stretch>
            <a:fillRect/>
          </a:stretch>
        </p:blipFill>
        <p:spPr bwMode="auto">
          <a:xfrm>
            <a:off x="1025580" y="1930291"/>
            <a:ext cx="9111647" cy="2615188"/>
          </a:xfrm>
          <a:prstGeom prst="rect">
            <a:avLst/>
          </a:prstGeom>
          <a:noFill/>
          <a:ln w="9525">
            <a:noFill/>
            <a:miter lim="800000"/>
            <a:headEnd/>
            <a:tailEnd/>
          </a:ln>
          <a:effectLst/>
        </p:spPr>
      </p:pic>
      <p:cxnSp>
        <p:nvCxnSpPr>
          <p:cNvPr id="6" name="Straight Connector 5"/>
          <p:cNvCxnSpPr/>
          <p:nvPr/>
        </p:nvCxnSpPr>
        <p:spPr>
          <a:xfrm>
            <a:off x="4099035" y="3042746"/>
            <a:ext cx="4840014"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699641" y="4225159"/>
            <a:ext cx="6469118" cy="1051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171903" y="4461638"/>
            <a:ext cx="2469931" cy="525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09DF-EFF7-4590-B173-267CED9DEAA4}"/>
              </a:ext>
            </a:extLst>
          </p:cNvPr>
          <p:cNvSpPr>
            <a:spLocks noGrp="1"/>
          </p:cNvSpPr>
          <p:nvPr>
            <p:ph type="title"/>
          </p:nvPr>
        </p:nvSpPr>
        <p:spPr/>
        <p:txBody>
          <a:bodyPr/>
          <a:lstStyle/>
          <a:p>
            <a:r>
              <a:rPr lang="en-US" b="1" u="sng" dirty="0" err="1">
                <a:solidFill>
                  <a:srgbClr val="C00000"/>
                </a:solidFill>
              </a:rPr>
              <a:t>Vunerability</a:t>
            </a:r>
            <a:r>
              <a:rPr lang="en-US" b="1" u="sng" dirty="0">
                <a:solidFill>
                  <a:srgbClr val="C00000"/>
                </a:solidFill>
              </a:rPr>
              <a:t> vs. Exploit</a:t>
            </a:r>
            <a:endParaRPr lang="en-IN" b="1" u="sng" dirty="0">
              <a:solidFill>
                <a:srgbClr val="C00000"/>
              </a:solidFill>
            </a:endParaRPr>
          </a:p>
        </p:txBody>
      </p:sp>
      <p:sp>
        <p:nvSpPr>
          <p:cNvPr id="3" name="Content Placeholder 2">
            <a:extLst>
              <a:ext uri="{FF2B5EF4-FFF2-40B4-BE49-F238E27FC236}">
                <a16:creationId xmlns:a16="http://schemas.microsoft.com/office/drawing/2014/main" id="{98AE6BE0-C8A9-47DC-A54A-6C246FFEA42E}"/>
              </a:ext>
            </a:extLst>
          </p:cNvPr>
          <p:cNvSpPr>
            <a:spLocks noGrp="1"/>
          </p:cNvSpPr>
          <p:nvPr>
            <p:ph idx="1"/>
          </p:nvPr>
        </p:nvSpPr>
        <p:spPr/>
        <p:txBody>
          <a:bodyPr>
            <a:normAutofit fontScale="85000" lnSpcReduction="20000"/>
          </a:bodyPr>
          <a:lstStyle/>
          <a:p>
            <a:r>
              <a:rPr lang="en-US" dirty="0"/>
              <a:t>A </a:t>
            </a:r>
            <a:r>
              <a:rPr lang="en-US" i="1" dirty="0">
                <a:solidFill>
                  <a:srgbClr val="FF0000"/>
                </a:solidFill>
              </a:rPr>
              <a:t>vulnerability</a:t>
            </a:r>
            <a:r>
              <a:rPr lang="en-US" dirty="0"/>
              <a:t> is a weakness in a software system.</a:t>
            </a:r>
          </a:p>
          <a:p>
            <a:r>
              <a:rPr lang="en-US" dirty="0"/>
              <a:t>An </a:t>
            </a:r>
            <a:r>
              <a:rPr lang="en-US" i="1" dirty="0">
                <a:solidFill>
                  <a:srgbClr val="FF0000"/>
                </a:solidFill>
              </a:rPr>
              <a:t>exploit</a:t>
            </a:r>
            <a:r>
              <a:rPr lang="en-US" dirty="0"/>
              <a:t> is an attack that </a:t>
            </a:r>
            <a:r>
              <a:rPr lang="en-US" i="1" dirty="0"/>
              <a:t>leverages</a:t>
            </a:r>
            <a:r>
              <a:rPr lang="en-US" dirty="0"/>
              <a:t> that vulnerability. </a:t>
            </a:r>
          </a:p>
          <a:p>
            <a:r>
              <a:rPr lang="en-US" dirty="0"/>
              <a:t>So while vulnerable means there is </a:t>
            </a:r>
            <a:r>
              <a:rPr lang="en-US" i="1" dirty="0"/>
              <a:t>theoretically a way </a:t>
            </a:r>
            <a:r>
              <a:rPr lang="en-US" dirty="0"/>
              <a:t>to exploit something (i.e., a vulnerability exists), exploitable means that there is a </a:t>
            </a:r>
            <a:r>
              <a:rPr lang="en-US" i="1" dirty="0"/>
              <a:t>definite</a:t>
            </a:r>
            <a:r>
              <a:rPr lang="en-US" dirty="0"/>
              <a:t> path to doing things to launch misconduct.</a:t>
            </a:r>
          </a:p>
          <a:p>
            <a:r>
              <a:rPr lang="en-US" dirty="0"/>
              <a:t>E.g., Database breach is an exploit, lack of proper input validation is vulnerability</a:t>
            </a:r>
          </a:p>
          <a:p>
            <a:r>
              <a:rPr lang="en-US" dirty="0"/>
              <a:t>Few main reasons why something that is theoretically vulnerable is not actually exploitable:</a:t>
            </a:r>
          </a:p>
          <a:p>
            <a:pPr lvl="1"/>
            <a:r>
              <a:rPr lang="en-US" dirty="0"/>
              <a:t>There may be insufficient public information to enable attackers to exploit the vulnerability.</a:t>
            </a:r>
          </a:p>
          <a:p>
            <a:pPr lvl="1"/>
            <a:r>
              <a:rPr lang="en-US" dirty="0"/>
              <a:t>Doing so may require prior authentication or local system access that the attacker does not have.</a:t>
            </a:r>
          </a:p>
          <a:p>
            <a:pPr lvl="1"/>
            <a:r>
              <a:rPr lang="en-US" dirty="0"/>
              <a:t>Existing security controls may make it hard to attack</a:t>
            </a:r>
          </a:p>
          <a:p>
            <a:r>
              <a:rPr lang="en-IN" dirty="0">
                <a:hlinkClick r:id="rId2"/>
              </a:rPr>
              <a:t>https://cve.mitre.org/</a:t>
            </a:r>
            <a:r>
              <a:rPr lang="en-IN" dirty="0"/>
              <a:t> - The global publicly available vulnerabilities database</a:t>
            </a:r>
            <a:endParaRPr lang="en-US" dirty="0"/>
          </a:p>
          <a:p>
            <a:pPr marL="0" indent="0">
              <a:buNone/>
            </a:pPr>
            <a:endParaRPr lang="en-IN" dirty="0"/>
          </a:p>
        </p:txBody>
      </p:sp>
    </p:spTree>
    <p:extLst>
      <p:ext uri="{BB962C8B-B14F-4D97-AF65-F5344CB8AC3E}">
        <p14:creationId xmlns:p14="http://schemas.microsoft.com/office/powerpoint/2010/main" val="3021517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Hacking Terminology</a:t>
            </a:r>
            <a:endParaRPr lang="en-IN" dirty="0"/>
          </a:p>
        </p:txBody>
      </p:sp>
      <p:pic>
        <p:nvPicPr>
          <p:cNvPr id="4098" name="Picture 2"/>
          <p:cNvPicPr>
            <a:picLocks noChangeAspect="1" noChangeArrowheads="1"/>
          </p:cNvPicPr>
          <p:nvPr/>
        </p:nvPicPr>
        <p:blipFill>
          <a:blip r:embed="rId2"/>
          <a:srcRect/>
          <a:stretch>
            <a:fillRect/>
          </a:stretch>
        </p:blipFill>
        <p:spPr bwMode="auto">
          <a:xfrm>
            <a:off x="544978" y="2674061"/>
            <a:ext cx="11102044" cy="2134086"/>
          </a:xfrm>
          <a:prstGeom prst="rect">
            <a:avLst/>
          </a:prstGeom>
          <a:noFill/>
          <a:ln w="9525">
            <a:noFill/>
            <a:miter lim="800000"/>
            <a:headEnd/>
            <a:tailEnd/>
          </a:ln>
          <a:effectLst/>
        </p:spPr>
      </p:pic>
      <p:cxnSp>
        <p:nvCxnSpPr>
          <p:cNvPr id="4" name="Straight Connector 3"/>
          <p:cNvCxnSpPr/>
          <p:nvPr/>
        </p:nvCxnSpPr>
        <p:spPr>
          <a:xfrm flipV="1">
            <a:off x="3925614" y="3436883"/>
            <a:ext cx="6936827" cy="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956442" y="3741104"/>
            <a:ext cx="9905999" cy="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Hacking Terminology</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t>Daisy Chaining</a:t>
            </a:r>
          </a:p>
          <a:p>
            <a:pPr lvl="1">
              <a:buFontTx/>
              <a:buChar char="-"/>
            </a:pPr>
            <a:r>
              <a:rPr lang="en-IN" dirty="0"/>
              <a:t>An illegal activity whereby a hacker gains access to one computer system and its </a:t>
            </a:r>
          </a:p>
          <a:p>
            <a:pPr marL="457200" lvl="1" indent="0">
              <a:buNone/>
            </a:pPr>
            <a:r>
              <a:rPr lang="en-IN" dirty="0"/>
              <a:t>    networks and then uses it to 'piggyback' on to other systems in the organisation </a:t>
            </a:r>
          </a:p>
          <a:p>
            <a:pPr marL="457200" lvl="1" indent="0">
              <a:buNone/>
            </a:pPr>
            <a:r>
              <a:rPr lang="en-IN" dirty="0"/>
              <a:t>    causing further damage</a:t>
            </a:r>
          </a:p>
          <a:p>
            <a:r>
              <a:rPr lang="en-IN" b="1" dirty="0"/>
              <a:t>Bot</a:t>
            </a:r>
            <a:r>
              <a:rPr lang="en-IN" dirty="0"/>
              <a:t> </a:t>
            </a:r>
          </a:p>
          <a:p>
            <a:pPr marL="457200" lvl="1" indent="0">
              <a:buNone/>
            </a:pPr>
            <a:r>
              <a:rPr lang="en-IN" dirty="0"/>
              <a:t>− A bot is a program that automates an action so that it can be done repeatedly at a much higher rate for a more sustained period than a human operator could do it</a:t>
            </a:r>
          </a:p>
          <a:p>
            <a:r>
              <a:rPr lang="en-IN" b="1" dirty="0"/>
              <a:t>Botnet</a:t>
            </a:r>
          </a:p>
          <a:p>
            <a:pPr marL="457200" lvl="1" indent="0">
              <a:buNone/>
            </a:pPr>
            <a:r>
              <a:rPr lang="en-IN" dirty="0"/>
              <a:t> − A botnet, also known as zombie army, is a group of computers controlled without their owners’ knowledge (i.e. Connected remotely and dispersed geographically). Botnets are used to send spam or make denial of service attacks.</a:t>
            </a:r>
          </a:p>
          <a:p>
            <a:pPr marL="457200" lvl="1" indent="0">
              <a:buNone/>
            </a:pPr>
            <a:r>
              <a:rPr lang="en-IN" dirty="0"/>
              <a:t>E.g., </a:t>
            </a:r>
            <a:r>
              <a:rPr lang="en-IN" dirty="0">
                <a:hlinkClick r:id="rId2"/>
              </a:rPr>
              <a:t>https://www.forcepoint.com/blog/security-labs/public-holidays-website-leads-rig-ek-drive-download-qakbot-malware</a:t>
            </a:r>
            <a:r>
              <a:rPr lang="en-IN" dirty="0"/>
              <a:t> </a:t>
            </a:r>
          </a:p>
        </p:txBody>
      </p:sp>
    </p:spTree>
    <p:extLst>
      <p:ext uri="{BB962C8B-B14F-4D97-AF65-F5344CB8AC3E}">
        <p14:creationId xmlns:p14="http://schemas.microsoft.com/office/powerpoint/2010/main" val="294671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3"/>
          <p:cNvPicPr>
            <a:picLocks noChangeAspect="1"/>
          </p:cNvPicPr>
          <p:nvPr/>
        </p:nvPicPr>
        <p:blipFill>
          <a:blip r:embed="rId2"/>
          <a:stretch>
            <a:fillRect/>
          </a:stretch>
        </p:blipFill>
        <p:spPr>
          <a:xfrm>
            <a:off x="1413946" y="1795092"/>
            <a:ext cx="9045860" cy="4366558"/>
          </a:xfrm>
          <a:prstGeom prst="rect">
            <a:avLst/>
          </a:prstGeom>
        </p:spPr>
      </p:pic>
    </p:spTree>
    <p:extLst>
      <p:ext uri="{BB962C8B-B14F-4D97-AF65-F5344CB8AC3E}">
        <p14:creationId xmlns:p14="http://schemas.microsoft.com/office/powerpoint/2010/main" val="359019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Hacking attacks across the world</a:t>
            </a:r>
            <a:endParaRPr lang="en-IN" dirty="0"/>
          </a:p>
        </p:txBody>
      </p:sp>
      <p:pic>
        <p:nvPicPr>
          <p:cNvPr id="1026" name="Picture 2" descr="Image result for cyber security atta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3060"/>
            <a:ext cx="5047706" cy="27759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yber security atta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609" y="1542282"/>
            <a:ext cx="3064143" cy="27167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5944" y="4420489"/>
            <a:ext cx="9337183" cy="2031325"/>
          </a:xfrm>
          <a:prstGeom prst="rect">
            <a:avLst/>
          </a:prstGeom>
          <a:noFill/>
        </p:spPr>
        <p:txBody>
          <a:bodyPr wrap="square" rtlCol="0">
            <a:spAutoFit/>
          </a:bodyPr>
          <a:lstStyle/>
          <a:p>
            <a:r>
              <a:rPr lang="en-IN" dirty="0"/>
              <a:t>Common types of </a:t>
            </a:r>
            <a:r>
              <a:rPr lang="en-IN" dirty="0" err="1"/>
              <a:t>cybersecurity</a:t>
            </a:r>
            <a:r>
              <a:rPr lang="en-IN" dirty="0"/>
              <a:t> attacks:</a:t>
            </a:r>
          </a:p>
          <a:p>
            <a:pPr marL="285750" indent="-285750">
              <a:buFont typeface="Arial" panose="020B0604020202020204" pitchFamily="34" charset="0"/>
              <a:buChar char="•"/>
            </a:pPr>
            <a:r>
              <a:rPr lang="en-IN" dirty="0"/>
              <a:t>Phishing Attacks                                                      - Denial of Service Attacks                        </a:t>
            </a:r>
          </a:p>
          <a:p>
            <a:pPr marL="285750" indent="-285750">
              <a:buFont typeface="Arial" panose="020B0604020202020204" pitchFamily="34" charset="0"/>
              <a:buChar char="•"/>
            </a:pPr>
            <a:r>
              <a:rPr lang="en-IN" dirty="0"/>
              <a:t>SQL Injection Attacks (</a:t>
            </a:r>
            <a:r>
              <a:rPr lang="en-IN" dirty="0" err="1"/>
              <a:t>SQLi</a:t>
            </a:r>
            <a:r>
              <a:rPr lang="en-IN" dirty="0"/>
              <a:t>)                                  - Spear Phishing attacks</a:t>
            </a:r>
          </a:p>
          <a:p>
            <a:pPr marL="285750" indent="-285750">
              <a:buFont typeface="Arial" panose="020B0604020202020204" pitchFamily="34" charset="0"/>
              <a:buChar char="•"/>
            </a:pPr>
            <a:r>
              <a:rPr lang="en-IN" dirty="0"/>
              <a:t>Cross-Site Scripting (XSS)                                       - Whaling phishing attacks</a:t>
            </a:r>
          </a:p>
          <a:p>
            <a:pPr marL="285750" indent="-285750">
              <a:buFont typeface="Arial" panose="020B0604020202020204" pitchFamily="34" charset="0"/>
              <a:buChar char="•"/>
            </a:pPr>
            <a:r>
              <a:rPr lang="en-IN" dirty="0"/>
              <a:t>Man-in-the-Middle (MITM) Attacks                     - Brute Force and Dictionary Attacks</a:t>
            </a:r>
          </a:p>
          <a:p>
            <a:pPr marL="285750" indent="-285750">
              <a:buFont typeface="Arial" panose="020B0604020202020204" pitchFamily="34" charset="0"/>
              <a:buChar char="•"/>
            </a:pPr>
            <a:r>
              <a:rPr lang="en-IN" dirty="0"/>
              <a:t>Malware Attacks</a:t>
            </a:r>
          </a:p>
          <a:p>
            <a:endParaRPr lang="en-IN" dirty="0"/>
          </a:p>
        </p:txBody>
      </p:sp>
      <p:pic>
        <p:nvPicPr>
          <p:cNvPr id="3" name="Picture 2"/>
          <p:cNvPicPr>
            <a:picLocks noChangeAspect="1"/>
          </p:cNvPicPr>
          <p:nvPr/>
        </p:nvPicPr>
        <p:blipFill rotWithShape="1">
          <a:blip r:embed="rId4"/>
          <a:srcRect l="31121" t="13027" r="32500" b="24598"/>
          <a:stretch/>
        </p:blipFill>
        <p:spPr>
          <a:xfrm>
            <a:off x="8289655" y="3058510"/>
            <a:ext cx="3711480" cy="3579556"/>
          </a:xfrm>
          <a:prstGeom prst="rect">
            <a:avLst/>
          </a:prstGeom>
        </p:spPr>
      </p:pic>
    </p:spTree>
    <p:extLst>
      <p:ext uri="{BB962C8B-B14F-4D97-AF65-F5344CB8AC3E}">
        <p14:creationId xmlns:p14="http://schemas.microsoft.com/office/powerpoint/2010/main" val="325709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Effects of Hacking</a:t>
            </a:r>
            <a:endParaRPr lang="en-IN" dirty="0"/>
          </a:p>
        </p:txBody>
      </p:sp>
      <p:pic>
        <p:nvPicPr>
          <p:cNvPr id="4" name="Picture 3"/>
          <p:cNvPicPr>
            <a:picLocks noChangeAspect="1"/>
          </p:cNvPicPr>
          <p:nvPr/>
        </p:nvPicPr>
        <p:blipFill>
          <a:blip r:embed="rId2"/>
          <a:stretch>
            <a:fillRect/>
          </a:stretch>
        </p:blipFill>
        <p:spPr>
          <a:xfrm>
            <a:off x="2668158" y="1456694"/>
            <a:ext cx="8033420" cy="5295798"/>
          </a:xfrm>
          <a:prstGeom prst="rect">
            <a:avLst/>
          </a:prstGeom>
        </p:spPr>
      </p:pic>
    </p:spTree>
    <p:extLst>
      <p:ext uri="{BB962C8B-B14F-4D97-AF65-F5344CB8AC3E}">
        <p14:creationId xmlns:p14="http://schemas.microsoft.com/office/powerpoint/2010/main" val="346954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Attack Classification </a:t>
            </a:r>
            <a:endParaRPr lang="en-IN" dirty="0"/>
          </a:p>
        </p:txBody>
      </p:sp>
      <p:sp>
        <p:nvSpPr>
          <p:cNvPr id="3" name="Content Placeholder 2"/>
          <p:cNvSpPr>
            <a:spLocks noGrp="1"/>
          </p:cNvSpPr>
          <p:nvPr>
            <p:ph idx="1"/>
          </p:nvPr>
        </p:nvSpPr>
        <p:spPr/>
        <p:txBody>
          <a:bodyPr>
            <a:normAutofit fontScale="77500" lnSpcReduction="20000"/>
          </a:bodyPr>
          <a:lstStyle/>
          <a:p>
            <a:r>
              <a:rPr lang="en-IN" dirty="0">
                <a:solidFill>
                  <a:srgbClr val="0070C0"/>
                </a:solidFill>
              </a:rPr>
              <a:t>Non Technical Attacks</a:t>
            </a:r>
          </a:p>
          <a:p>
            <a:r>
              <a:rPr lang="en-IN" dirty="0">
                <a:solidFill>
                  <a:srgbClr val="FF0000"/>
                </a:solidFill>
              </a:rPr>
              <a:t>Exploits that involve manipulating people.</a:t>
            </a:r>
          </a:p>
          <a:p>
            <a:r>
              <a:rPr lang="en-IN" dirty="0"/>
              <a:t>End users are the greatest vulnerability within any computer or network infrastructure.</a:t>
            </a:r>
          </a:p>
          <a:p>
            <a:r>
              <a:rPr lang="en-IN" dirty="0"/>
              <a:t>Humans are trusting by nature, which can lead to social-engineering exploits.</a:t>
            </a:r>
          </a:p>
          <a:p>
            <a:r>
              <a:rPr lang="en-IN" i="1" dirty="0">
                <a:solidFill>
                  <a:srgbClr val="FF0000"/>
                </a:solidFill>
              </a:rPr>
              <a:t>Social engineering </a:t>
            </a:r>
            <a:r>
              <a:rPr lang="en-IN" dirty="0"/>
              <a:t>is defined as the exploitation of the trusting nature of human beings to gain information for malicious purposes.  Using a variety of media, including phone calls and social media, these attackers trick people into offering them access to sensitive information</a:t>
            </a:r>
          </a:p>
          <a:p>
            <a:r>
              <a:rPr lang="en-IN" dirty="0"/>
              <a:t>Other common and effective attacks against information systems are </a:t>
            </a:r>
            <a:r>
              <a:rPr lang="en-IN" dirty="0">
                <a:solidFill>
                  <a:srgbClr val="FF0000"/>
                </a:solidFill>
              </a:rPr>
              <a:t>physical</a:t>
            </a:r>
            <a:r>
              <a:rPr lang="en-IN" dirty="0"/>
              <a:t>.</a:t>
            </a:r>
          </a:p>
          <a:p>
            <a:r>
              <a:rPr lang="en-IN" dirty="0"/>
              <a:t>Hackers break into buildings, computer rooms, or other areas containing critical information or property. Physical attacks can include </a:t>
            </a:r>
            <a:r>
              <a:rPr lang="en-IN" i="1" dirty="0"/>
              <a:t>dumpster diving </a:t>
            </a:r>
            <a:r>
              <a:rPr lang="en-IN" dirty="0"/>
              <a:t>(rummaging through trash cans and dumpsters for intellectual property, passwords, network diagrams, and other information)</a:t>
            </a:r>
          </a:p>
          <a:p>
            <a:r>
              <a:rPr lang="en-IN" dirty="0">
                <a:hlinkClick r:id="rId2"/>
              </a:rPr>
              <a:t>https://www.youtube.com/watch?v=p7SV59UtA2I</a:t>
            </a:r>
            <a:endParaRPr lang="en-IN" dirty="0"/>
          </a:p>
        </p:txBody>
      </p:sp>
    </p:spTree>
    <p:extLst>
      <p:ext uri="{BB962C8B-B14F-4D97-AF65-F5344CB8AC3E}">
        <p14:creationId xmlns:p14="http://schemas.microsoft.com/office/powerpoint/2010/main" val="141851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Attack Classification </a:t>
            </a:r>
            <a:endParaRPr lang="en-IN" dirty="0"/>
          </a:p>
        </p:txBody>
      </p:sp>
      <p:pic>
        <p:nvPicPr>
          <p:cNvPr id="5" name="Picture 4"/>
          <p:cNvPicPr>
            <a:picLocks noChangeAspect="1"/>
          </p:cNvPicPr>
          <p:nvPr/>
        </p:nvPicPr>
        <p:blipFill>
          <a:blip r:embed="rId2"/>
          <a:stretch>
            <a:fillRect/>
          </a:stretch>
        </p:blipFill>
        <p:spPr>
          <a:xfrm>
            <a:off x="2777885" y="1845797"/>
            <a:ext cx="8194915" cy="3910116"/>
          </a:xfrm>
          <a:prstGeom prst="rect">
            <a:avLst/>
          </a:prstGeom>
        </p:spPr>
      </p:pic>
      <p:pic>
        <p:nvPicPr>
          <p:cNvPr id="6" name="Picture 5"/>
          <p:cNvPicPr>
            <a:picLocks noChangeAspect="1"/>
          </p:cNvPicPr>
          <p:nvPr/>
        </p:nvPicPr>
        <p:blipFill>
          <a:blip r:embed="rId3"/>
          <a:stretch>
            <a:fillRect/>
          </a:stretch>
        </p:blipFill>
        <p:spPr>
          <a:xfrm>
            <a:off x="2777885" y="5755913"/>
            <a:ext cx="8194915" cy="670306"/>
          </a:xfrm>
          <a:prstGeom prst="rect">
            <a:avLst/>
          </a:prstGeom>
        </p:spPr>
      </p:pic>
    </p:spTree>
    <p:extLst>
      <p:ext uri="{BB962C8B-B14F-4D97-AF65-F5344CB8AC3E}">
        <p14:creationId xmlns:p14="http://schemas.microsoft.com/office/powerpoint/2010/main" val="359959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Attack Classification </a:t>
            </a:r>
            <a:endParaRPr lang="en-IN" dirty="0"/>
          </a:p>
        </p:txBody>
      </p:sp>
      <p:sp>
        <p:nvSpPr>
          <p:cNvPr id="3" name="Content Placeholder 2"/>
          <p:cNvSpPr>
            <a:spLocks noGrp="1"/>
          </p:cNvSpPr>
          <p:nvPr>
            <p:ph idx="1"/>
          </p:nvPr>
        </p:nvSpPr>
        <p:spPr>
          <a:xfrm>
            <a:off x="838200" y="1825624"/>
            <a:ext cx="11245770" cy="5032375"/>
          </a:xfrm>
        </p:spPr>
        <p:txBody>
          <a:bodyPr>
            <a:normAutofit fontScale="85000" lnSpcReduction="20000"/>
          </a:bodyPr>
          <a:lstStyle/>
          <a:p>
            <a:r>
              <a:rPr lang="en-IN" dirty="0">
                <a:solidFill>
                  <a:srgbClr val="0070C0"/>
                </a:solidFill>
              </a:rPr>
              <a:t>Operating System Attacks</a:t>
            </a:r>
          </a:p>
          <a:p>
            <a:r>
              <a:rPr lang="en-IN" dirty="0"/>
              <a:t>Hacking operating systems (OSs) is a preferred method of the bad guys</a:t>
            </a:r>
          </a:p>
          <a:p>
            <a:r>
              <a:rPr lang="en-IN" dirty="0"/>
              <a:t>OS comprise a large portion of hacker attacks simply because every computer has one and so many well-known exploits that can be used against them</a:t>
            </a:r>
          </a:p>
          <a:p>
            <a:r>
              <a:rPr lang="en-IN" dirty="0"/>
              <a:t>Hackers prefer attacking operating systems like Windows and Linux because they are widely used and better known for their vulnerabilities.</a:t>
            </a:r>
          </a:p>
          <a:p>
            <a:r>
              <a:rPr lang="en-IN" dirty="0"/>
              <a:t>Some examples of attacks on operating systems:</a:t>
            </a:r>
          </a:p>
          <a:p>
            <a:pPr lvl="1"/>
            <a:r>
              <a:rPr lang="en-IN" dirty="0"/>
              <a:t> Exploiting specific protocol implementations</a:t>
            </a:r>
          </a:p>
          <a:p>
            <a:pPr lvl="1"/>
            <a:r>
              <a:rPr lang="en-IN" dirty="0"/>
              <a:t> Attacking built-in authentication systems</a:t>
            </a:r>
          </a:p>
          <a:p>
            <a:pPr lvl="1"/>
            <a:r>
              <a:rPr lang="en-IN" dirty="0"/>
              <a:t> Breaking file-system security</a:t>
            </a:r>
          </a:p>
          <a:p>
            <a:pPr lvl="1"/>
            <a:r>
              <a:rPr lang="en-IN" dirty="0"/>
              <a:t> Cracking passwords and encryption mechanisms</a:t>
            </a:r>
          </a:p>
          <a:p>
            <a:r>
              <a:rPr lang="en-IN" dirty="0">
                <a:hlinkClick r:id="rId2"/>
              </a:rPr>
              <a:t>https://www.trendmicro.com/vinfo/us/threat-encyclopedia/malware/autorun#:~:text=AUTORUN%20is%20a%20family%20of,leaves%20a%20file%20named%20AUTORUN.&amp;text=This%20file%20is%20used%20to,the%20infected%20drive%20is%20accessed.</a:t>
            </a:r>
            <a:endParaRPr lang="en-IN" dirty="0"/>
          </a:p>
        </p:txBody>
      </p:sp>
    </p:spTree>
    <p:extLst>
      <p:ext uri="{BB962C8B-B14F-4D97-AF65-F5344CB8AC3E}">
        <p14:creationId xmlns:p14="http://schemas.microsoft.com/office/powerpoint/2010/main" val="3044030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Attack Classification </a:t>
            </a:r>
            <a:endParaRPr lang="en-IN" dirty="0"/>
          </a:p>
        </p:txBody>
      </p:sp>
      <p:pic>
        <p:nvPicPr>
          <p:cNvPr id="5" name="Picture 4"/>
          <p:cNvPicPr>
            <a:picLocks noChangeAspect="1"/>
          </p:cNvPicPr>
          <p:nvPr/>
        </p:nvPicPr>
        <p:blipFill>
          <a:blip r:embed="rId2"/>
          <a:stretch>
            <a:fillRect/>
          </a:stretch>
        </p:blipFill>
        <p:spPr>
          <a:xfrm>
            <a:off x="1418869" y="1690688"/>
            <a:ext cx="9934931" cy="4758766"/>
          </a:xfrm>
          <a:prstGeom prst="rect">
            <a:avLst/>
          </a:prstGeom>
        </p:spPr>
      </p:pic>
    </p:spTree>
    <p:extLst>
      <p:ext uri="{BB962C8B-B14F-4D97-AF65-F5344CB8AC3E}">
        <p14:creationId xmlns:p14="http://schemas.microsoft.com/office/powerpoint/2010/main" val="2274428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2412</TotalTime>
  <Words>1775</Words>
  <Application>Microsoft Office PowerPoint</Application>
  <PresentationFormat>Widescreen</PresentationFormat>
  <Paragraphs>124</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Baskerville Old Face</vt:lpstr>
      <vt:lpstr>Calibri</vt:lpstr>
      <vt:lpstr>Calibri Light</vt:lpstr>
      <vt:lpstr>Times New Roman</vt:lpstr>
      <vt:lpstr>Titillium Web</vt:lpstr>
      <vt:lpstr>Office Theme</vt:lpstr>
      <vt:lpstr>Ethical Hacking </vt:lpstr>
      <vt:lpstr>PowerPoint Presentation</vt:lpstr>
      <vt:lpstr>PowerPoint Presentation</vt:lpstr>
      <vt:lpstr>Hacking attacks across the world</vt:lpstr>
      <vt:lpstr>Effects of Hacking</vt:lpstr>
      <vt:lpstr>Attack Classification </vt:lpstr>
      <vt:lpstr>Attack Classification </vt:lpstr>
      <vt:lpstr>Attack Classification </vt:lpstr>
      <vt:lpstr>Attack Classification </vt:lpstr>
      <vt:lpstr>Host Threats</vt:lpstr>
      <vt:lpstr>Host Threats</vt:lpstr>
      <vt:lpstr>Attack Classification </vt:lpstr>
      <vt:lpstr>Zero Day Attacks </vt:lpstr>
      <vt:lpstr>Why learn this course ?</vt:lpstr>
      <vt:lpstr>PowerPoint Presentation</vt:lpstr>
      <vt:lpstr>Why learn this course ?</vt:lpstr>
      <vt:lpstr>Ethical Hacking</vt:lpstr>
      <vt:lpstr>Types of Hackers</vt:lpstr>
      <vt:lpstr>Types of Hackers</vt:lpstr>
      <vt:lpstr>Types of Hackers</vt:lpstr>
      <vt:lpstr>Types of Hackers</vt:lpstr>
      <vt:lpstr>Hacking Terminology</vt:lpstr>
      <vt:lpstr>Hacking Terminology</vt:lpstr>
      <vt:lpstr>Vunerability vs. Exploit</vt:lpstr>
      <vt:lpstr>Hacking Terminology</vt:lpstr>
      <vt:lpstr>Hacking Terminology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dc:title>
  <dc:creator>modg</dc:creator>
  <cp:lastModifiedBy>Dr Ghosh</cp:lastModifiedBy>
  <cp:revision>40</cp:revision>
  <dcterms:created xsi:type="dcterms:W3CDTF">2018-08-19T03:52:36Z</dcterms:created>
  <dcterms:modified xsi:type="dcterms:W3CDTF">2022-08-11T04:50:05Z</dcterms:modified>
</cp:coreProperties>
</file>