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259" r:id="rId4"/>
    <p:sldId id="260" r:id="rId5"/>
    <p:sldId id="262" r:id="rId6"/>
    <p:sldId id="263" r:id="rId7"/>
    <p:sldId id="261" r:id="rId8"/>
    <p:sldId id="314" r:id="rId9"/>
    <p:sldId id="315" r:id="rId10"/>
    <p:sldId id="316" r:id="rId11"/>
    <p:sldId id="317" r:id="rId12"/>
    <p:sldId id="264" r:id="rId13"/>
    <p:sldId id="271" r:id="rId14"/>
    <p:sldId id="265" r:id="rId15"/>
    <p:sldId id="320" r:id="rId16"/>
    <p:sldId id="266" r:id="rId17"/>
    <p:sldId id="267" r:id="rId18"/>
    <p:sldId id="268" r:id="rId19"/>
    <p:sldId id="269" r:id="rId20"/>
    <p:sldId id="272" r:id="rId21"/>
    <p:sldId id="273" r:id="rId22"/>
    <p:sldId id="274" r:id="rId23"/>
    <p:sldId id="276" r:id="rId24"/>
    <p:sldId id="275" r:id="rId25"/>
    <p:sldId id="318" r:id="rId26"/>
    <p:sldId id="319" r:id="rId27"/>
    <p:sldId id="278" r:id="rId28"/>
    <p:sldId id="281" r:id="rId29"/>
    <p:sldId id="321" r:id="rId30"/>
    <p:sldId id="322" r:id="rId31"/>
    <p:sldId id="323" r:id="rId32"/>
    <p:sldId id="324" r:id="rId33"/>
    <p:sldId id="279" r:id="rId34"/>
    <p:sldId id="280" r:id="rId35"/>
    <p:sldId id="282" r:id="rId36"/>
    <p:sldId id="284" r:id="rId37"/>
    <p:sldId id="289" r:id="rId38"/>
    <p:sldId id="291" r:id="rId39"/>
    <p:sldId id="292" r:id="rId40"/>
    <p:sldId id="290"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380213C-23EA-4BC1-9800-9F45E4A8601E}">
          <p14:sldIdLst>
            <p14:sldId id="257"/>
            <p14:sldId id="258"/>
            <p14:sldId id="259"/>
            <p14:sldId id="260"/>
            <p14:sldId id="262"/>
            <p14:sldId id="263"/>
            <p14:sldId id="261"/>
            <p14:sldId id="314"/>
            <p14:sldId id="315"/>
            <p14:sldId id="316"/>
            <p14:sldId id="317"/>
            <p14:sldId id="264"/>
            <p14:sldId id="271"/>
            <p14:sldId id="265"/>
            <p14:sldId id="320"/>
            <p14:sldId id="266"/>
            <p14:sldId id="267"/>
            <p14:sldId id="268"/>
            <p14:sldId id="269"/>
            <p14:sldId id="272"/>
            <p14:sldId id="273"/>
            <p14:sldId id="274"/>
            <p14:sldId id="276"/>
            <p14:sldId id="275"/>
            <p14:sldId id="318"/>
            <p14:sldId id="319"/>
            <p14:sldId id="278"/>
            <p14:sldId id="281"/>
            <p14:sldId id="321"/>
            <p14:sldId id="322"/>
            <p14:sldId id="323"/>
            <p14:sldId id="324"/>
            <p14:sldId id="279"/>
            <p14:sldId id="280"/>
            <p14:sldId id="282"/>
            <p14:sldId id="284"/>
            <p14:sldId id="289"/>
            <p14:sldId id="291"/>
            <p14:sldId id="292"/>
            <p14:sldId id="290"/>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C8A24-F794-4A16-BA81-DAD9C71D5774}" type="datetimeFigureOut">
              <a:rPr lang="en-IN" smtClean="0"/>
              <a:t>03-11-2022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C96B0-D86C-4302-8F57-16DFE82D0CD6}" type="slidenum">
              <a:rPr lang="en-IN" smtClean="0"/>
              <a:t>‹#›</a:t>
            </a:fld>
            <a:endParaRPr lang="en-IN"/>
          </a:p>
        </p:txBody>
      </p:sp>
    </p:spTree>
    <p:extLst>
      <p:ext uri="{BB962C8B-B14F-4D97-AF65-F5344CB8AC3E}">
        <p14:creationId xmlns:p14="http://schemas.microsoft.com/office/powerpoint/2010/main" val="1143502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BAFC-A863-4D7B-92FF-437EA3622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DDA87E-CC1E-4BA2-85D0-0D4CCF8AF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7BA99F-5414-4259-9704-AF24E44BB278}"/>
              </a:ext>
            </a:extLst>
          </p:cNvPr>
          <p:cNvSpPr>
            <a:spLocks noGrp="1"/>
          </p:cNvSpPr>
          <p:nvPr>
            <p:ph type="dt" sz="half" idx="10"/>
          </p:nvPr>
        </p:nvSpPr>
        <p:spPr/>
        <p:txBody>
          <a:bodyPr/>
          <a:lstStyle/>
          <a:p>
            <a:fld id="{1E6032AF-4C56-4151-849F-D3795575285D}" type="datetimeFigureOut">
              <a:rPr lang="en-IN" smtClean="0"/>
              <a:t>03-11-2022</a:t>
            </a:fld>
            <a:endParaRPr lang="en-IN"/>
          </a:p>
        </p:txBody>
      </p:sp>
      <p:sp>
        <p:nvSpPr>
          <p:cNvPr id="5" name="Footer Placeholder 4">
            <a:extLst>
              <a:ext uri="{FF2B5EF4-FFF2-40B4-BE49-F238E27FC236}">
                <a16:creationId xmlns:a16="http://schemas.microsoft.com/office/drawing/2014/main" id="{FBDE8CDF-8AD4-4D56-BB13-23ADD0EE5C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A10ED-F246-47A4-A9A0-53B0184313F6}"/>
              </a:ext>
            </a:extLst>
          </p:cNvPr>
          <p:cNvSpPr>
            <a:spLocks noGrp="1"/>
          </p:cNvSpPr>
          <p:nvPr>
            <p:ph type="sldNum" sz="quarter" idx="12"/>
          </p:nvPr>
        </p:nvSpPr>
        <p:spPr/>
        <p:txBody>
          <a:bodyPr/>
          <a:lstStyle/>
          <a:p>
            <a:fld id="{E3513E49-FBED-4ECF-BADD-3ABF8F961844}" type="slidenum">
              <a:rPr lang="en-IN" smtClean="0"/>
              <a:t>‹#›</a:t>
            </a:fld>
            <a:endParaRPr lang="en-IN"/>
          </a:p>
        </p:txBody>
      </p:sp>
    </p:spTree>
    <p:extLst>
      <p:ext uri="{BB962C8B-B14F-4D97-AF65-F5344CB8AC3E}">
        <p14:creationId xmlns:p14="http://schemas.microsoft.com/office/powerpoint/2010/main" val="296445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60AE-37CB-4DDD-B211-E8DFA7B33F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B2E3A2-F774-43BF-8E9A-91D2F5C7B4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B4B1E4-C701-405C-950F-02F2665E4F31}"/>
              </a:ext>
            </a:extLst>
          </p:cNvPr>
          <p:cNvSpPr>
            <a:spLocks noGrp="1"/>
          </p:cNvSpPr>
          <p:nvPr>
            <p:ph type="dt" sz="half" idx="10"/>
          </p:nvPr>
        </p:nvSpPr>
        <p:spPr/>
        <p:txBody>
          <a:bodyPr/>
          <a:lstStyle/>
          <a:p>
            <a:fld id="{1E6032AF-4C56-4151-849F-D3795575285D}" type="datetimeFigureOut">
              <a:rPr lang="en-IN" smtClean="0"/>
              <a:t>03-11-2022</a:t>
            </a:fld>
            <a:endParaRPr lang="en-IN"/>
          </a:p>
        </p:txBody>
      </p:sp>
      <p:sp>
        <p:nvSpPr>
          <p:cNvPr id="5" name="Footer Placeholder 4">
            <a:extLst>
              <a:ext uri="{FF2B5EF4-FFF2-40B4-BE49-F238E27FC236}">
                <a16:creationId xmlns:a16="http://schemas.microsoft.com/office/drawing/2014/main" id="{F86C461A-240F-4316-A675-1CBE9A0F00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12E2F-1ADD-4F00-95E4-39289E73750D}"/>
              </a:ext>
            </a:extLst>
          </p:cNvPr>
          <p:cNvSpPr>
            <a:spLocks noGrp="1"/>
          </p:cNvSpPr>
          <p:nvPr>
            <p:ph type="sldNum" sz="quarter" idx="12"/>
          </p:nvPr>
        </p:nvSpPr>
        <p:spPr/>
        <p:txBody>
          <a:bodyPr/>
          <a:lstStyle/>
          <a:p>
            <a:fld id="{E3513E49-FBED-4ECF-BADD-3ABF8F961844}" type="slidenum">
              <a:rPr lang="en-IN" smtClean="0"/>
              <a:t>‹#›</a:t>
            </a:fld>
            <a:endParaRPr lang="en-IN"/>
          </a:p>
        </p:txBody>
      </p:sp>
    </p:spTree>
    <p:extLst>
      <p:ext uri="{BB962C8B-B14F-4D97-AF65-F5344CB8AC3E}">
        <p14:creationId xmlns:p14="http://schemas.microsoft.com/office/powerpoint/2010/main" val="38024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3FA05-904A-4F34-AB16-EF42DD705A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8B1194-4FC6-42EB-92A3-451B0F506A5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49FD91-BF6C-482E-9A74-B1ACF9303105}"/>
              </a:ext>
            </a:extLst>
          </p:cNvPr>
          <p:cNvSpPr>
            <a:spLocks noGrp="1"/>
          </p:cNvSpPr>
          <p:nvPr>
            <p:ph type="dt" sz="half" idx="10"/>
          </p:nvPr>
        </p:nvSpPr>
        <p:spPr/>
        <p:txBody>
          <a:bodyPr/>
          <a:lstStyle/>
          <a:p>
            <a:fld id="{1E6032AF-4C56-4151-849F-D3795575285D}" type="datetimeFigureOut">
              <a:rPr lang="en-IN" smtClean="0"/>
              <a:t>03-11-2022</a:t>
            </a:fld>
            <a:endParaRPr lang="en-IN"/>
          </a:p>
        </p:txBody>
      </p:sp>
      <p:sp>
        <p:nvSpPr>
          <p:cNvPr id="5" name="Footer Placeholder 4">
            <a:extLst>
              <a:ext uri="{FF2B5EF4-FFF2-40B4-BE49-F238E27FC236}">
                <a16:creationId xmlns:a16="http://schemas.microsoft.com/office/drawing/2014/main" id="{29B75BCC-F48A-4704-ACAF-E7C333F2FF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910F7-C765-4E5B-940A-B1ED3E15F30C}"/>
              </a:ext>
            </a:extLst>
          </p:cNvPr>
          <p:cNvSpPr>
            <a:spLocks noGrp="1"/>
          </p:cNvSpPr>
          <p:nvPr>
            <p:ph type="sldNum" sz="quarter" idx="12"/>
          </p:nvPr>
        </p:nvSpPr>
        <p:spPr/>
        <p:txBody>
          <a:bodyPr/>
          <a:lstStyle/>
          <a:p>
            <a:fld id="{E3513E49-FBED-4ECF-BADD-3ABF8F961844}" type="slidenum">
              <a:rPr lang="en-IN" smtClean="0"/>
              <a:t>‹#›</a:t>
            </a:fld>
            <a:endParaRPr lang="en-IN"/>
          </a:p>
        </p:txBody>
      </p:sp>
    </p:spTree>
    <p:extLst>
      <p:ext uri="{BB962C8B-B14F-4D97-AF65-F5344CB8AC3E}">
        <p14:creationId xmlns:p14="http://schemas.microsoft.com/office/powerpoint/2010/main" val="4862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CD5CE-1595-477A-90CD-3A9ED922BB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F08219-B2A4-4077-BE07-90961AC46B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2E2560-71FA-48F4-8A30-CDC96BC6FA63}"/>
              </a:ext>
            </a:extLst>
          </p:cNvPr>
          <p:cNvSpPr>
            <a:spLocks noGrp="1"/>
          </p:cNvSpPr>
          <p:nvPr>
            <p:ph type="dt" sz="half" idx="10"/>
          </p:nvPr>
        </p:nvSpPr>
        <p:spPr/>
        <p:txBody>
          <a:bodyPr/>
          <a:lstStyle/>
          <a:p>
            <a:fld id="{1E6032AF-4C56-4151-849F-D3795575285D}" type="datetimeFigureOut">
              <a:rPr lang="en-IN" smtClean="0"/>
              <a:t>03-11-2022</a:t>
            </a:fld>
            <a:endParaRPr lang="en-IN"/>
          </a:p>
        </p:txBody>
      </p:sp>
      <p:sp>
        <p:nvSpPr>
          <p:cNvPr id="5" name="Footer Placeholder 4">
            <a:extLst>
              <a:ext uri="{FF2B5EF4-FFF2-40B4-BE49-F238E27FC236}">
                <a16:creationId xmlns:a16="http://schemas.microsoft.com/office/drawing/2014/main" id="{EE84D6FE-8AB0-4E20-B57C-79BF3EAA88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F660BF-39F0-405B-A49B-F761D401300E}"/>
              </a:ext>
            </a:extLst>
          </p:cNvPr>
          <p:cNvSpPr>
            <a:spLocks noGrp="1"/>
          </p:cNvSpPr>
          <p:nvPr>
            <p:ph type="sldNum" sz="quarter" idx="12"/>
          </p:nvPr>
        </p:nvSpPr>
        <p:spPr/>
        <p:txBody>
          <a:bodyPr/>
          <a:lstStyle/>
          <a:p>
            <a:fld id="{E3513E49-FBED-4ECF-BADD-3ABF8F961844}" type="slidenum">
              <a:rPr lang="en-IN" smtClean="0"/>
              <a:t>‹#›</a:t>
            </a:fld>
            <a:endParaRPr lang="en-IN"/>
          </a:p>
        </p:txBody>
      </p:sp>
    </p:spTree>
    <p:extLst>
      <p:ext uri="{BB962C8B-B14F-4D97-AF65-F5344CB8AC3E}">
        <p14:creationId xmlns:p14="http://schemas.microsoft.com/office/powerpoint/2010/main" val="331283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FFC6-C70C-409E-AB48-8DEF60DB99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97BC1-1501-4229-962D-9C8FC1AF99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2469F0-2ECD-4A50-8AF6-6ED6B123422C}"/>
              </a:ext>
            </a:extLst>
          </p:cNvPr>
          <p:cNvSpPr>
            <a:spLocks noGrp="1"/>
          </p:cNvSpPr>
          <p:nvPr>
            <p:ph type="dt" sz="half" idx="10"/>
          </p:nvPr>
        </p:nvSpPr>
        <p:spPr/>
        <p:txBody>
          <a:bodyPr/>
          <a:lstStyle/>
          <a:p>
            <a:fld id="{1E6032AF-4C56-4151-849F-D3795575285D}" type="datetimeFigureOut">
              <a:rPr lang="en-IN" smtClean="0"/>
              <a:t>03-11-2022</a:t>
            </a:fld>
            <a:endParaRPr lang="en-IN"/>
          </a:p>
        </p:txBody>
      </p:sp>
      <p:sp>
        <p:nvSpPr>
          <p:cNvPr id="5" name="Footer Placeholder 4">
            <a:extLst>
              <a:ext uri="{FF2B5EF4-FFF2-40B4-BE49-F238E27FC236}">
                <a16:creationId xmlns:a16="http://schemas.microsoft.com/office/drawing/2014/main" id="{188B97E9-08B9-46DE-B1F0-83C2D3ED6C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F317D-672C-434F-9113-C6DD875E23DC}"/>
              </a:ext>
            </a:extLst>
          </p:cNvPr>
          <p:cNvSpPr>
            <a:spLocks noGrp="1"/>
          </p:cNvSpPr>
          <p:nvPr>
            <p:ph type="sldNum" sz="quarter" idx="12"/>
          </p:nvPr>
        </p:nvSpPr>
        <p:spPr/>
        <p:txBody>
          <a:bodyPr/>
          <a:lstStyle/>
          <a:p>
            <a:fld id="{E3513E49-FBED-4ECF-BADD-3ABF8F961844}" type="slidenum">
              <a:rPr lang="en-IN" smtClean="0"/>
              <a:t>‹#›</a:t>
            </a:fld>
            <a:endParaRPr lang="en-IN"/>
          </a:p>
        </p:txBody>
      </p:sp>
    </p:spTree>
    <p:extLst>
      <p:ext uri="{BB962C8B-B14F-4D97-AF65-F5344CB8AC3E}">
        <p14:creationId xmlns:p14="http://schemas.microsoft.com/office/powerpoint/2010/main" val="894419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C751-7F61-464E-ABDF-09EF942FFA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326705-F755-45EA-AD4C-D43E8265715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42C09F-7B56-4FED-B0AA-9C8DF1F8BB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7C4B4D-C64B-4E72-98D9-5AF5FDC16A65}"/>
              </a:ext>
            </a:extLst>
          </p:cNvPr>
          <p:cNvSpPr>
            <a:spLocks noGrp="1"/>
          </p:cNvSpPr>
          <p:nvPr>
            <p:ph type="dt" sz="half" idx="10"/>
          </p:nvPr>
        </p:nvSpPr>
        <p:spPr/>
        <p:txBody>
          <a:bodyPr/>
          <a:lstStyle/>
          <a:p>
            <a:fld id="{1E6032AF-4C56-4151-849F-D3795575285D}" type="datetimeFigureOut">
              <a:rPr lang="en-IN" smtClean="0"/>
              <a:t>03-11-2022</a:t>
            </a:fld>
            <a:endParaRPr lang="en-IN"/>
          </a:p>
        </p:txBody>
      </p:sp>
      <p:sp>
        <p:nvSpPr>
          <p:cNvPr id="6" name="Footer Placeholder 5">
            <a:extLst>
              <a:ext uri="{FF2B5EF4-FFF2-40B4-BE49-F238E27FC236}">
                <a16:creationId xmlns:a16="http://schemas.microsoft.com/office/drawing/2014/main" id="{A003404E-4984-47E0-880C-C32C5449D7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4DF6CA-6500-4F22-BA4B-1796C5E80F94}"/>
              </a:ext>
            </a:extLst>
          </p:cNvPr>
          <p:cNvSpPr>
            <a:spLocks noGrp="1"/>
          </p:cNvSpPr>
          <p:nvPr>
            <p:ph type="sldNum" sz="quarter" idx="12"/>
          </p:nvPr>
        </p:nvSpPr>
        <p:spPr/>
        <p:txBody>
          <a:bodyPr/>
          <a:lstStyle/>
          <a:p>
            <a:fld id="{E3513E49-FBED-4ECF-BADD-3ABF8F961844}" type="slidenum">
              <a:rPr lang="en-IN" smtClean="0"/>
              <a:t>‹#›</a:t>
            </a:fld>
            <a:endParaRPr lang="en-IN"/>
          </a:p>
        </p:txBody>
      </p:sp>
    </p:spTree>
    <p:extLst>
      <p:ext uri="{BB962C8B-B14F-4D97-AF65-F5344CB8AC3E}">
        <p14:creationId xmlns:p14="http://schemas.microsoft.com/office/powerpoint/2010/main" val="143582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3A0E-D84B-4247-BD73-D25BAC4EAB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6FA937-5DCC-49C0-8D8B-596C3892E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F3216E-DF01-4825-834D-C970479B4F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70FAC2-D104-4AAA-B395-E1467CE6AF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9CE615-8DF9-4EA0-89B2-E61AED6A6E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BFADF6-9C0E-4B8C-8186-819C59E95637}"/>
              </a:ext>
            </a:extLst>
          </p:cNvPr>
          <p:cNvSpPr>
            <a:spLocks noGrp="1"/>
          </p:cNvSpPr>
          <p:nvPr>
            <p:ph type="dt" sz="half" idx="10"/>
          </p:nvPr>
        </p:nvSpPr>
        <p:spPr/>
        <p:txBody>
          <a:bodyPr/>
          <a:lstStyle/>
          <a:p>
            <a:fld id="{1E6032AF-4C56-4151-849F-D3795575285D}" type="datetimeFigureOut">
              <a:rPr lang="en-IN" smtClean="0"/>
              <a:t>03-11-2022</a:t>
            </a:fld>
            <a:endParaRPr lang="en-IN"/>
          </a:p>
        </p:txBody>
      </p:sp>
      <p:sp>
        <p:nvSpPr>
          <p:cNvPr id="8" name="Footer Placeholder 7">
            <a:extLst>
              <a:ext uri="{FF2B5EF4-FFF2-40B4-BE49-F238E27FC236}">
                <a16:creationId xmlns:a16="http://schemas.microsoft.com/office/drawing/2014/main" id="{5C325B5D-529B-431A-9114-F399CD880E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F84FCD-C68C-4505-B164-F929F90FA364}"/>
              </a:ext>
            </a:extLst>
          </p:cNvPr>
          <p:cNvSpPr>
            <a:spLocks noGrp="1"/>
          </p:cNvSpPr>
          <p:nvPr>
            <p:ph type="sldNum" sz="quarter" idx="12"/>
          </p:nvPr>
        </p:nvSpPr>
        <p:spPr/>
        <p:txBody>
          <a:bodyPr/>
          <a:lstStyle/>
          <a:p>
            <a:fld id="{E3513E49-FBED-4ECF-BADD-3ABF8F961844}" type="slidenum">
              <a:rPr lang="en-IN" smtClean="0"/>
              <a:t>‹#›</a:t>
            </a:fld>
            <a:endParaRPr lang="en-IN"/>
          </a:p>
        </p:txBody>
      </p:sp>
    </p:spTree>
    <p:extLst>
      <p:ext uri="{BB962C8B-B14F-4D97-AF65-F5344CB8AC3E}">
        <p14:creationId xmlns:p14="http://schemas.microsoft.com/office/powerpoint/2010/main" val="4497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23B2-6C90-4B70-9C59-6596DC015A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1A97EB-7787-45D8-92F3-D79D99385DC3}"/>
              </a:ext>
            </a:extLst>
          </p:cNvPr>
          <p:cNvSpPr>
            <a:spLocks noGrp="1"/>
          </p:cNvSpPr>
          <p:nvPr>
            <p:ph type="dt" sz="half" idx="10"/>
          </p:nvPr>
        </p:nvSpPr>
        <p:spPr/>
        <p:txBody>
          <a:bodyPr/>
          <a:lstStyle/>
          <a:p>
            <a:fld id="{1E6032AF-4C56-4151-849F-D3795575285D}" type="datetimeFigureOut">
              <a:rPr lang="en-IN" smtClean="0"/>
              <a:t>03-11-2022</a:t>
            </a:fld>
            <a:endParaRPr lang="en-IN"/>
          </a:p>
        </p:txBody>
      </p:sp>
      <p:sp>
        <p:nvSpPr>
          <p:cNvPr id="4" name="Footer Placeholder 3">
            <a:extLst>
              <a:ext uri="{FF2B5EF4-FFF2-40B4-BE49-F238E27FC236}">
                <a16:creationId xmlns:a16="http://schemas.microsoft.com/office/drawing/2014/main" id="{E714627F-6FB0-47F0-A2B1-22E5B6C2D9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52CD4D-086E-4440-AF76-E674D0903506}"/>
              </a:ext>
            </a:extLst>
          </p:cNvPr>
          <p:cNvSpPr>
            <a:spLocks noGrp="1"/>
          </p:cNvSpPr>
          <p:nvPr>
            <p:ph type="sldNum" sz="quarter" idx="12"/>
          </p:nvPr>
        </p:nvSpPr>
        <p:spPr/>
        <p:txBody>
          <a:bodyPr/>
          <a:lstStyle/>
          <a:p>
            <a:fld id="{E3513E49-FBED-4ECF-BADD-3ABF8F961844}" type="slidenum">
              <a:rPr lang="en-IN" smtClean="0"/>
              <a:t>‹#›</a:t>
            </a:fld>
            <a:endParaRPr lang="en-IN"/>
          </a:p>
        </p:txBody>
      </p:sp>
    </p:spTree>
    <p:extLst>
      <p:ext uri="{BB962C8B-B14F-4D97-AF65-F5344CB8AC3E}">
        <p14:creationId xmlns:p14="http://schemas.microsoft.com/office/powerpoint/2010/main" val="231701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1BEDE1-9A31-4F7B-BBD0-017AFF91D4E9}"/>
              </a:ext>
            </a:extLst>
          </p:cNvPr>
          <p:cNvSpPr>
            <a:spLocks noGrp="1"/>
          </p:cNvSpPr>
          <p:nvPr>
            <p:ph type="dt" sz="half" idx="10"/>
          </p:nvPr>
        </p:nvSpPr>
        <p:spPr/>
        <p:txBody>
          <a:bodyPr/>
          <a:lstStyle/>
          <a:p>
            <a:fld id="{1E6032AF-4C56-4151-849F-D3795575285D}" type="datetimeFigureOut">
              <a:rPr lang="en-IN" smtClean="0"/>
              <a:t>03-11-2022</a:t>
            </a:fld>
            <a:endParaRPr lang="en-IN"/>
          </a:p>
        </p:txBody>
      </p:sp>
      <p:sp>
        <p:nvSpPr>
          <p:cNvPr id="3" name="Footer Placeholder 2">
            <a:extLst>
              <a:ext uri="{FF2B5EF4-FFF2-40B4-BE49-F238E27FC236}">
                <a16:creationId xmlns:a16="http://schemas.microsoft.com/office/drawing/2014/main" id="{67315A5B-2F78-4765-B416-0DEE13548F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60AD22-8874-4C5E-B6B9-D03D525D743B}"/>
              </a:ext>
            </a:extLst>
          </p:cNvPr>
          <p:cNvSpPr>
            <a:spLocks noGrp="1"/>
          </p:cNvSpPr>
          <p:nvPr>
            <p:ph type="sldNum" sz="quarter" idx="12"/>
          </p:nvPr>
        </p:nvSpPr>
        <p:spPr/>
        <p:txBody>
          <a:bodyPr/>
          <a:lstStyle/>
          <a:p>
            <a:fld id="{E3513E49-FBED-4ECF-BADD-3ABF8F961844}" type="slidenum">
              <a:rPr lang="en-IN" smtClean="0"/>
              <a:t>‹#›</a:t>
            </a:fld>
            <a:endParaRPr lang="en-IN"/>
          </a:p>
        </p:txBody>
      </p:sp>
    </p:spTree>
    <p:extLst>
      <p:ext uri="{BB962C8B-B14F-4D97-AF65-F5344CB8AC3E}">
        <p14:creationId xmlns:p14="http://schemas.microsoft.com/office/powerpoint/2010/main" val="265706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0A01-680E-45F9-9880-11B834F58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751CB1-7C12-4F1B-923F-4C60A3778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54A3F5-3DA4-4B77-9914-90111CEE7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17872A-F8FE-4A22-98A6-423FAA946171}"/>
              </a:ext>
            </a:extLst>
          </p:cNvPr>
          <p:cNvSpPr>
            <a:spLocks noGrp="1"/>
          </p:cNvSpPr>
          <p:nvPr>
            <p:ph type="dt" sz="half" idx="10"/>
          </p:nvPr>
        </p:nvSpPr>
        <p:spPr/>
        <p:txBody>
          <a:bodyPr/>
          <a:lstStyle/>
          <a:p>
            <a:fld id="{1E6032AF-4C56-4151-849F-D3795575285D}" type="datetimeFigureOut">
              <a:rPr lang="en-IN" smtClean="0"/>
              <a:t>03-11-2022</a:t>
            </a:fld>
            <a:endParaRPr lang="en-IN"/>
          </a:p>
        </p:txBody>
      </p:sp>
      <p:sp>
        <p:nvSpPr>
          <p:cNvPr id="6" name="Footer Placeholder 5">
            <a:extLst>
              <a:ext uri="{FF2B5EF4-FFF2-40B4-BE49-F238E27FC236}">
                <a16:creationId xmlns:a16="http://schemas.microsoft.com/office/drawing/2014/main" id="{04961D9F-CACD-40E1-9DF7-311366AD50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C35F56-9F6B-4A28-B5DB-CE8AC2C6B1FE}"/>
              </a:ext>
            </a:extLst>
          </p:cNvPr>
          <p:cNvSpPr>
            <a:spLocks noGrp="1"/>
          </p:cNvSpPr>
          <p:nvPr>
            <p:ph type="sldNum" sz="quarter" idx="12"/>
          </p:nvPr>
        </p:nvSpPr>
        <p:spPr/>
        <p:txBody>
          <a:bodyPr/>
          <a:lstStyle/>
          <a:p>
            <a:fld id="{E3513E49-FBED-4ECF-BADD-3ABF8F961844}" type="slidenum">
              <a:rPr lang="en-IN" smtClean="0"/>
              <a:t>‹#›</a:t>
            </a:fld>
            <a:endParaRPr lang="en-IN"/>
          </a:p>
        </p:txBody>
      </p:sp>
    </p:spTree>
    <p:extLst>
      <p:ext uri="{BB962C8B-B14F-4D97-AF65-F5344CB8AC3E}">
        <p14:creationId xmlns:p14="http://schemas.microsoft.com/office/powerpoint/2010/main" val="334639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12D9-BD9A-489E-9A71-73B4E084E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BCD570-6C53-4E10-B257-3B19F80B99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98E509-3DC2-457C-A426-D4E738971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675A36-CAAB-41A0-BBEE-77440FF2CA14}"/>
              </a:ext>
            </a:extLst>
          </p:cNvPr>
          <p:cNvSpPr>
            <a:spLocks noGrp="1"/>
          </p:cNvSpPr>
          <p:nvPr>
            <p:ph type="dt" sz="half" idx="10"/>
          </p:nvPr>
        </p:nvSpPr>
        <p:spPr/>
        <p:txBody>
          <a:bodyPr/>
          <a:lstStyle/>
          <a:p>
            <a:fld id="{1E6032AF-4C56-4151-849F-D3795575285D}" type="datetimeFigureOut">
              <a:rPr lang="en-IN" smtClean="0"/>
              <a:t>03-11-2022</a:t>
            </a:fld>
            <a:endParaRPr lang="en-IN"/>
          </a:p>
        </p:txBody>
      </p:sp>
      <p:sp>
        <p:nvSpPr>
          <p:cNvPr id="6" name="Footer Placeholder 5">
            <a:extLst>
              <a:ext uri="{FF2B5EF4-FFF2-40B4-BE49-F238E27FC236}">
                <a16:creationId xmlns:a16="http://schemas.microsoft.com/office/drawing/2014/main" id="{E6F72A6F-A467-418C-AB47-6E05946EE1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C7290D-45EF-4F8C-96C8-91A9F4CD1E49}"/>
              </a:ext>
            </a:extLst>
          </p:cNvPr>
          <p:cNvSpPr>
            <a:spLocks noGrp="1"/>
          </p:cNvSpPr>
          <p:nvPr>
            <p:ph type="sldNum" sz="quarter" idx="12"/>
          </p:nvPr>
        </p:nvSpPr>
        <p:spPr/>
        <p:txBody>
          <a:bodyPr/>
          <a:lstStyle/>
          <a:p>
            <a:fld id="{E3513E49-FBED-4ECF-BADD-3ABF8F961844}" type="slidenum">
              <a:rPr lang="en-IN" smtClean="0"/>
              <a:t>‹#›</a:t>
            </a:fld>
            <a:endParaRPr lang="en-IN"/>
          </a:p>
        </p:txBody>
      </p:sp>
    </p:spTree>
    <p:extLst>
      <p:ext uri="{BB962C8B-B14F-4D97-AF65-F5344CB8AC3E}">
        <p14:creationId xmlns:p14="http://schemas.microsoft.com/office/powerpoint/2010/main" val="3148712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35E19-78B4-4499-A206-2EF0EAFBF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F1C4CA-DB4C-4095-A408-AE1DA245A4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B3966-C118-494E-9AB8-230B89914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032AF-4C56-4151-849F-D3795575285D}" type="datetimeFigureOut">
              <a:rPr lang="en-IN" smtClean="0"/>
              <a:t>03-11-2022</a:t>
            </a:fld>
            <a:endParaRPr lang="en-IN"/>
          </a:p>
        </p:txBody>
      </p:sp>
      <p:sp>
        <p:nvSpPr>
          <p:cNvPr id="5" name="Footer Placeholder 4">
            <a:extLst>
              <a:ext uri="{FF2B5EF4-FFF2-40B4-BE49-F238E27FC236}">
                <a16:creationId xmlns:a16="http://schemas.microsoft.com/office/drawing/2014/main" id="{C1B38A20-1D95-4CE5-9A41-4E416322D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C11AF5-12AF-48D3-8EC9-72840517A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513E49-FBED-4ECF-BADD-3ABF8F961844}" type="slidenum">
              <a:rPr lang="en-IN" smtClean="0"/>
              <a:t>‹#›</a:t>
            </a:fld>
            <a:endParaRPr lang="en-IN"/>
          </a:p>
        </p:txBody>
      </p:sp>
    </p:spTree>
    <p:extLst>
      <p:ext uri="{BB962C8B-B14F-4D97-AF65-F5344CB8AC3E}">
        <p14:creationId xmlns:p14="http://schemas.microsoft.com/office/powerpoint/2010/main" val="4237375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1">
                    <a:lumMod val="75000"/>
                  </a:schemeClr>
                </a:solidFill>
                <a:latin typeface="Baskerville Old Face" panose="02020602080505020303" pitchFamily="18" charset="0"/>
              </a:rPr>
              <a:t>Ethical Hacking </a:t>
            </a:r>
            <a:endParaRPr lang="en-IN" dirty="0"/>
          </a:p>
        </p:txBody>
      </p:sp>
      <p:sp>
        <p:nvSpPr>
          <p:cNvPr id="3" name="Subtitle 2"/>
          <p:cNvSpPr>
            <a:spLocks noGrp="1"/>
          </p:cNvSpPr>
          <p:nvPr>
            <p:ph type="subTitle" idx="1"/>
          </p:nvPr>
        </p:nvSpPr>
        <p:spPr/>
        <p:txBody>
          <a:bodyPr/>
          <a:lstStyle/>
          <a:p>
            <a:r>
              <a:rPr lang="en-IN" dirty="0" err="1"/>
              <a:t>Mohona</a:t>
            </a:r>
            <a:r>
              <a:rPr lang="en-IN" dirty="0"/>
              <a:t> Ghosh</a:t>
            </a:r>
          </a:p>
        </p:txBody>
      </p:sp>
    </p:spTree>
    <p:extLst>
      <p:ext uri="{BB962C8B-B14F-4D97-AF65-F5344CB8AC3E}">
        <p14:creationId xmlns:p14="http://schemas.microsoft.com/office/powerpoint/2010/main" val="301184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2634-75D0-43FC-832C-7497E748464E}"/>
              </a:ext>
            </a:extLst>
          </p:cNvPr>
          <p:cNvSpPr>
            <a:spLocks noGrp="1"/>
          </p:cNvSpPr>
          <p:nvPr>
            <p:ph type="title"/>
          </p:nvPr>
        </p:nvSpPr>
        <p:spPr/>
        <p:txBody>
          <a:bodyPr/>
          <a:lstStyle/>
          <a:p>
            <a:pPr algn="ctr">
              <a:defRPr/>
            </a:pPr>
            <a:r>
              <a:rPr lang="en-IN" b="1" u="sng" dirty="0">
                <a:solidFill>
                  <a:srgbClr val="C00000"/>
                </a:solidFill>
              </a:rPr>
              <a:t>TCP Connection</a:t>
            </a:r>
          </a:p>
        </p:txBody>
      </p:sp>
      <p:pic>
        <p:nvPicPr>
          <p:cNvPr id="17411" name="Picture 2">
            <a:extLst>
              <a:ext uri="{FF2B5EF4-FFF2-40B4-BE49-F238E27FC236}">
                <a16:creationId xmlns:a16="http://schemas.microsoft.com/office/drawing/2014/main" id="{5D46DE22-0CD2-4BB9-9D1D-D74C964F9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43063"/>
            <a:ext cx="927893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5874-6D55-4BEC-8674-9EAFEF83C7EC}"/>
              </a:ext>
            </a:extLst>
          </p:cNvPr>
          <p:cNvSpPr>
            <a:spLocks noGrp="1"/>
          </p:cNvSpPr>
          <p:nvPr>
            <p:ph type="title"/>
          </p:nvPr>
        </p:nvSpPr>
        <p:spPr>
          <a:xfrm>
            <a:off x="838200" y="365125"/>
            <a:ext cx="10515600" cy="1325563"/>
          </a:xfrm>
        </p:spPr>
        <p:txBody>
          <a:bodyPr/>
          <a:lstStyle/>
          <a:p>
            <a:pPr algn="ctr">
              <a:defRPr/>
            </a:pPr>
            <a:r>
              <a:rPr lang="en-IN" b="1" u="sng" dirty="0">
                <a:solidFill>
                  <a:srgbClr val="C00000"/>
                </a:solidFill>
              </a:rPr>
              <a:t>TCP Session</a:t>
            </a:r>
          </a:p>
        </p:txBody>
      </p:sp>
      <p:pic>
        <p:nvPicPr>
          <p:cNvPr id="18435" name="Picture 2">
            <a:extLst>
              <a:ext uri="{FF2B5EF4-FFF2-40B4-BE49-F238E27FC236}">
                <a16:creationId xmlns:a16="http://schemas.microsoft.com/office/drawing/2014/main" id="{93C219DE-E43E-406D-96E2-9B72DDB18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1" y="1571625"/>
            <a:ext cx="8759825"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3">
            <a:extLst>
              <a:ext uri="{FF2B5EF4-FFF2-40B4-BE49-F238E27FC236}">
                <a16:creationId xmlns:a16="http://schemas.microsoft.com/office/drawing/2014/main" id="{CB44E6D9-55F7-4CCC-B9D0-41AD515DC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0" y="3643314"/>
            <a:ext cx="88582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7BB0-8C5D-4329-B896-BBED53CB9D51}"/>
              </a:ext>
            </a:extLst>
          </p:cNvPr>
          <p:cNvSpPr>
            <a:spLocks noGrp="1"/>
          </p:cNvSpPr>
          <p:nvPr>
            <p:ph type="title"/>
          </p:nvPr>
        </p:nvSpPr>
        <p:spPr/>
        <p:txBody>
          <a:bodyPr/>
          <a:lstStyle/>
          <a:p>
            <a:pPr algn="ctr"/>
            <a:r>
              <a:rPr lang="en-IN" b="1" u="sng" dirty="0">
                <a:solidFill>
                  <a:srgbClr val="C00000"/>
                </a:solidFill>
              </a:rPr>
              <a:t>TCP Session</a:t>
            </a:r>
            <a:endParaRPr lang="en-IN" dirty="0"/>
          </a:p>
        </p:txBody>
      </p:sp>
      <p:sp>
        <p:nvSpPr>
          <p:cNvPr id="4" name="Content Placeholder 3">
            <a:extLst>
              <a:ext uri="{FF2B5EF4-FFF2-40B4-BE49-F238E27FC236}">
                <a16:creationId xmlns:a16="http://schemas.microsoft.com/office/drawing/2014/main" id="{7C719B04-2ADB-4A5C-A937-CAA37824960E}"/>
              </a:ext>
            </a:extLst>
          </p:cNvPr>
          <p:cNvSpPr>
            <a:spLocks noGrp="1"/>
          </p:cNvSpPr>
          <p:nvPr>
            <p:ph sz="half" idx="1"/>
          </p:nvPr>
        </p:nvSpPr>
        <p:spPr>
          <a:xfrm>
            <a:off x="159026" y="1825625"/>
            <a:ext cx="5860774" cy="4351338"/>
          </a:xfrm>
        </p:spPr>
        <p:txBody>
          <a:bodyPr>
            <a:normAutofit lnSpcReduction="10000"/>
          </a:bodyPr>
          <a:lstStyle/>
          <a:p>
            <a:r>
              <a:rPr lang="en-IN" dirty="0"/>
              <a:t>One a session has been opened, the application can send messages over it, and signal the end of connection level messages. </a:t>
            </a:r>
          </a:p>
          <a:p>
            <a:r>
              <a:rPr lang="en-IN" dirty="0"/>
              <a:t>These messages are encapsulated in SCP packets and transferred over the byte stream. Messages can be split up into several different packets.</a:t>
            </a:r>
          </a:p>
          <a:p>
            <a:r>
              <a:rPr lang="en-IN" dirty="0"/>
              <a:t>The header contains three fields; a flag byte, </a:t>
            </a:r>
            <a:r>
              <a:rPr lang="en-IN" dirty="0">
                <a:solidFill>
                  <a:srgbClr val="FF0000"/>
                </a:solidFill>
              </a:rPr>
              <a:t>the session identifier</a:t>
            </a:r>
            <a:r>
              <a:rPr lang="en-IN" dirty="0"/>
              <a:t>, and the packet length.</a:t>
            </a:r>
          </a:p>
        </p:txBody>
      </p:sp>
      <p:sp>
        <p:nvSpPr>
          <p:cNvPr id="6" name="Rectangle 1">
            <a:extLst>
              <a:ext uri="{FF2B5EF4-FFF2-40B4-BE49-F238E27FC236}">
                <a16:creationId xmlns:a16="http://schemas.microsoft.com/office/drawing/2014/main" id="{35F3F8ED-6792-4D80-A7D6-40F569C15A8D}"/>
              </a:ext>
            </a:extLst>
          </p:cNvPr>
          <p:cNvSpPr>
            <a:spLocks noChangeArrowheads="1"/>
          </p:cNvSpPr>
          <p:nvPr/>
        </p:nvSpPr>
        <p:spPr bwMode="auto">
          <a:xfrm>
            <a:off x="7079974" y="2342495"/>
            <a:ext cx="5711687"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FLAGS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+SFRP0000 | </a:t>
            </a:r>
            <a:r>
              <a:rPr kumimoji="0" lang="en-US" altLang="en-US" sz="2400" b="0" i="0" u="none" strike="noStrike" cap="none" normalizeH="0" baseline="0" dirty="0">
                <a:ln>
                  <a:noFill/>
                </a:ln>
                <a:solidFill>
                  <a:srgbClr val="FF0000"/>
                </a:solidFill>
                <a:effectLst/>
                <a:latin typeface="Arial Unicode MS" panose="020B0604020202020204" pitchFamily="34" charset="-128"/>
              </a:rPr>
              <a:t>Session ID        </a:t>
            </a:r>
            <a:r>
              <a:rPr kumimoji="0" lang="en-US" altLang="en-US" sz="2400" b="0" i="0" u="none" strike="noStrike" cap="none" normalizeH="0" baseline="0" dirty="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 |              LENGTH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165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7BB0-8C5D-4329-B896-BBED53CB9D51}"/>
              </a:ext>
            </a:extLst>
          </p:cNvPr>
          <p:cNvSpPr>
            <a:spLocks noGrp="1"/>
          </p:cNvSpPr>
          <p:nvPr>
            <p:ph type="title"/>
          </p:nvPr>
        </p:nvSpPr>
        <p:spPr/>
        <p:txBody>
          <a:bodyPr/>
          <a:lstStyle/>
          <a:p>
            <a:pPr algn="ctr"/>
            <a:r>
              <a:rPr lang="en-IN" b="1" u="sng" dirty="0">
                <a:solidFill>
                  <a:srgbClr val="C00000"/>
                </a:solidFill>
              </a:rPr>
              <a:t>TCP Session</a:t>
            </a:r>
            <a:endParaRPr lang="en-IN" dirty="0"/>
          </a:p>
        </p:txBody>
      </p:sp>
      <p:sp>
        <p:nvSpPr>
          <p:cNvPr id="4" name="Content Placeholder 3">
            <a:extLst>
              <a:ext uri="{FF2B5EF4-FFF2-40B4-BE49-F238E27FC236}">
                <a16:creationId xmlns:a16="http://schemas.microsoft.com/office/drawing/2014/main" id="{7C719B04-2ADB-4A5C-A937-CAA37824960E}"/>
              </a:ext>
            </a:extLst>
          </p:cNvPr>
          <p:cNvSpPr>
            <a:spLocks noGrp="1"/>
          </p:cNvSpPr>
          <p:nvPr>
            <p:ph sz="half" idx="1"/>
          </p:nvPr>
        </p:nvSpPr>
        <p:spPr>
          <a:xfrm>
            <a:off x="159025" y="1825625"/>
            <a:ext cx="6294783" cy="4667250"/>
          </a:xfrm>
        </p:spPr>
        <p:txBody>
          <a:bodyPr>
            <a:normAutofit fontScale="70000" lnSpcReduction="20000"/>
          </a:bodyPr>
          <a:lstStyle/>
          <a:p>
            <a:pPr algn="just"/>
            <a:r>
              <a:rPr lang="en-IN" dirty="0"/>
              <a:t>The session ID is usually a long, randomly-generated alpha-numeric string</a:t>
            </a:r>
          </a:p>
          <a:p>
            <a:pPr algn="just"/>
            <a:r>
              <a:rPr lang="en-IN" dirty="0"/>
              <a:t>This session ID is created and assigned to a user when they are first authenticated. </a:t>
            </a:r>
          </a:p>
          <a:p>
            <a:pPr algn="just"/>
            <a:r>
              <a:rPr lang="en-IN" dirty="0"/>
              <a:t>This session ID is stored on the server and usually kept "alive" for as long as the user is using the web-application, and erased when the user log's out or the session times out after a predefined inactivity period. </a:t>
            </a:r>
          </a:p>
          <a:p>
            <a:pPr algn="just"/>
            <a:r>
              <a:rPr lang="en-IN" dirty="0"/>
              <a:t>The session ID is associated with a specific user via a variety of means, most commonly by setting a cookie. </a:t>
            </a:r>
          </a:p>
          <a:p>
            <a:pPr algn="just"/>
            <a:r>
              <a:rPr lang="en-IN" dirty="0"/>
              <a:t>Many applications simply append the session ID to all page URLs, making session hijacking attacks much easier</a:t>
            </a:r>
          </a:p>
          <a:p>
            <a:pPr marL="0" indent="0" algn="just">
              <a:buNone/>
            </a:pPr>
            <a:endParaRPr lang="en-IN" dirty="0"/>
          </a:p>
          <a:p>
            <a:pPr eaLnBrk="0" fontAlgn="base" hangingPunct="0">
              <a:lnSpc>
                <a:spcPct val="100000"/>
              </a:lnSpc>
              <a:spcBef>
                <a:spcPct val="0"/>
              </a:spcBef>
              <a:spcAft>
                <a:spcPct val="0"/>
              </a:spcAft>
            </a:pPr>
            <a:r>
              <a:rPr lang="en-US" altLang="en-US" sz="2900" dirty="0"/>
              <a:t>A URL containing the session ID might look something like:</a:t>
            </a:r>
            <a:endParaRPr kumimoji="0" lang="en-US" altLang="en-US" sz="2900" b="0" i="0" u="none" strike="noStrike" cap="none" normalizeH="0" baseline="0" dirty="0">
              <a:ln>
                <a:noFill/>
              </a:ln>
              <a:effectLst/>
              <a:cs typeface="Courier New" panose="02070309020205020404" pitchFamily="49" charset="0"/>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effectLst/>
                <a:latin typeface="Courier New" panose="02070309020205020404" pitchFamily="49" charset="0"/>
                <a:cs typeface="Courier New" panose="02070309020205020404" pitchFamily="49" charset="0"/>
              </a:rPr>
              <a:t>    http://www.123somesite.com/view/7AD30725122120803</a:t>
            </a:r>
            <a:r>
              <a:rPr kumimoji="0" lang="en-US" altLang="en-US" sz="2400" b="0" i="0" u="none" strike="noStrike" cap="none" normalizeH="0" baseline="0" dirty="0">
                <a:ln>
                  <a:noFill/>
                </a:ln>
                <a:effectLst/>
              </a:rPr>
              <a:t> </a:t>
            </a:r>
            <a:endParaRPr kumimoji="0" lang="en-US" altLang="en-US" sz="4000" b="0" i="0" u="none" strike="noStrike" cap="none" normalizeH="0" baseline="0" dirty="0">
              <a:ln>
                <a:noFill/>
              </a:ln>
              <a:effectLst/>
              <a:latin typeface="Arial" panose="020B0604020202020204" pitchFamily="34" charset="0"/>
            </a:endParaRPr>
          </a:p>
          <a:p>
            <a:pPr algn="just"/>
            <a:endParaRPr lang="en-IN" dirty="0"/>
          </a:p>
          <a:p>
            <a:pPr algn="just"/>
            <a:endParaRPr lang="en-IN" dirty="0"/>
          </a:p>
        </p:txBody>
      </p:sp>
      <p:sp>
        <p:nvSpPr>
          <p:cNvPr id="6" name="Rectangle 1">
            <a:extLst>
              <a:ext uri="{FF2B5EF4-FFF2-40B4-BE49-F238E27FC236}">
                <a16:creationId xmlns:a16="http://schemas.microsoft.com/office/drawing/2014/main" id="{35F3F8ED-6792-4D80-A7D6-40F569C15A8D}"/>
              </a:ext>
            </a:extLst>
          </p:cNvPr>
          <p:cNvSpPr>
            <a:spLocks noChangeArrowheads="1"/>
          </p:cNvSpPr>
          <p:nvPr/>
        </p:nvSpPr>
        <p:spPr bwMode="auto">
          <a:xfrm>
            <a:off x="7079974" y="2342495"/>
            <a:ext cx="5711687"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FLAGS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+SFRP0000 | </a:t>
            </a:r>
            <a:r>
              <a:rPr kumimoji="0" lang="en-US" altLang="en-US" sz="2400" b="0" i="0" u="none" strike="noStrike" cap="none" normalizeH="0" baseline="0" dirty="0">
                <a:ln>
                  <a:noFill/>
                </a:ln>
                <a:solidFill>
                  <a:srgbClr val="FF0000"/>
                </a:solidFill>
                <a:effectLst/>
                <a:latin typeface="Arial Unicode MS" panose="020B0604020202020204" pitchFamily="34" charset="-128"/>
              </a:rPr>
              <a:t>Session ID        </a:t>
            </a:r>
            <a:r>
              <a:rPr kumimoji="0" lang="en-US" altLang="en-US" sz="2400" b="0" i="0" u="none" strike="noStrike" cap="none" normalizeH="0" baseline="0" dirty="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 |              LENGTH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8399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7A20-A5F0-4D2F-AC91-67CAD8C3E248}"/>
              </a:ext>
            </a:extLst>
          </p:cNvPr>
          <p:cNvSpPr>
            <a:spLocks noGrp="1"/>
          </p:cNvSpPr>
          <p:nvPr>
            <p:ph type="title"/>
          </p:nvPr>
        </p:nvSpPr>
        <p:spPr>
          <a:xfrm>
            <a:off x="838200" y="7316"/>
            <a:ext cx="10515600" cy="1325563"/>
          </a:xfrm>
        </p:spPr>
        <p:txBody>
          <a:bodyPr/>
          <a:lstStyle/>
          <a:p>
            <a:pPr algn="ctr"/>
            <a:r>
              <a:rPr lang="en-IN" b="1" u="sng" dirty="0">
                <a:solidFill>
                  <a:srgbClr val="C00000"/>
                </a:solidFill>
              </a:rPr>
              <a:t>Session Hijacking</a:t>
            </a:r>
            <a:endParaRPr lang="en-IN" dirty="0"/>
          </a:p>
        </p:txBody>
      </p:sp>
      <p:pic>
        <p:nvPicPr>
          <p:cNvPr id="6" name="Picture 5">
            <a:extLst>
              <a:ext uri="{FF2B5EF4-FFF2-40B4-BE49-F238E27FC236}">
                <a16:creationId xmlns:a16="http://schemas.microsoft.com/office/drawing/2014/main" id="{6151BA16-35A7-4825-9CAE-27423E58AC59}"/>
              </a:ext>
            </a:extLst>
          </p:cNvPr>
          <p:cNvPicPr>
            <a:picLocks noChangeAspect="1"/>
          </p:cNvPicPr>
          <p:nvPr/>
        </p:nvPicPr>
        <p:blipFill>
          <a:blip r:embed="rId2"/>
          <a:stretch>
            <a:fillRect/>
          </a:stretch>
        </p:blipFill>
        <p:spPr>
          <a:xfrm>
            <a:off x="63746" y="1152940"/>
            <a:ext cx="8377889" cy="5797826"/>
          </a:xfrm>
          <a:prstGeom prst="rect">
            <a:avLst/>
          </a:prstGeom>
        </p:spPr>
      </p:pic>
      <p:sp>
        <p:nvSpPr>
          <p:cNvPr id="7" name="TextBox 6">
            <a:extLst>
              <a:ext uri="{FF2B5EF4-FFF2-40B4-BE49-F238E27FC236}">
                <a16:creationId xmlns:a16="http://schemas.microsoft.com/office/drawing/2014/main" id="{B1E4266D-7B20-4599-AFD0-BA65A673A6EC}"/>
              </a:ext>
            </a:extLst>
          </p:cNvPr>
          <p:cNvSpPr txBox="1"/>
          <p:nvPr/>
        </p:nvSpPr>
        <p:spPr>
          <a:xfrm>
            <a:off x="8553450" y="454741"/>
            <a:ext cx="3457575" cy="6463308"/>
          </a:xfrm>
          <a:prstGeom prst="rect">
            <a:avLst/>
          </a:prstGeom>
          <a:noFill/>
          <a:ln>
            <a:solidFill>
              <a:schemeClr val="tx1"/>
            </a:solidFill>
          </a:ln>
        </p:spPr>
        <p:txBody>
          <a:bodyPr wrap="square" rtlCol="0">
            <a:spAutoFit/>
          </a:bodyPr>
          <a:lstStyle/>
          <a:p>
            <a:pPr marL="285750" indent="-285750" algn="just">
              <a:buFont typeface="Arial" panose="020B0604020202020204" pitchFamily="34" charset="0"/>
              <a:buChar char="•"/>
            </a:pPr>
            <a:r>
              <a:rPr lang="en-IN" dirty="0"/>
              <a:t>Session hijacking involves an attacker using captured, brute forced or reverse-engineered session IDs to seize control of a legitimate user's session while that session is still in progress.</a:t>
            </a:r>
          </a:p>
          <a:p>
            <a:pPr marL="285750" indent="-285750" algn="just">
              <a:buFont typeface="Arial" panose="020B0604020202020204" pitchFamily="34" charset="0"/>
              <a:buChar char="•"/>
            </a:pPr>
            <a:r>
              <a:rPr lang="en-US" dirty="0"/>
              <a:t>Through session hijacking, after the user is authenticated on the server, the attacker can take over (hijack) the session by using the same session ID for their own browser session. The server is then fooled into treating the attacker’s connection as the original user’s valid session.</a:t>
            </a:r>
            <a:endParaRPr lang="en-IN" dirty="0"/>
          </a:p>
          <a:p>
            <a:pPr marL="285750" indent="-285750" algn="just">
              <a:buFont typeface="Arial" panose="020B0604020202020204" pitchFamily="34" charset="0"/>
              <a:buChar char="•"/>
            </a:pPr>
            <a:r>
              <a:rPr lang="en-IN" dirty="0"/>
              <a:t> In most applications, after successfully hijacking a session, the attacker gains complete access to all of the user's data, and is permitted to perform operations instead of the user whose session was hijacked.</a:t>
            </a:r>
          </a:p>
        </p:txBody>
      </p:sp>
    </p:spTree>
    <p:extLst>
      <p:ext uri="{BB962C8B-B14F-4D97-AF65-F5344CB8AC3E}">
        <p14:creationId xmlns:p14="http://schemas.microsoft.com/office/powerpoint/2010/main" val="2465986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129D-AF95-4A88-B995-CD191DAB3686}"/>
              </a:ext>
            </a:extLst>
          </p:cNvPr>
          <p:cNvSpPr>
            <a:spLocks noGrp="1"/>
          </p:cNvSpPr>
          <p:nvPr>
            <p:ph type="title"/>
          </p:nvPr>
        </p:nvSpPr>
        <p:spPr/>
        <p:txBody>
          <a:bodyPr/>
          <a:lstStyle/>
          <a:p>
            <a:r>
              <a:rPr lang="en-IN" b="1" u="sng" dirty="0">
                <a:solidFill>
                  <a:srgbClr val="C00000"/>
                </a:solidFill>
              </a:rPr>
              <a:t>Session Hijacking</a:t>
            </a:r>
            <a:endParaRPr lang="en-IN" dirty="0"/>
          </a:p>
        </p:txBody>
      </p:sp>
      <p:sp>
        <p:nvSpPr>
          <p:cNvPr id="3" name="Content Placeholder 2">
            <a:extLst>
              <a:ext uri="{FF2B5EF4-FFF2-40B4-BE49-F238E27FC236}">
                <a16:creationId xmlns:a16="http://schemas.microsoft.com/office/drawing/2014/main" id="{E6F170A5-C18D-45B3-88E6-F4B9A95BF400}"/>
              </a:ext>
            </a:extLst>
          </p:cNvPr>
          <p:cNvSpPr>
            <a:spLocks noGrp="1"/>
          </p:cNvSpPr>
          <p:nvPr>
            <p:ph idx="1"/>
          </p:nvPr>
        </p:nvSpPr>
        <p:spPr/>
        <p:txBody>
          <a:bodyPr/>
          <a:lstStyle/>
          <a:p>
            <a:r>
              <a:rPr lang="en-IN" dirty="0"/>
              <a:t>2 types of session hijacking:</a:t>
            </a:r>
          </a:p>
          <a:p>
            <a:pPr lvl="1"/>
            <a:r>
              <a:rPr lang="en-IN" dirty="0"/>
              <a:t>Application level session hijack – E.g., hijack http protocol session by stealing the valid session ID</a:t>
            </a:r>
          </a:p>
          <a:p>
            <a:pPr lvl="1"/>
            <a:r>
              <a:rPr lang="en-IN" dirty="0"/>
              <a:t>Network level session Hijack – E.g., TCS session hijack by predicting correct packet sequence numbers</a:t>
            </a:r>
          </a:p>
          <a:p>
            <a:r>
              <a:rPr lang="en-IN" dirty="0"/>
              <a:t>Attacker may try to hijack session at both levels together or at individual level depending upon the type of attack launched. </a:t>
            </a:r>
          </a:p>
        </p:txBody>
      </p:sp>
    </p:spTree>
    <p:extLst>
      <p:ext uri="{BB962C8B-B14F-4D97-AF65-F5344CB8AC3E}">
        <p14:creationId xmlns:p14="http://schemas.microsoft.com/office/powerpoint/2010/main" val="236861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BCC3D1-72F9-485A-B197-DC2CDBD5E400}"/>
              </a:ext>
            </a:extLst>
          </p:cNvPr>
          <p:cNvPicPr>
            <a:picLocks noChangeAspect="1"/>
          </p:cNvPicPr>
          <p:nvPr/>
        </p:nvPicPr>
        <p:blipFill>
          <a:blip r:embed="rId2"/>
          <a:stretch>
            <a:fillRect/>
          </a:stretch>
        </p:blipFill>
        <p:spPr>
          <a:xfrm>
            <a:off x="928795" y="406857"/>
            <a:ext cx="9831970" cy="5840822"/>
          </a:xfrm>
          <a:prstGeom prst="rect">
            <a:avLst/>
          </a:prstGeom>
        </p:spPr>
      </p:pic>
    </p:spTree>
    <p:extLst>
      <p:ext uri="{BB962C8B-B14F-4D97-AF65-F5344CB8AC3E}">
        <p14:creationId xmlns:p14="http://schemas.microsoft.com/office/powerpoint/2010/main" val="367475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1354ED-309F-4867-9ABA-39EED7081FBF}"/>
              </a:ext>
            </a:extLst>
          </p:cNvPr>
          <p:cNvPicPr>
            <a:picLocks noChangeAspect="1"/>
          </p:cNvPicPr>
          <p:nvPr/>
        </p:nvPicPr>
        <p:blipFill rotWithShape="1">
          <a:blip r:embed="rId2"/>
          <a:srcRect b="26635"/>
          <a:stretch/>
        </p:blipFill>
        <p:spPr>
          <a:xfrm>
            <a:off x="1762962" y="1089636"/>
            <a:ext cx="9912203" cy="4678728"/>
          </a:xfrm>
          <a:prstGeom prst="rect">
            <a:avLst/>
          </a:prstGeom>
        </p:spPr>
      </p:pic>
    </p:spTree>
    <p:extLst>
      <p:ext uri="{BB962C8B-B14F-4D97-AF65-F5344CB8AC3E}">
        <p14:creationId xmlns:p14="http://schemas.microsoft.com/office/powerpoint/2010/main" val="100768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42BF4A-CB4B-4DC9-A5B0-C749B15E93D3}"/>
              </a:ext>
            </a:extLst>
          </p:cNvPr>
          <p:cNvPicPr>
            <a:picLocks noChangeAspect="1"/>
          </p:cNvPicPr>
          <p:nvPr/>
        </p:nvPicPr>
        <p:blipFill>
          <a:blip r:embed="rId2"/>
          <a:stretch>
            <a:fillRect/>
          </a:stretch>
        </p:blipFill>
        <p:spPr>
          <a:xfrm>
            <a:off x="1244072" y="756573"/>
            <a:ext cx="10457597" cy="5877920"/>
          </a:xfrm>
          <a:prstGeom prst="rect">
            <a:avLst/>
          </a:prstGeom>
        </p:spPr>
      </p:pic>
    </p:spTree>
    <p:extLst>
      <p:ext uri="{BB962C8B-B14F-4D97-AF65-F5344CB8AC3E}">
        <p14:creationId xmlns:p14="http://schemas.microsoft.com/office/powerpoint/2010/main" val="45077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772E-B1A9-4877-B1EF-9A38C882BD2A}"/>
              </a:ext>
            </a:extLst>
          </p:cNvPr>
          <p:cNvSpPr>
            <a:spLocks noGrp="1"/>
          </p:cNvSpPr>
          <p:nvPr>
            <p:ph type="title"/>
          </p:nvPr>
        </p:nvSpPr>
        <p:spPr/>
        <p:txBody>
          <a:bodyPr/>
          <a:lstStyle/>
          <a:p>
            <a:r>
              <a:rPr lang="en-IN" b="1" u="sng" dirty="0">
                <a:solidFill>
                  <a:srgbClr val="C00000"/>
                </a:solidFill>
              </a:rPr>
              <a:t>An example of stealing Session ID</a:t>
            </a:r>
            <a:endParaRPr lang="en-IN" dirty="0"/>
          </a:p>
        </p:txBody>
      </p:sp>
      <p:sp>
        <p:nvSpPr>
          <p:cNvPr id="3" name="Content Placeholder 2">
            <a:extLst>
              <a:ext uri="{FF2B5EF4-FFF2-40B4-BE49-F238E27FC236}">
                <a16:creationId xmlns:a16="http://schemas.microsoft.com/office/drawing/2014/main" id="{537FAC7E-6A3C-43A7-90D6-1F5D8FA630C5}"/>
              </a:ext>
            </a:extLst>
          </p:cNvPr>
          <p:cNvSpPr>
            <a:spLocks noGrp="1"/>
          </p:cNvSpPr>
          <p:nvPr>
            <p:ph idx="1"/>
          </p:nvPr>
        </p:nvSpPr>
        <p:spPr/>
        <p:txBody>
          <a:bodyPr>
            <a:normAutofit fontScale="92500"/>
          </a:bodyPr>
          <a:lstStyle/>
          <a:p>
            <a:r>
              <a:rPr lang="en-IN" dirty="0">
                <a:solidFill>
                  <a:srgbClr val="FF0000"/>
                </a:solidFill>
              </a:rPr>
              <a:t>HTTP </a:t>
            </a:r>
            <a:r>
              <a:rPr lang="en-IN" dirty="0" err="1">
                <a:solidFill>
                  <a:srgbClr val="FF0000"/>
                </a:solidFill>
              </a:rPr>
              <a:t>Referer</a:t>
            </a:r>
            <a:r>
              <a:rPr lang="en-IN" dirty="0">
                <a:solidFill>
                  <a:srgbClr val="FF0000"/>
                </a:solidFill>
              </a:rPr>
              <a:t> attack</a:t>
            </a:r>
          </a:p>
          <a:p>
            <a:r>
              <a:rPr lang="en-IN" dirty="0"/>
              <a:t>The </a:t>
            </a:r>
            <a:r>
              <a:rPr lang="en-IN" b="1" dirty="0"/>
              <a:t>HTTP</a:t>
            </a:r>
            <a:r>
              <a:rPr lang="en-IN" dirty="0"/>
              <a:t> </a:t>
            </a:r>
            <a:r>
              <a:rPr lang="en-IN" b="1" dirty="0" err="1"/>
              <a:t>referer</a:t>
            </a:r>
            <a:r>
              <a:rPr lang="en-IN" dirty="0"/>
              <a:t> is an HTTP header field that identifies the address of the webpage (i.e. </a:t>
            </a:r>
            <a:r>
              <a:rPr lang="en-IN" dirty="0">
                <a:solidFill>
                  <a:srgbClr val="FF0000"/>
                </a:solidFill>
              </a:rPr>
              <a:t>the URI uniform resource identifier</a:t>
            </a:r>
            <a:r>
              <a:rPr lang="en-IN" dirty="0"/>
              <a:t>) that is linked to the resource being requested.</a:t>
            </a:r>
          </a:p>
          <a:p>
            <a:r>
              <a:rPr lang="en-IN" dirty="0"/>
              <a:t>In the most common situation, when a user clicks a hyperlink in a web browser, the browser sends a request to the server holding the destination webpage. The request includes </a:t>
            </a:r>
            <a:r>
              <a:rPr lang="en-IN"/>
              <a:t>the referrer </a:t>
            </a:r>
            <a:r>
              <a:rPr lang="en-IN" dirty="0"/>
              <a:t>field, which indicates the last page the user was on (the one from where they clicked the link)</a:t>
            </a:r>
          </a:p>
          <a:p>
            <a:r>
              <a:rPr lang="en-IN" dirty="0" err="1"/>
              <a:t>Referer</a:t>
            </a:r>
            <a:r>
              <a:rPr lang="en-IN" dirty="0"/>
              <a:t> logging is used to allow websites and web servers to identify where people are visiting them from, for promotional or statistical purposes</a:t>
            </a:r>
          </a:p>
          <a:p>
            <a:endParaRPr lang="en-IN" dirty="0"/>
          </a:p>
        </p:txBody>
      </p:sp>
    </p:spTree>
    <p:extLst>
      <p:ext uri="{BB962C8B-B14F-4D97-AF65-F5344CB8AC3E}">
        <p14:creationId xmlns:p14="http://schemas.microsoft.com/office/powerpoint/2010/main" val="3945002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FE07-1F9F-40FF-A024-2FE8E6DC6FB1}"/>
              </a:ext>
            </a:extLst>
          </p:cNvPr>
          <p:cNvSpPr>
            <a:spLocks noGrp="1"/>
          </p:cNvSpPr>
          <p:nvPr>
            <p:ph type="title"/>
          </p:nvPr>
        </p:nvSpPr>
        <p:spPr>
          <a:xfrm>
            <a:off x="732183" y="2766218"/>
            <a:ext cx="10515600" cy="1325563"/>
          </a:xfrm>
        </p:spPr>
        <p:txBody>
          <a:bodyPr/>
          <a:lstStyle/>
          <a:p>
            <a:pPr algn="ctr"/>
            <a:r>
              <a:rPr lang="en-IN" b="1" u="sng" dirty="0">
                <a:solidFill>
                  <a:srgbClr val="C00000"/>
                </a:solidFill>
              </a:rPr>
              <a:t>Session Hijacking</a:t>
            </a:r>
            <a:endParaRPr lang="en-IN" dirty="0"/>
          </a:p>
        </p:txBody>
      </p:sp>
    </p:spTree>
    <p:extLst>
      <p:ext uri="{BB962C8B-B14F-4D97-AF65-F5344CB8AC3E}">
        <p14:creationId xmlns:p14="http://schemas.microsoft.com/office/powerpoint/2010/main" val="4255708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64D3-26F3-4840-8D93-5DCB1ED1B183}"/>
              </a:ext>
            </a:extLst>
          </p:cNvPr>
          <p:cNvSpPr>
            <a:spLocks noGrp="1"/>
          </p:cNvSpPr>
          <p:nvPr>
            <p:ph type="title"/>
          </p:nvPr>
        </p:nvSpPr>
        <p:spPr/>
        <p:txBody>
          <a:bodyPr/>
          <a:lstStyle/>
          <a:p>
            <a:r>
              <a:rPr lang="en-IN" b="1" u="sng" dirty="0">
                <a:solidFill>
                  <a:srgbClr val="C00000"/>
                </a:solidFill>
              </a:rPr>
              <a:t>An example of stealing Session ID</a:t>
            </a:r>
            <a:endParaRPr lang="en-IN" dirty="0"/>
          </a:p>
        </p:txBody>
      </p:sp>
      <p:pic>
        <p:nvPicPr>
          <p:cNvPr id="6" name="Picture 5">
            <a:extLst>
              <a:ext uri="{FF2B5EF4-FFF2-40B4-BE49-F238E27FC236}">
                <a16:creationId xmlns:a16="http://schemas.microsoft.com/office/drawing/2014/main" id="{FCEC0169-D314-49CA-A0C2-37CB384ED6F4}"/>
              </a:ext>
            </a:extLst>
          </p:cNvPr>
          <p:cNvPicPr>
            <a:picLocks noChangeAspect="1"/>
          </p:cNvPicPr>
          <p:nvPr/>
        </p:nvPicPr>
        <p:blipFill>
          <a:blip r:embed="rId2"/>
          <a:stretch>
            <a:fillRect/>
          </a:stretch>
        </p:blipFill>
        <p:spPr>
          <a:xfrm>
            <a:off x="838199" y="1791695"/>
            <a:ext cx="10947418" cy="4503088"/>
          </a:xfrm>
          <a:prstGeom prst="rect">
            <a:avLst/>
          </a:prstGeom>
        </p:spPr>
      </p:pic>
    </p:spTree>
    <p:extLst>
      <p:ext uri="{BB962C8B-B14F-4D97-AF65-F5344CB8AC3E}">
        <p14:creationId xmlns:p14="http://schemas.microsoft.com/office/powerpoint/2010/main" val="1772841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A386-D7EA-41D6-A798-21B73E5A8383}"/>
              </a:ext>
            </a:extLst>
          </p:cNvPr>
          <p:cNvSpPr>
            <a:spLocks noGrp="1"/>
          </p:cNvSpPr>
          <p:nvPr>
            <p:ph type="title"/>
          </p:nvPr>
        </p:nvSpPr>
        <p:spPr/>
        <p:txBody>
          <a:bodyPr/>
          <a:lstStyle/>
          <a:p>
            <a:r>
              <a:rPr lang="en-IN" b="1" u="sng" dirty="0">
                <a:solidFill>
                  <a:srgbClr val="C00000"/>
                </a:solidFill>
              </a:rPr>
              <a:t>Session Hijacking Process</a:t>
            </a:r>
            <a:endParaRPr lang="en-IN" dirty="0"/>
          </a:p>
        </p:txBody>
      </p:sp>
      <p:sp>
        <p:nvSpPr>
          <p:cNvPr id="3" name="Content Placeholder 2">
            <a:extLst>
              <a:ext uri="{FF2B5EF4-FFF2-40B4-BE49-F238E27FC236}">
                <a16:creationId xmlns:a16="http://schemas.microsoft.com/office/drawing/2014/main" id="{48262877-5332-485D-B644-352FB87BDCA3}"/>
              </a:ext>
            </a:extLst>
          </p:cNvPr>
          <p:cNvSpPr>
            <a:spLocks noGrp="1"/>
          </p:cNvSpPr>
          <p:nvPr>
            <p:ph idx="1"/>
          </p:nvPr>
        </p:nvSpPr>
        <p:spPr/>
        <p:txBody>
          <a:bodyPr/>
          <a:lstStyle/>
          <a:p>
            <a:endParaRPr lang="en-IN" dirty="0"/>
          </a:p>
          <a:p>
            <a:endParaRPr lang="en-IN" dirty="0"/>
          </a:p>
          <a:p>
            <a:endParaRPr lang="en-IN" dirty="0"/>
          </a:p>
          <a:p>
            <a:endParaRPr lang="en-IN" dirty="0"/>
          </a:p>
          <a:p>
            <a:r>
              <a:rPr lang="en-IN" dirty="0"/>
              <a:t>Consists of 4 phases:</a:t>
            </a:r>
          </a:p>
          <a:p>
            <a:pPr lvl="1"/>
            <a:r>
              <a:rPr lang="en-IN" dirty="0"/>
              <a:t>Tracking the connection</a:t>
            </a:r>
          </a:p>
          <a:p>
            <a:pPr lvl="1"/>
            <a:r>
              <a:rPr lang="en-IN" dirty="0"/>
              <a:t>Session ID retrieval/Predicting the correct sequence numbers</a:t>
            </a:r>
          </a:p>
          <a:p>
            <a:pPr lvl="1"/>
            <a:r>
              <a:rPr lang="en-IN" dirty="0"/>
              <a:t>Desynchronizing the connection</a:t>
            </a:r>
          </a:p>
          <a:p>
            <a:pPr lvl="1"/>
            <a:r>
              <a:rPr lang="en-IN" dirty="0"/>
              <a:t>Injecting the attacker’s packet</a:t>
            </a:r>
          </a:p>
          <a:p>
            <a:pPr lvl="1"/>
            <a:endParaRPr lang="en-IN" dirty="0"/>
          </a:p>
        </p:txBody>
      </p:sp>
      <p:pic>
        <p:nvPicPr>
          <p:cNvPr id="4" name="Picture 3">
            <a:extLst>
              <a:ext uri="{FF2B5EF4-FFF2-40B4-BE49-F238E27FC236}">
                <a16:creationId xmlns:a16="http://schemas.microsoft.com/office/drawing/2014/main" id="{974B5A25-EB5B-4C90-AB4D-4C074F7D5B88}"/>
              </a:ext>
            </a:extLst>
          </p:cNvPr>
          <p:cNvPicPr>
            <a:picLocks noChangeAspect="1"/>
          </p:cNvPicPr>
          <p:nvPr/>
        </p:nvPicPr>
        <p:blipFill>
          <a:blip r:embed="rId2"/>
          <a:stretch>
            <a:fillRect/>
          </a:stretch>
        </p:blipFill>
        <p:spPr>
          <a:xfrm>
            <a:off x="962232" y="1520577"/>
            <a:ext cx="8963645" cy="1943191"/>
          </a:xfrm>
          <a:prstGeom prst="rect">
            <a:avLst/>
          </a:prstGeom>
        </p:spPr>
      </p:pic>
    </p:spTree>
    <p:extLst>
      <p:ext uri="{BB962C8B-B14F-4D97-AF65-F5344CB8AC3E}">
        <p14:creationId xmlns:p14="http://schemas.microsoft.com/office/powerpoint/2010/main" val="123172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C733-F40E-413D-995A-F17CDE3E9789}"/>
              </a:ext>
            </a:extLst>
          </p:cNvPr>
          <p:cNvSpPr>
            <a:spLocks noGrp="1"/>
          </p:cNvSpPr>
          <p:nvPr>
            <p:ph type="title"/>
          </p:nvPr>
        </p:nvSpPr>
        <p:spPr/>
        <p:txBody>
          <a:bodyPr/>
          <a:lstStyle/>
          <a:p>
            <a:r>
              <a:rPr lang="en-IN" b="1" u="sng" dirty="0">
                <a:solidFill>
                  <a:srgbClr val="C00000"/>
                </a:solidFill>
              </a:rPr>
              <a:t>Session Hijacking Process</a:t>
            </a:r>
            <a:endParaRPr lang="en-IN" dirty="0"/>
          </a:p>
        </p:txBody>
      </p:sp>
      <p:pic>
        <p:nvPicPr>
          <p:cNvPr id="4" name="Picture 3">
            <a:extLst>
              <a:ext uri="{FF2B5EF4-FFF2-40B4-BE49-F238E27FC236}">
                <a16:creationId xmlns:a16="http://schemas.microsoft.com/office/drawing/2014/main" id="{547C2842-DA8C-48AE-8E91-312BB27D6AB7}"/>
              </a:ext>
            </a:extLst>
          </p:cNvPr>
          <p:cNvPicPr>
            <a:picLocks noChangeAspect="1"/>
          </p:cNvPicPr>
          <p:nvPr/>
        </p:nvPicPr>
        <p:blipFill>
          <a:blip r:embed="rId2"/>
          <a:stretch>
            <a:fillRect/>
          </a:stretch>
        </p:blipFill>
        <p:spPr>
          <a:xfrm>
            <a:off x="477016" y="1924383"/>
            <a:ext cx="10876784" cy="2167027"/>
          </a:xfrm>
          <a:prstGeom prst="rect">
            <a:avLst/>
          </a:prstGeom>
        </p:spPr>
      </p:pic>
      <p:sp>
        <p:nvSpPr>
          <p:cNvPr id="5" name="Rectangle 4">
            <a:extLst>
              <a:ext uri="{FF2B5EF4-FFF2-40B4-BE49-F238E27FC236}">
                <a16:creationId xmlns:a16="http://schemas.microsoft.com/office/drawing/2014/main" id="{F3D07D87-F922-496E-99E8-4AFB8340E986}"/>
              </a:ext>
            </a:extLst>
          </p:cNvPr>
          <p:cNvSpPr/>
          <p:nvPr/>
        </p:nvSpPr>
        <p:spPr>
          <a:xfrm>
            <a:off x="596316" y="4325105"/>
            <a:ext cx="10999367" cy="2308324"/>
          </a:xfrm>
          <a:prstGeom prst="rect">
            <a:avLst/>
          </a:prstGeom>
        </p:spPr>
        <p:txBody>
          <a:bodyPr wrap="square">
            <a:spAutoFit/>
          </a:bodyPr>
          <a:lstStyle/>
          <a:p>
            <a:pPr algn="just"/>
            <a:r>
              <a:rPr lang="en-IN" dirty="0">
                <a:latin typeface="Open Sans"/>
              </a:rPr>
              <a:t>The first step in the session hijack attack is locating a target user. Attackers look for two things prior to their attack- </a:t>
            </a:r>
            <a:r>
              <a:rPr lang="en-IN" dirty="0">
                <a:solidFill>
                  <a:srgbClr val="FF0000"/>
                </a:solidFill>
                <a:latin typeface="Open Sans"/>
              </a:rPr>
              <a:t>first, they look for networks that have a high level of utilization; high volume networks help attackers to remain anonymous</a:t>
            </a:r>
            <a:r>
              <a:rPr lang="en-IN" dirty="0">
                <a:latin typeface="Open Sans"/>
              </a:rPr>
              <a:t> and they also provide a healthy supply of users to choose from, which also helps the attack. Secondly, </a:t>
            </a:r>
            <a:r>
              <a:rPr lang="en-IN" dirty="0">
                <a:solidFill>
                  <a:srgbClr val="FF0000"/>
                </a:solidFill>
                <a:latin typeface="Open Sans"/>
              </a:rPr>
              <a:t>users who use insecure network protocols such as Telnet, rlogin (remote login), and FTP (file transfer protocol) are easy targets due to their inherently insecure design (don’t use encryption)</a:t>
            </a:r>
            <a:r>
              <a:rPr lang="en-IN" dirty="0">
                <a:latin typeface="Open Sans"/>
              </a:rPr>
              <a:t>. Packet sniffing software can be used to sniff network traffic for the purpose of locating vulnerable protocols like FTP, Telnet, and rlogin. Port scanning software can also be used to identify servers that have FTP, Telnet, or rlogin ports open. </a:t>
            </a:r>
            <a:endParaRPr lang="en-IN" dirty="0"/>
          </a:p>
        </p:txBody>
      </p:sp>
    </p:spTree>
    <p:extLst>
      <p:ext uri="{BB962C8B-B14F-4D97-AF65-F5344CB8AC3E}">
        <p14:creationId xmlns:p14="http://schemas.microsoft.com/office/powerpoint/2010/main" val="4136922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6792-E7D3-4DAA-A35A-A93C8F667400}"/>
              </a:ext>
            </a:extLst>
          </p:cNvPr>
          <p:cNvSpPr>
            <a:spLocks noGrp="1"/>
          </p:cNvSpPr>
          <p:nvPr>
            <p:ph type="title"/>
          </p:nvPr>
        </p:nvSpPr>
        <p:spPr/>
        <p:txBody>
          <a:bodyPr/>
          <a:lstStyle/>
          <a:p>
            <a:r>
              <a:rPr lang="en-IN" b="1" u="sng" dirty="0">
                <a:solidFill>
                  <a:srgbClr val="C00000"/>
                </a:solidFill>
              </a:rPr>
              <a:t>Session Hijacking Process</a:t>
            </a:r>
            <a:endParaRPr lang="en-IN" dirty="0"/>
          </a:p>
        </p:txBody>
      </p:sp>
      <p:sp>
        <p:nvSpPr>
          <p:cNvPr id="3" name="Content Placeholder 2">
            <a:extLst>
              <a:ext uri="{FF2B5EF4-FFF2-40B4-BE49-F238E27FC236}">
                <a16:creationId xmlns:a16="http://schemas.microsoft.com/office/drawing/2014/main" id="{7BC34473-F42A-444F-85A0-FF04C272D619}"/>
              </a:ext>
            </a:extLst>
          </p:cNvPr>
          <p:cNvSpPr>
            <a:spLocks noGrp="1"/>
          </p:cNvSpPr>
          <p:nvPr>
            <p:ph idx="1"/>
          </p:nvPr>
        </p:nvSpPr>
        <p:spPr>
          <a:xfrm>
            <a:off x="838199" y="1825625"/>
            <a:ext cx="10850217" cy="4667250"/>
          </a:xfrm>
        </p:spPr>
        <p:txBody>
          <a:bodyPr>
            <a:normAutofit fontScale="92500"/>
          </a:bodyPr>
          <a:lstStyle/>
          <a:p>
            <a:r>
              <a:rPr lang="en-IN" dirty="0">
                <a:solidFill>
                  <a:srgbClr val="FF0000"/>
                </a:solidFill>
              </a:rPr>
              <a:t>Session ID retrieval/Predicting the correct sequence numbers</a:t>
            </a:r>
          </a:p>
          <a:p>
            <a:pPr algn="just"/>
            <a:r>
              <a:rPr lang="en-IN" dirty="0"/>
              <a:t>The attacker tries to predict the session id using available information through:</a:t>
            </a:r>
          </a:p>
          <a:p>
            <a:pPr lvl="1" algn="just"/>
            <a:r>
              <a:rPr lang="en-IN" dirty="0"/>
              <a:t>Brute Force</a:t>
            </a:r>
          </a:p>
          <a:p>
            <a:pPr lvl="1" algn="just"/>
            <a:r>
              <a:rPr lang="en-IN" dirty="0"/>
              <a:t>Stealing </a:t>
            </a:r>
          </a:p>
          <a:p>
            <a:pPr lvl="1" algn="just"/>
            <a:r>
              <a:rPr lang="en-IN" dirty="0"/>
              <a:t>Calculating </a:t>
            </a:r>
          </a:p>
          <a:p>
            <a:pPr algn="just"/>
            <a:r>
              <a:rPr lang="en-IN" dirty="0"/>
              <a:t>Now that a target has been chosen, the next step in the session hijacking process is sequence number prediction. Sequence number prediction is a critical step because failing to predict the correct sequence number will result in the server sending reset packets and terminating the connection attempt. If the attacker guesses the sequence numbers wrong repeatedly, the likelihood of detecting the attack increases.</a:t>
            </a:r>
          </a:p>
          <a:p>
            <a:pPr marL="0" indent="0" algn="just">
              <a:buNone/>
            </a:pPr>
            <a:endParaRPr lang="en-IN" dirty="0"/>
          </a:p>
          <a:p>
            <a:pPr marL="457200" lvl="1" indent="0" algn="just">
              <a:buNone/>
            </a:pPr>
            <a:endParaRPr lang="en-IN" dirty="0"/>
          </a:p>
          <a:p>
            <a:pPr lvl="1" algn="just"/>
            <a:endParaRPr lang="en-IN" dirty="0"/>
          </a:p>
        </p:txBody>
      </p:sp>
    </p:spTree>
    <p:extLst>
      <p:ext uri="{BB962C8B-B14F-4D97-AF65-F5344CB8AC3E}">
        <p14:creationId xmlns:p14="http://schemas.microsoft.com/office/powerpoint/2010/main" val="2392963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31F4-1D39-413F-8E2F-B5E81F926467}"/>
              </a:ext>
            </a:extLst>
          </p:cNvPr>
          <p:cNvSpPr>
            <a:spLocks noGrp="1"/>
          </p:cNvSpPr>
          <p:nvPr>
            <p:ph type="title"/>
          </p:nvPr>
        </p:nvSpPr>
        <p:spPr/>
        <p:txBody>
          <a:bodyPr/>
          <a:lstStyle/>
          <a:p>
            <a:r>
              <a:rPr lang="en-IN" b="1" u="sng" dirty="0">
                <a:solidFill>
                  <a:srgbClr val="C00000"/>
                </a:solidFill>
              </a:rPr>
              <a:t>Session Hijacking Process</a:t>
            </a:r>
            <a:endParaRPr lang="en-IN" dirty="0"/>
          </a:p>
        </p:txBody>
      </p:sp>
      <p:sp>
        <p:nvSpPr>
          <p:cNvPr id="3" name="Content Placeholder 2">
            <a:extLst>
              <a:ext uri="{FF2B5EF4-FFF2-40B4-BE49-F238E27FC236}">
                <a16:creationId xmlns:a16="http://schemas.microsoft.com/office/drawing/2014/main" id="{FFE9528A-722E-493A-BB30-F9E5075F2EF7}"/>
              </a:ext>
            </a:extLst>
          </p:cNvPr>
          <p:cNvSpPr>
            <a:spLocks noGrp="1"/>
          </p:cNvSpPr>
          <p:nvPr>
            <p:ph idx="1"/>
          </p:nvPr>
        </p:nvSpPr>
        <p:spPr/>
        <p:txBody>
          <a:bodyPr>
            <a:normAutofit fontScale="92500" lnSpcReduction="20000"/>
          </a:bodyPr>
          <a:lstStyle/>
          <a:p>
            <a:r>
              <a:rPr lang="en-IN" dirty="0">
                <a:solidFill>
                  <a:srgbClr val="FF0000"/>
                </a:solidFill>
              </a:rPr>
              <a:t>Desynchronization of the network </a:t>
            </a:r>
          </a:p>
          <a:p>
            <a:r>
              <a:rPr lang="en-IN" dirty="0"/>
              <a:t>The </a:t>
            </a:r>
            <a:r>
              <a:rPr lang="en-IN" b="1" dirty="0">
                <a:solidFill>
                  <a:schemeClr val="accent6">
                    <a:lumMod val="75000"/>
                  </a:schemeClr>
                </a:solidFill>
              </a:rPr>
              <a:t>goal of the TCP session hijacker is to create a state where the client and server are unable to exchange data, so that he can forge acceptable packets for both ends, which mimic the real packets. </a:t>
            </a:r>
            <a:r>
              <a:rPr lang="en-IN" dirty="0"/>
              <a:t>Thus, he is able to gain control of the session. </a:t>
            </a:r>
          </a:p>
          <a:p>
            <a:pPr lvl="1"/>
            <a:r>
              <a:rPr lang="en-IN" dirty="0"/>
              <a:t>i.e., the attacker will impersonate a trusted host and communicate with the server. At the same time, the attacker will disable the trusted host and make certain that no network traffic gets to the trusted host.  </a:t>
            </a:r>
          </a:p>
          <a:p>
            <a:r>
              <a:rPr lang="en-IN" dirty="0"/>
              <a:t>A desynchronized state is when a connection between the target and host is not in the established state (state where the TCP session is open and data is being exchanged); or in a stable state with no data transmission; or the </a:t>
            </a:r>
            <a:r>
              <a:rPr lang="en-IN" dirty="0">
                <a:solidFill>
                  <a:srgbClr val="FF0000"/>
                </a:solidFill>
              </a:rPr>
              <a:t>server's sequence number is not equal to the client’s acknowledgement number; or the client's sequence number is not equal to the server’s acknowledgement number.</a:t>
            </a:r>
          </a:p>
          <a:p>
            <a:pPr marL="0" indent="0">
              <a:buNone/>
            </a:pPr>
            <a:endParaRPr lang="en-IN" dirty="0"/>
          </a:p>
        </p:txBody>
      </p:sp>
    </p:spTree>
    <p:extLst>
      <p:ext uri="{BB962C8B-B14F-4D97-AF65-F5344CB8AC3E}">
        <p14:creationId xmlns:p14="http://schemas.microsoft.com/office/powerpoint/2010/main" val="2669246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63D1-BE6F-4F99-A46E-EB8BE52290E5}"/>
              </a:ext>
            </a:extLst>
          </p:cNvPr>
          <p:cNvSpPr>
            <a:spLocks noGrp="1"/>
          </p:cNvSpPr>
          <p:nvPr>
            <p:ph type="title"/>
          </p:nvPr>
        </p:nvSpPr>
        <p:spPr/>
        <p:txBody>
          <a:bodyPr/>
          <a:lstStyle/>
          <a:p>
            <a:r>
              <a:rPr lang="en-IN" b="1" u="sng" dirty="0">
                <a:solidFill>
                  <a:srgbClr val="C00000"/>
                </a:solidFill>
              </a:rPr>
              <a:t>Session Hijacking Process</a:t>
            </a:r>
            <a:endParaRPr lang="en-IN" dirty="0"/>
          </a:p>
        </p:txBody>
      </p:sp>
      <p:sp>
        <p:nvSpPr>
          <p:cNvPr id="3" name="Content Placeholder 2">
            <a:extLst>
              <a:ext uri="{FF2B5EF4-FFF2-40B4-BE49-F238E27FC236}">
                <a16:creationId xmlns:a16="http://schemas.microsoft.com/office/drawing/2014/main" id="{3783B999-3E54-47C7-BF73-20133570DD07}"/>
              </a:ext>
            </a:extLst>
          </p:cNvPr>
          <p:cNvSpPr>
            <a:spLocks noGrp="1"/>
          </p:cNvSpPr>
          <p:nvPr>
            <p:ph idx="1"/>
          </p:nvPr>
        </p:nvSpPr>
        <p:spPr/>
        <p:txBody>
          <a:bodyPr>
            <a:normAutofit lnSpcReduction="10000"/>
          </a:bodyPr>
          <a:lstStyle/>
          <a:p>
            <a:r>
              <a:rPr lang="en-IN" dirty="0">
                <a:solidFill>
                  <a:srgbClr val="FF0000"/>
                </a:solidFill>
              </a:rPr>
              <a:t>Desynchronization of the network</a:t>
            </a:r>
            <a:endParaRPr lang="en-IN" dirty="0"/>
          </a:p>
          <a:p>
            <a:r>
              <a:rPr lang="en-IN" dirty="0"/>
              <a:t>To desynchronize the connection between the target and host, the sequence number or the acknowledgement number (SEQ/ACK) of the server must be changed. </a:t>
            </a:r>
            <a:r>
              <a:rPr lang="en-IN" dirty="0">
                <a:solidFill>
                  <a:srgbClr val="FF0000"/>
                </a:solidFill>
              </a:rPr>
              <a:t>This is done by sending null data to the server </a:t>
            </a:r>
            <a:r>
              <a:rPr lang="en-IN" dirty="0"/>
              <a:t>so that the server's SEQ/ACK numbers can advance while the target machine cannot register such an increment. </a:t>
            </a:r>
          </a:p>
          <a:p>
            <a:r>
              <a:rPr lang="en-IN" dirty="0"/>
              <a:t>For example, before desynchronization, the attacker monitors the session without any kind of interference. The attacker then sends a large amount of "null data" to the server. This data serves only to change the ACK number on the server and does not affect anything else. Now, both the server and target are desynchronized.</a:t>
            </a:r>
          </a:p>
        </p:txBody>
      </p:sp>
    </p:spTree>
    <p:extLst>
      <p:ext uri="{BB962C8B-B14F-4D97-AF65-F5344CB8AC3E}">
        <p14:creationId xmlns:p14="http://schemas.microsoft.com/office/powerpoint/2010/main" val="2615068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C089C-7E5A-450E-A57E-93E1F3FEC1F1}"/>
              </a:ext>
            </a:extLst>
          </p:cNvPr>
          <p:cNvSpPr>
            <a:spLocks noGrp="1"/>
          </p:cNvSpPr>
          <p:nvPr>
            <p:ph type="title"/>
          </p:nvPr>
        </p:nvSpPr>
        <p:spPr/>
        <p:txBody>
          <a:bodyPr/>
          <a:lstStyle/>
          <a:p>
            <a:r>
              <a:rPr lang="en-IN" b="1" u="sng" dirty="0">
                <a:solidFill>
                  <a:srgbClr val="C00000"/>
                </a:solidFill>
              </a:rPr>
              <a:t>Session Hijacking Process</a:t>
            </a:r>
            <a:endParaRPr lang="en-IN" dirty="0"/>
          </a:p>
        </p:txBody>
      </p:sp>
      <p:sp>
        <p:nvSpPr>
          <p:cNvPr id="3" name="Content Placeholder 2">
            <a:extLst>
              <a:ext uri="{FF2B5EF4-FFF2-40B4-BE49-F238E27FC236}">
                <a16:creationId xmlns:a16="http://schemas.microsoft.com/office/drawing/2014/main" id="{033B6920-3611-4116-980B-9B7B1960A5E1}"/>
              </a:ext>
            </a:extLst>
          </p:cNvPr>
          <p:cNvSpPr>
            <a:spLocks noGrp="1"/>
          </p:cNvSpPr>
          <p:nvPr>
            <p:ph idx="1"/>
          </p:nvPr>
        </p:nvSpPr>
        <p:spPr/>
        <p:txBody>
          <a:bodyPr/>
          <a:lstStyle/>
          <a:p>
            <a:r>
              <a:rPr lang="en-IN" dirty="0"/>
              <a:t>The desynchronizing stage is added in the hijack sequence so that the target host is ignorant about the attack. Without desynchronizing, the attacker is able to inject data to the server and even keep his/her identity by spoofing an IP address. However, he/she has to put up with the server's response being relayed to the target host as well.</a:t>
            </a:r>
          </a:p>
          <a:p>
            <a:r>
              <a:rPr lang="en-IN" dirty="0"/>
              <a:t> In desynchronized state, the client and server will drop packets sent between them because the server’s sequence number no longer matches the client’s ACK number and likewise, the client’s sequence number no longer matches the server’s ACK number.</a:t>
            </a:r>
          </a:p>
          <a:p>
            <a:pPr marL="0" indent="0">
              <a:buNone/>
            </a:pPr>
            <a:endParaRPr lang="en-IN" dirty="0"/>
          </a:p>
        </p:txBody>
      </p:sp>
    </p:spTree>
    <p:extLst>
      <p:ext uri="{BB962C8B-B14F-4D97-AF65-F5344CB8AC3E}">
        <p14:creationId xmlns:p14="http://schemas.microsoft.com/office/powerpoint/2010/main" val="174795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31F4-1D39-413F-8E2F-B5E81F926467}"/>
              </a:ext>
            </a:extLst>
          </p:cNvPr>
          <p:cNvSpPr>
            <a:spLocks noGrp="1"/>
          </p:cNvSpPr>
          <p:nvPr>
            <p:ph type="title"/>
          </p:nvPr>
        </p:nvSpPr>
        <p:spPr/>
        <p:txBody>
          <a:bodyPr/>
          <a:lstStyle/>
          <a:p>
            <a:r>
              <a:rPr lang="en-IN" b="1" u="sng" dirty="0">
                <a:solidFill>
                  <a:srgbClr val="C00000"/>
                </a:solidFill>
              </a:rPr>
              <a:t>Session Hijacking Process</a:t>
            </a:r>
            <a:endParaRPr lang="en-IN" dirty="0"/>
          </a:p>
        </p:txBody>
      </p:sp>
      <p:sp>
        <p:nvSpPr>
          <p:cNvPr id="3" name="Content Placeholder 2">
            <a:extLst>
              <a:ext uri="{FF2B5EF4-FFF2-40B4-BE49-F238E27FC236}">
                <a16:creationId xmlns:a16="http://schemas.microsoft.com/office/drawing/2014/main" id="{FFE9528A-722E-493A-BB30-F9E5075F2EF7}"/>
              </a:ext>
            </a:extLst>
          </p:cNvPr>
          <p:cNvSpPr>
            <a:spLocks noGrp="1"/>
          </p:cNvSpPr>
          <p:nvPr>
            <p:ph idx="1"/>
          </p:nvPr>
        </p:nvSpPr>
        <p:spPr/>
        <p:txBody>
          <a:bodyPr>
            <a:normAutofit fontScale="70000" lnSpcReduction="20000"/>
          </a:bodyPr>
          <a:lstStyle/>
          <a:p>
            <a:r>
              <a:rPr lang="en-IN" dirty="0">
                <a:solidFill>
                  <a:srgbClr val="FF0000"/>
                </a:solidFill>
              </a:rPr>
              <a:t>Desynchronization of the network </a:t>
            </a:r>
          </a:p>
          <a:p>
            <a:r>
              <a:rPr lang="en-IN" dirty="0"/>
              <a:t>To achieve the creation of the desynchronized state, the hijacker will do the following: </a:t>
            </a:r>
          </a:p>
          <a:p>
            <a:pPr marL="0" indent="0">
              <a:buNone/>
            </a:pPr>
            <a:endParaRPr lang="en-IN" dirty="0">
              <a:solidFill>
                <a:srgbClr val="FF0000"/>
              </a:solidFill>
            </a:endParaRPr>
          </a:p>
          <a:p>
            <a:pPr marL="0" indent="0">
              <a:buNone/>
            </a:pPr>
            <a:r>
              <a:rPr lang="en-IN" b="1" dirty="0">
                <a:solidFill>
                  <a:schemeClr val="accent6">
                    <a:lumMod val="75000"/>
                  </a:schemeClr>
                </a:solidFill>
              </a:rPr>
              <a:t> IP Spoofing: (</a:t>
            </a:r>
            <a:r>
              <a:rPr lang="en-IN" dirty="0"/>
              <a:t>Source Routed Packets) IP spoofing is “a technique used to gain unauthorized access to computers, whereby the intruder sends messages to a computer </a:t>
            </a:r>
            <a:r>
              <a:rPr lang="en-IN" b="1" dirty="0">
                <a:solidFill>
                  <a:schemeClr val="accent6">
                    <a:lumMod val="75000"/>
                  </a:schemeClr>
                </a:solidFill>
              </a:rPr>
              <a:t>with an IP address indicating that the message is coming from a trusted host</a:t>
            </a:r>
            <a:r>
              <a:rPr lang="en-IN" b="1" dirty="0"/>
              <a:t>.” </a:t>
            </a:r>
            <a:r>
              <a:rPr lang="en-IN" b="1" dirty="0">
                <a:solidFill>
                  <a:schemeClr val="accent6">
                    <a:lumMod val="75000"/>
                  </a:schemeClr>
                </a:solidFill>
              </a:rPr>
              <a:t>The trusted host, in the case of session hijacking, is the client</a:t>
            </a:r>
            <a:r>
              <a:rPr lang="en-IN" b="1" dirty="0"/>
              <a:t>. </a:t>
            </a:r>
            <a:r>
              <a:rPr lang="en-IN" b="1" dirty="0">
                <a:solidFill>
                  <a:schemeClr val="accent6">
                    <a:lumMod val="75000"/>
                  </a:schemeClr>
                </a:solidFill>
              </a:rPr>
              <a:t>In employing this technique, the session hijacker obtains the IP address of the client and modifies packet headers to indicate that they come from that IP address. This technique allows the hijacker to create his/her own acceptable packets to inject into the TCP Session.</a:t>
            </a:r>
            <a:r>
              <a:rPr lang="en-IN" b="1" dirty="0"/>
              <a:t> </a:t>
            </a:r>
            <a:r>
              <a:rPr lang="en-IN" dirty="0"/>
              <a:t>The packets are </a:t>
            </a:r>
            <a:r>
              <a:rPr lang="en-IN" b="1" dirty="0">
                <a:solidFill>
                  <a:srgbClr val="FFC000"/>
                </a:solidFill>
              </a:rPr>
              <a:t>source-routed</a:t>
            </a:r>
            <a:r>
              <a:rPr lang="en-IN" dirty="0"/>
              <a:t>, meaning that the sender specifies the route the packet will take to get to the destination IP. Using these source-routed packets, the hijacker can route the packets to his host and fool the server into thinking it is communicating with the victim (the client). Once the hijacker has successfully spoofed an IP address, he determines the next sequence number that the server expects and uses it to inject the forged packet into the TCP session before the client can respond. By doing so, he creates the “desynchronized state.” The sequence and ACK numbers are no longer synchronized between client and server, because the server registers having received a new packet that the client never sent.</a:t>
            </a:r>
            <a:endParaRPr lang="en-IN" dirty="0">
              <a:solidFill>
                <a:srgbClr val="FF0000"/>
              </a:solidFill>
            </a:endParaRPr>
          </a:p>
        </p:txBody>
      </p:sp>
    </p:spTree>
    <p:extLst>
      <p:ext uri="{BB962C8B-B14F-4D97-AF65-F5344CB8AC3E}">
        <p14:creationId xmlns:p14="http://schemas.microsoft.com/office/powerpoint/2010/main" val="1320214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A70F-0D93-4BCB-A505-631B978AF68A}"/>
              </a:ext>
            </a:extLst>
          </p:cNvPr>
          <p:cNvSpPr>
            <a:spLocks noGrp="1"/>
          </p:cNvSpPr>
          <p:nvPr>
            <p:ph type="title"/>
          </p:nvPr>
        </p:nvSpPr>
        <p:spPr/>
        <p:txBody>
          <a:bodyPr/>
          <a:lstStyle/>
          <a:p>
            <a:r>
              <a:rPr lang="en-IN" b="1" u="sng" dirty="0">
                <a:solidFill>
                  <a:srgbClr val="C00000"/>
                </a:solidFill>
              </a:rPr>
              <a:t>Desynchronization of the network </a:t>
            </a:r>
            <a:endParaRPr lang="en-IN" dirty="0"/>
          </a:p>
        </p:txBody>
      </p:sp>
      <p:sp>
        <p:nvSpPr>
          <p:cNvPr id="3" name="Content Placeholder 2">
            <a:extLst>
              <a:ext uri="{FF2B5EF4-FFF2-40B4-BE49-F238E27FC236}">
                <a16:creationId xmlns:a16="http://schemas.microsoft.com/office/drawing/2014/main" id="{7F2E16D6-15A4-4EBE-B845-72951DFC6446}"/>
              </a:ext>
            </a:extLst>
          </p:cNvPr>
          <p:cNvSpPr>
            <a:spLocks noGrp="1"/>
          </p:cNvSpPr>
          <p:nvPr>
            <p:ph idx="1"/>
          </p:nvPr>
        </p:nvSpPr>
        <p:spPr/>
        <p:txBody>
          <a:bodyPr>
            <a:normAutofit fontScale="92500" lnSpcReduction="20000"/>
          </a:bodyPr>
          <a:lstStyle/>
          <a:p>
            <a:r>
              <a:rPr lang="en-IN" dirty="0"/>
              <a:t>One way </a:t>
            </a:r>
            <a:r>
              <a:rPr lang="en-IN" b="1" dirty="0">
                <a:solidFill>
                  <a:schemeClr val="accent6">
                    <a:lumMod val="75000"/>
                  </a:schemeClr>
                </a:solidFill>
              </a:rPr>
              <a:t>to enable IP spoofing is through ARP spoofing</a:t>
            </a:r>
            <a:endParaRPr lang="en-IN" dirty="0"/>
          </a:p>
          <a:p>
            <a:r>
              <a:rPr lang="en-IN" dirty="0"/>
              <a:t>ARP stands for Address Resolution Protocol</a:t>
            </a:r>
          </a:p>
          <a:p>
            <a:r>
              <a:rPr lang="en-IN" dirty="0"/>
              <a:t>ARP tables are used by each host to map local IP addresses to hardware addresses or MAC addresses</a:t>
            </a:r>
          </a:p>
          <a:p>
            <a:r>
              <a:rPr lang="en-IN" dirty="0"/>
              <a:t>ARP spoofing involves sending out forged ARP replies to fool the host broadcasting the ARP request into updating his ARP table, mapping the IP to be impersonated to the hijacker’s hardware address</a:t>
            </a:r>
          </a:p>
          <a:p>
            <a:r>
              <a:rPr lang="en-IN" dirty="0"/>
              <a:t>The attacker uses ARP spoofing to have the legitimate user's machine and the remote host both send their packets to his attacking machine, instead of their correct destinations. The attacker is now a man-in-the-middle. He controls all the packet flow between machines. He can then choose to alter and forward the packets to the real host</a:t>
            </a:r>
          </a:p>
        </p:txBody>
      </p:sp>
    </p:spTree>
    <p:extLst>
      <p:ext uri="{BB962C8B-B14F-4D97-AF65-F5344CB8AC3E}">
        <p14:creationId xmlns:p14="http://schemas.microsoft.com/office/powerpoint/2010/main" val="1721166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E53772-3CF5-4449-B0FE-347260F929D7}"/>
              </a:ext>
            </a:extLst>
          </p:cNvPr>
          <p:cNvSpPr>
            <a:spLocks noGrp="1"/>
          </p:cNvSpPr>
          <p:nvPr>
            <p:ph type="title"/>
          </p:nvPr>
        </p:nvSpPr>
        <p:spPr/>
        <p:txBody>
          <a:bodyPr/>
          <a:lstStyle/>
          <a:p>
            <a:r>
              <a:rPr lang="en-IN" b="1" u="sng" dirty="0">
                <a:solidFill>
                  <a:srgbClr val="C00000"/>
                </a:solidFill>
              </a:rPr>
              <a:t>ARP Spoofing</a:t>
            </a:r>
            <a:endParaRPr lang="en-IN" dirty="0"/>
          </a:p>
        </p:txBody>
      </p:sp>
      <p:sp>
        <p:nvSpPr>
          <p:cNvPr id="6" name="Content Placeholder 5">
            <a:extLst>
              <a:ext uri="{FF2B5EF4-FFF2-40B4-BE49-F238E27FC236}">
                <a16:creationId xmlns:a16="http://schemas.microsoft.com/office/drawing/2014/main" id="{94C10507-6C2C-4DB8-BB3A-7C8C53ABFDF7}"/>
              </a:ext>
            </a:extLst>
          </p:cNvPr>
          <p:cNvSpPr>
            <a:spLocks noGrp="1"/>
          </p:cNvSpPr>
          <p:nvPr>
            <p:ph sz="half" idx="1"/>
          </p:nvPr>
        </p:nvSpPr>
        <p:spPr/>
        <p:txBody>
          <a:bodyPr/>
          <a:lstStyle/>
          <a:p>
            <a:r>
              <a:rPr lang="en-IN" dirty="0"/>
              <a:t>ARP Table modifications</a:t>
            </a:r>
          </a:p>
          <a:p>
            <a:r>
              <a:rPr lang="en-IN" dirty="0"/>
              <a:t>The address resolution protocol is used by each host on an IP network to map local IP addresses to hardware addresses or MAC addresses. </a:t>
            </a:r>
          </a:p>
          <a:p>
            <a:r>
              <a:rPr lang="en-IN" dirty="0"/>
              <a:t>Here is a quick look at how this protocol works.</a:t>
            </a:r>
          </a:p>
        </p:txBody>
      </p:sp>
      <p:pic>
        <p:nvPicPr>
          <p:cNvPr id="9" name="Picture 8">
            <a:extLst>
              <a:ext uri="{FF2B5EF4-FFF2-40B4-BE49-F238E27FC236}">
                <a16:creationId xmlns:a16="http://schemas.microsoft.com/office/drawing/2014/main" id="{E8CC3E23-4B48-4419-9CB9-BE2852CF00EE}"/>
              </a:ext>
            </a:extLst>
          </p:cNvPr>
          <p:cNvPicPr>
            <a:picLocks noChangeAspect="1"/>
          </p:cNvPicPr>
          <p:nvPr/>
        </p:nvPicPr>
        <p:blipFill>
          <a:blip r:embed="rId2"/>
          <a:stretch>
            <a:fillRect/>
          </a:stretch>
        </p:blipFill>
        <p:spPr>
          <a:xfrm>
            <a:off x="6818864" y="1881187"/>
            <a:ext cx="4455994" cy="3989526"/>
          </a:xfrm>
          <a:prstGeom prst="rect">
            <a:avLst/>
          </a:prstGeom>
        </p:spPr>
      </p:pic>
    </p:spTree>
    <p:extLst>
      <p:ext uri="{BB962C8B-B14F-4D97-AF65-F5344CB8AC3E}">
        <p14:creationId xmlns:p14="http://schemas.microsoft.com/office/powerpoint/2010/main" val="12982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1CCE-BE71-4132-8469-1F6D5708EE85}"/>
              </a:ext>
            </a:extLst>
          </p:cNvPr>
          <p:cNvSpPr>
            <a:spLocks noGrp="1"/>
          </p:cNvSpPr>
          <p:nvPr>
            <p:ph type="title"/>
          </p:nvPr>
        </p:nvSpPr>
        <p:spPr/>
        <p:txBody>
          <a:bodyPr/>
          <a:lstStyle/>
          <a:p>
            <a:pPr algn="ctr"/>
            <a:r>
              <a:rPr lang="en-IN" b="1" u="sng" dirty="0">
                <a:solidFill>
                  <a:srgbClr val="C00000"/>
                </a:solidFill>
              </a:rPr>
              <a:t>TCP Session</a:t>
            </a:r>
            <a:endParaRPr lang="en-IN" dirty="0"/>
          </a:p>
        </p:txBody>
      </p:sp>
      <p:sp>
        <p:nvSpPr>
          <p:cNvPr id="4" name="Content Placeholder 3">
            <a:extLst>
              <a:ext uri="{FF2B5EF4-FFF2-40B4-BE49-F238E27FC236}">
                <a16:creationId xmlns:a16="http://schemas.microsoft.com/office/drawing/2014/main" id="{384FE26F-3397-404B-9A73-02C4DDFABCE4}"/>
              </a:ext>
            </a:extLst>
          </p:cNvPr>
          <p:cNvSpPr>
            <a:spLocks noGrp="1"/>
          </p:cNvSpPr>
          <p:nvPr>
            <p:ph sz="half" idx="1"/>
          </p:nvPr>
        </p:nvSpPr>
        <p:spPr/>
        <p:txBody>
          <a:bodyPr>
            <a:normAutofit lnSpcReduction="10000"/>
          </a:bodyPr>
          <a:lstStyle/>
          <a:p>
            <a:r>
              <a:rPr lang="en-IN" dirty="0"/>
              <a:t>TCP 3-way handshake</a:t>
            </a:r>
          </a:p>
          <a:p>
            <a:pPr algn="just"/>
            <a:r>
              <a:rPr lang="en-IN" dirty="0"/>
              <a:t>For two machines to communicate via TCP they must have to synchronize their session through Synchronize and Acknowledgement Packets. Every single packet is given a sequence number which helps the receiving host to synchronize and reassemble the stream of packets back into their original and intended order.</a:t>
            </a:r>
          </a:p>
        </p:txBody>
      </p:sp>
      <p:pic>
        <p:nvPicPr>
          <p:cNvPr id="6" name="Picture 5">
            <a:extLst>
              <a:ext uri="{FF2B5EF4-FFF2-40B4-BE49-F238E27FC236}">
                <a16:creationId xmlns:a16="http://schemas.microsoft.com/office/drawing/2014/main" id="{4389394E-FCDC-4759-9BF8-BA1B065A1509}"/>
              </a:ext>
            </a:extLst>
          </p:cNvPr>
          <p:cNvPicPr>
            <a:picLocks noChangeAspect="1"/>
          </p:cNvPicPr>
          <p:nvPr/>
        </p:nvPicPr>
        <p:blipFill>
          <a:blip r:embed="rId2"/>
          <a:stretch>
            <a:fillRect/>
          </a:stretch>
        </p:blipFill>
        <p:spPr>
          <a:xfrm>
            <a:off x="6812020" y="1971398"/>
            <a:ext cx="4902864" cy="4084845"/>
          </a:xfrm>
          <a:prstGeom prst="rect">
            <a:avLst/>
          </a:prstGeom>
        </p:spPr>
      </p:pic>
    </p:spTree>
    <p:extLst>
      <p:ext uri="{BB962C8B-B14F-4D97-AF65-F5344CB8AC3E}">
        <p14:creationId xmlns:p14="http://schemas.microsoft.com/office/powerpoint/2010/main" val="4195050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4C10507-6C2C-4DB8-BB3A-7C8C53ABFDF7}"/>
              </a:ext>
            </a:extLst>
          </p:cNvPr>
          <p:cNvSpPr>
            <a:spLocks noGrp="1"/>
          </p:cNvSpPr>
          <p:nvPr>
            <p:ph sz="half" idx="1"/>
          </p:nvPr>
        </p:nvSpPr>
        <p:spPr/>
        <p:txBody>
          <a:bodyPr>
            <a:normAutofit fontScale="77500" lnSpcReduction="20000"/>
          </a:bodyPr>
          <a:lstStyle/>
          <a:p>
            <a:r>
              <a:rPr lang="en-IN" dirty="0"/>
              <a:t>Say that Host A (IP address 192.168.1. 100) wants to send data to Host B (IP address 192.168.1.250).</a:t>
            </a:r>
          </a:p>
          <a:p>
            <a:r>
              <a:rPr lang="en-IN" dirty="0"/>
              <a:t>No prior communications have occurred between Hosts A and B, so the ARP table entries for Host B on Host A are empty</a:t>
            </a:r>
          </a:p>
          <a:p>
            <a:r>
              <a:rPr lang="en-IN" dirty="0"/>
              <a:t>As shown in </a:t>
            </a:r>
            <a:r>
              <a:rPr lang="en-IN" b="1" dirty="0"/>
              <a:t>Figure</a:t>
            </a:r>
            <a:r>
              <a:rPr lang="en-IN" dirty="0"/>
              <a:t>, Host A broadcasts an ARP request packet indicating that the owner of the IP address 192.168.1.250 should respond to Host A at 192.168.1.100 with its MAC address. </a:t>
            </a:r>
          </a:p>
          <a:p>
            <a:r>
              <a:rPr lang="en-IN" dirty="0"/>
              <a:t>The broadcast packet is sent to every machine in the network segment, and only the true owner of the IP address 192.168.1.250 should respond</a:t>
            </a:r>
          </a:p>
        </p:txBody>
      </p:sp>
      <p:pic>
        <p:nvPicPr>
          <p:cNvPr id="9" name="Picture 8">
            <a:extLst>
              <a:ext uri="{FF2B5EF4-FFF2-40B4-BE49-F238E27FC236}">
                <a16:creationId xmlns:a16="http://schemas.microsoft.com/office/drawing/2014/main" id="{E8CC3E23-4B48-4419-9CB9-BE2852CF00EE}"/>
              </a:ext>
            </a:extLst>
          </p:cNvPr>
          <p:cNvPicPr>
            <a:picLocks noChangeAspect="1"/>
          </p:cNvPicPr>
          <p:nvPr/>
        </p:nvPicPr>
        <p:blipFill>
          <a:blip r:embed="rId2"/>
          <a:stretch>
            <a:fillRect/>
          </a:stretch>
        </p:blipFill>
        <p:spPr>
          <a:xfrm>
            <a:off x="6818864" y="1881187"/>
            <a:ext cx="4455994" cy="3989526"/>
          </a:xfrm>
          <a:prstGeom prst="rect">
            <a:avLst/>
          </a:prstGeom>
        </p:spPr>
      </p:pic>
      <p:sp>
        <p:nvSpPr>
          <p:cNvPr id="3" name="Title 2">
            <a:extLst>
              <a:ext uri="{FF2B5EF4-FFF2-40B4-BE49-F238E27FC236}">
                <a16:creationId xmlns:a16="http://schemas.microsoft.com/office/drawing/2014/main" id="{0B1291A5-AE60-3152-4B39-29B8312E5F1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830243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4C10507-6C2C-4DB8-BB3A-7C8C53ABFDF7}"/>
              </a:ext>
            </a:extLst>
          </p:cNvPr>
          <p:cNvSpPr>
            <a:spLocks noGrp="1"/>
          </p:cNvSpPr>
          <p:nvPr>
            <p:ph sz="half" idx="1"/>
          </p:nvPr>
        </p:nvSpPr>
        <p:spPr/>
        <p:txBody>
          <a:bodyPr>
            <a:normAutofit fontScale="85000" lnSpcReduction="20000"/>
          </a:bodyPr>
          <a:lstStyle/>
          <a:p>
            <a:r>
              <a:rPr lang="en-IN" dirty="0"/>
              <a:t>All other hosts discard this request packet, but Host A receives an ARP reply packet from Host B indicating that its MAC address is BB:BB:BB:BB:BB:BB. </a:t>
            </a:r>
          </a:p>
          <a:p>
            <a:r>
              <a:rPr lang="en-IN" dirty="0"/>
              <a:t>Host A updates its ARP table, and can now send data to Host B.</a:t>
            </a:r>
          </a:p>
          <a:p>
            <a:r>
              <a:rPr lang="en-IN" dirty="0"/>
              <a:t>In order to populate its ARP cache a machine trusts the senders of the ARP messages not to lie. </a:t>
            </a:r>
          </a:p>
          <a:p>
            <a:r>
              <a:rPr lang="en-IN" dirty="0"/>
              <a:t>Does Host A know that Host B really did send the ARP reply? The answer is no, and attackers take advantage of this</a:t>
            </a:r>
          </a:p>
        </p:txBody>
      </p:sp>
      <p:pic>
        <p:nvPicPr>
          <p:cNvPr id="9" name="Picture 8">
            <a:extLst>
              <a:ext uri="{FF2B5EF4-FFF2-40B4-BE49-F238E27FC236}">
                <a16:creationId xmlns:a16="http://schemas.microsoft.com/office/drawing/2014/main" id="{E8CC3E23-4B48-4419-9CB9-BE2852CF00EE}"/>
              </a:ext>
            </a:extLst>
          </p:cNvPr>
          <p:cNvPicPr>
            <a:picLocks noChangeAspect="1"/>
          </p:cNvPicPr>
          <p:nvPr/>
        </p:nvPicPr>
        <p:blipFill>
          <a:blip r:embed="rId2"/>
          <a:stretch>
            <a:fillRect/>
          </a:stretch>
        </p:blipFill>
        <p:spPr>
          <a:xfrm>
            <a:off x="6818864" y="1881187"/>
            <a:ext cx="4455994" cy="3989526"/>
          </a:xfrm>
          <a:prstGeom prst="rect">
            <a:avLst/>
          </a:prstGeom>
        </p:spPr>
      </p:pic>
      <p:sp>
        <p:nvSpPr>
          <p:cNvPr id="3" name="Title 2">
            <a:extLst>
              <a:ext uri="{FF2B5EF4-FFF2-40B4-BE49-F238E27FC236}">
                <a16:creationId xmlns:a16="http://schemas.microsoft.com/office/drawing/2014/main" id="{55EE0B6F-6749-DE91-0BFA-7C81260C9FBD}"/>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988169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4C10507-6C2C-4DB8-BB3A-7C8C53ABFDF7}"/>
              </a:ext>
            </a:extLst>
          </p:cNvPr>
          <p:cNvSpPr>
            <a:spLocks noGrp="1"/>
          </p:cNvSpPr>
          <p:nvPr>
            <p:ph sz="half" idx="1"/>
          </p:nvPr>
        </p:nvSpPr>
        <p:spPr/>
        <p:txBody>
          <a:bodyPr>
            <a:normAutofit fontScale="92500" lnSpcReduction="10000"/>
          </a:bodyPr>
          <a:lstStyle/>
          <a:p>
            <a:r>
              <a:rPr lang="en-IN" dirty="0"/>
              <a:t> In our example, attackers could spoof an ARP reply to Host A before Host B responded, indicating that the hardware address E0:E0:E0:E0:E0:E0 corresponds to Host B's IP address, as shown in </a:t>
            </a:r>
            <a:r>
              <a:rPr lang="en-IN" b="1" dirty="0"/>
              <a:t>Figure</a:t>
            </a:r>
          </a:p>
          <a:p>
            <a:r>
              <a:rPr lang="en-IN" dirty="0"/>
              <a:t>Host A would then send any traffic intended for Host B to the attacker, and the attacker could choose to forward that data (probably after some tampering) to Host B.</a:t>
            </a:r>
          </a:p>
        </p:txBody>
      </p:sp>
      <p:pic>
        <p:nvPicPr>
          <p:cNvPr id="2" name="Picture 1">
            <a:extLst>
              <a:ext uri="{FF2B5EF4-FFF2-40B4-BE49-F238E27FC236}">
                <a16:creationId xmlns:a16="http://schemas.microsoft.com/office/drawing/2014/main" id="{7EB05D78-EA80-488B-97B1-3BA9B54F42DF}"/>
              </a:ext>
            </a:extLst>
          </p:cNvPr>
          <p:cNvPicPr>
            <a:picLocks noChangeAspect="1"/>
          </p:cNvPicPr>
          <p:nvPr/>
        </p:nvPicPr>
        <p:blipFill>
          <a:blip r:embed="rId2"/>
          <a:stretch>
            <a:fillRect/>
          </a:stretch>
        </p:blipFill>
        <p:spPr>
          <a:xfrm>
            <a:off x="7080181" y="2145402"/>
            <a:ext cx="4703078" cy="3765068"/>
          </a:xfrm>
          <a:prstGeom prst="rect">
            <a:avLst/>
          </a:prstGeom>
        </p:spPr>
      </p:pic>
      <p:sp>
        <p:nvSpPr>
          <p:cNvPr id="4" name="Title 3">
            <a:extLst>
              <a:ext uri="{FF2B5EF4-FFF2-40B4-BE49-F238E27FC236}">
                <a16:creationId xmlns:a16="http://schemas.microsoft.com/office/drawing/2014/main" id="{AF613BF5-E7EB-9DF8-22F4-F89F2F91BB74}"/>
              </a:ext>
            </a:extLst>
          </p:cNvPr>
          <p:cNvSpPr>
            <a:spLocks noGrp="1"/>
          </p:cNvSpPr>
          <p:nvPr>
            <p:ph type="title"/>
          </p:nvPr>
        </p:nvSpPr>
        <p:spPr>
          <a:xfrm>
            <a:off x="838200" y="355500"/>
            <a:ext cx="10515600" cy="1325563"/>
          </a:xfrm>
        </p:spPr>
        <p:txBody>
          <a:bodyPr/>
          <a:lstStyle/>
          <a:p>
            <a:endParaRPr lang="en-IN"/>
          </a:p>
        </p:txBody>
      </p:sp>
    </p:spTree>
    <p:extLst>
      <p:ext uri="{BB962C8B-B14F-4D97-AF65-F5344CB8AC3E}">
        <p14:creationId xmlns:p14="http://schemas.microsoft.com/office/powerpoint/2010/main" val="3172785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00B6-94E8-4DEB-A0A7-6B24101EAE79}"/>
              </a:ext>
            </a:extLst>
          </p:cNvPr>
          <p:cNvSpPr>
            <a:spLocks noGrp="1"/>
          </p:cNvSpPr>
          <p:nvPr>
            <p:ph type="title"/>
          </p:nvPr>
        </p:nvSpPr>
        <p:spPr/>
        <p:txBody>
          <a:bodyPr/>
          <a:lstStyle/>
          <a:p>
            <a:r>
              <a:rPr lang="en-IN" b="1" u="sng" dirty="0">
                <a:solidFill>
                  <a:srgbClr val="C00000"/>
                </a:solidFill>
              </a:rPr>
              <a:t>Desynchronization of the network </a:t>
            </a:r>
            <a:endParaRPr lang="en-IN" dirty="0"/>
          </a:p>
        </p:txBody>
      </p:sp>
      <p:pic>
        <p:nvPicPr>
          <p:cNvPr id="4" name="Picture 3">
            <a:extLst>
              <a:ext uri="{FF2B5EF4-FFF2-40B4-BE49-F238E27FC236}">
                <a16:creationId xmlns:a16="http://schemas.microsoft.com/office/drawing/2014/main" id="{18E1F9D8-9402-425D-8139-ED00D5CD1379}"/>
              </a:ext>
            </a:extLst>
          </p:cNvPr>
          <p:cNvPicPr>
            <a:picLocks noChangeAspect="1"/>
          </p:cNvPicPr>
          <p:nvPr/>
        </p:nvPicPr>
        <p:blipFill>
          <a:blip r:embed="rId2"/>
          <a:stretch>
            <a:fillRect/>
          </a:stretch>
        </p:blipFill>
        <p:spPr>
          <a:xfrm>
            <a:off x="1107193" y="1501727"/>
            <a:ext cx="10246607" cy="5207944"/>
          </a:xfrm>
          <a:prstGeom prst="rect">
            <a:avLst/>
          </a:prstGeom>
        </p:spPr>
      </p:pic>
      <p:cxnSp>
        <p:nvCxnSpPr>
          <p:cNvPr id="6" name="Straight Connector 5">
            <a:extLst>
              <a:ext uri="{FF2B5EF4-FFF2-40B4-BE49-F238E27FC236}">
                <a16:creationId xmlns:a16="http://schemas.microsoft.com/office/drawing/2014/main" id="{C9DE39A2-49B8-46D9-A9C5-7A5F1785B5D4}"/>
              </a:ext>
            </a:extLst>
          </p:cNvPr>
          <p:cNvCxnSpPr/>
          <p:nvPr/>
        </p:nvCxnSpPr>
        <p:spPr>
          <a:xfrm>
            <a:off x="4055164" y="1895060"/>
            <a:ext cx="339255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577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2A52-F93D-4FC7-8243-7A98103C717A}"/>
              </a:ext>
            </a:extLst>
          </p:cNvPr>
          <p:cNvSpPr>
            <a:spLocks noGrp="1"/>
          </p:cNvSpPr>
          <p:nvPr>
            <p:ph type="title"/>
          </p:nvPr>
        </p:nvSpPr>
        <p:spPr/>
        <p:txBody>
          <a:bodyPr/>
          <a:lstStyle/>
          <a:p>
            <a:r>
              <a:rPr lang="en-IN" b="1" u="sng" dirty="0">
                <a:solidFill>
                  <a:srgbClr val="C00000"/>
                </a:solidFill>
              </a:rPr>
              <a:t>Desynchronization of the network </a:t>
            </a:r>
            <a:endParaRPr lang="en-IN" dirty="0"/>
          </a:p>
        </p:txBody>
      </p:sp>
      <p:sp>
        <p:nvSpPr>
          <p:cNvPr id="3" name="Content Placeholder 2">
            <a:extLst>
              <a:ext uri="{FF2B5EF4-FFF2-40B4-BE49-F238E27FC236}">
                <a16:creationId xmlns:a16="http://schemas.microsoft.com/office/drawing/2014/main" id="{E9271A89-963D-483F-8A44-50A93DC943B4}"/>
              </a:ext>
            </a:extLst>
          </p:cNvPr>
          <p:cNvSpPr>
            <a:spLocks noGrp="1"/>
          </p:cNvSpPr>
          <p:nvPr>
            <p:ph idx="1"/>
          </p:nvPr>
        </p:nvSpPr>
        <p:spPr/>
        <p:txBody>
          <a:bodyPr>
            <a:normAutofit fontScale="77500" lnSpcReduction="20000"/>
          </a:bodyPr>
          <a:lstStyle/>
          <a:p>
            <a:r>
              <a:rPr lang="en-IN" dirty="0"/>
              <a:t>Drawback : </a:t>
            </a:r>
            <a:r>
              <a:rPr lang="en-IN" b="1" dirty="0">
                <a:solidFill>
                  <a:schemeClr val="accent6">
                    <a:lumMod val="75000"/>
                  </a:schemeClr>
                </a:solidFill>
              </a:rPr>
              <a:t>TCP ACK Packet Storms</a:t>
            </a:r>
          </a:p>
          <a:p>
            <a:r>
              <a:rPr lang="en-IN" dirty="0"/>
              <a:t>Happens when attacker can inject data but not control the route of the packet</a:t>
            </a:r>
          </a:p>
          <a:p>
            <a:pPr lvl="1"/>
            <a:r>
              <a:rPr lang="en-IN" dirty="0"/>
              <a:t>E.g., if the attacker is not on the same network as the source host machine</a:t>
            </a:r>
          </a:p>
          <a:p>
            <a:r>
              <a:rPr lang="en-IN" dirty="0"/>
              <a:t>Assume that the attacker has forged the correct packet information (headers, sequence numbers, and so on) at some point during the session.</a:t>
            </a:r>
          </a:p>
          <a:p>
            <a:r>
              <a:rPr lang="en-IN" dirty="0"/>
              <a:t>When the attacker sends to the server session data, the server will acknowledge the receipt of the data by sending to the real client an ACK packet. </a:t>
            </a:r>
          </a:p>
          <a:p>
            <a:r>
              <a:rPr lang="en-IN" dirty="0"/>
              <a:t>This packet will contain a sequence number that the client is not expecting, so when the client receives this packet, it will try to resynchronize the TCP session with the server by sending it an ACK packet with the sequence number that it is expecting. </a:t>
            </a:r>
          </a:p>
          <a:p>
            <a:r>
              <a:rPr lang="en-IN" dirty="0"/>
              <a:t>This ACK packet will in turn contain a sequence number that the server is not expecting, and so the server will resend its last ACK packet. This cycle goes on and on and on, and this rapid passing back and forth of ACK packets creates an ACK storm</a:t>
            </a:r>
          </a:p>
          <a:p>
            <a:pPr marL="457200" lvl="1" indent="0">
              <a:buNone/>
            </a:pPr>
            <a:r>
              <a:rPr lang="en-IN" dirty="0"/>
              <a:t>  </a:t>
            </a:r>
          </a:p>
        </p:txBody>
      </p:sp>
    </p:spTree>
    <p:extLst>
      <p:ext uri="{BB962C8B-B14F-4D97-AF65-F5344CB8AC3E}">
        <p14:creationId xmlns:p14="http://schemas.microsoft.com/office/powerpoint/2010/main" val="2463782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03EF-7C6C-4B42-AC90-20C87EEC5C8B}"/>
              </a:ext>
            </a:extLst>
          </p:cNvPr>
          <p:cNvSpPr>
            <a:spLocks noGrp="1"/>
          </p:cNvSpPr>
          <p:nvPr>
            <p:ph type="title"/>
          </p:nvPr>
        </p:nvSpPr>
        <p:spPr/>
        <p:txBody>
          <a:bodyPr/>
          <a:lstStyle/>
          <a:p>
            <a:r>
              <a:rPr lang="en-IN" b="1" u="sng" dirty="0">
                <a:solidFill>
                  <a:srgbClr val="C00000"/>
                </a:solidFill>
              </a:rPr>
              <a:t>Desynchronization of the network </a:t>
            </a:r>
            <a:endParaRPr lang="en-IN" dirty="0"/>
          </a:p>
        </p:txBody>
      </p:sp>
      <p:sp>
        <p:nvSpPr>
          <p:cNvPr id="4" name="Content Placeholder 3">
            <a:extLst>
              <a:ext uri="{FF2B5EF4-FFF2-40B4-BE49-F238E27FC236}">
                <a16:creationId xmlns:a16="http://schemas.microsoft.com/office/drawing/2014/main" id="{7E1116A9-0A4F-4F34-AFCF-0A29CC0DA24B}"/>
              </a:ext>
            </a:extLst>
          </p:cNvPr>
          <p:cNvSpPr>
            <a:spLocks noGrp="1"/>
          </p:cNvSpPr>
          <p:nvPr>
            <p:ph sz="half" idx="1"/>
          </p:nvPr>
        </p:nvSpPr>
        <p:spPr/>
        <p:txBody>
          <a:bodyPr/>
          <a:lstStyle/>
          <a:p>
            <a:r>
              <a:rPr lang="en-IN" b="1" dirty="0">
                <a:solidFill>
                  <a:schemeClr val="accent6">
                    <a:lumMod val="75000"/>
                  </a:schemeClr>
                </a:solidFill>
              </a:rPr>
              <a:t>TCP ACK Packet Storms</a:t>
            </a:r>
          </a:p>
          <a:p>
            <a:r>
              <a:rPr lang="en-IN" dirty="0"/>
              <a:t>As the attacker injects more and more data, the size of the ACK storm increases and can quickly degrade network performance</a:t>
            </a:r>
          </a:p>
          <a:p>
            <a:r>
              <a:rPr lang="en-IN" dirty="0"/>
              <a:t>This can then be detected by intrusion detection methods</a:t>
            </a:r>
          </a:p>
          <a:p>
            <a:r>
              <a:rPr lang="en-IN" dirty="0">
                <a:solidFill>
                  <a:srgbClr val="FF0000"/>
                </a:solidFill>
              </a:rPr>
              <a:t>Attackers many times use ARP packet manipulation to quieten TCP ACK storms</a:t>
            </a:r>
          </a:p>
        </p:txBody>
      </p:sp>
      <p:pic>
        <p:nvPicPr>
          <p:cNvPr id="1026" name="Picture 2" descr="https://i-technet.sec.s-msft.com/dynimg/IC274138.gif">
            <a:extLst>
              <a:ext uri="{FF2B5EF4-FFF2-40B4-BE49-F238E27FC236}">
                <a16:creationId xmlns:a16="http://schemas.microsoft.com/office/drawing/2014/main" id="{A4156287-B962-40EF-B0F8-9C61EDB79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5399" y="2355711"/>
            <a:ext cx="5101193" cy="3223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53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0F14B-F23C-40C0-9C18-9AF3F146743B}"/>
              </a:ext>
            </a:extLst>
          </p:cNvPr>
          <p:cNvSpPr>
            <a:spLocks noGrp="1"/>
          </p:cNvSpPr>
          <p:nvPr>
            <p:ph type="title"/>
          </p:nvPr>
        </p:nvSpPr>
        <p:spPr/>
        <p:txBody>
          <a:bodyPr/>
          <a:lstStyle/>
          <a:p>
            <a:r>
              <a:rPr lang="en-IN" b="1" u="sng" dirty="0">
                <a:solidFill>
                  <a:srgbClr val="C00000"/>
                </a:solidFill>
              </a:rPr>
              <a:t>Prevent TCP ACK Storm</a:t>
            </a:r>
            <a:endParaRPr lang="en-IN" dirty="0"/>
          </a:p>
        </p:txBody>
      </p:sp>
      <p:sp>
        <p:nvSpPr>
          <p:cNvPr id="3" name="Content Placeholder 2">
            <a:extLst>
              <a:ext uri="{FF2B5EF4-FFF2-40B4-BE49-F238E27FC236}">
                <a16:creationId xmlns:a16="http://schemas.microsoft.com/office/drawing/2014/main" id="{1DE42AD5-DB01-4AA1-9530-D57210EF210E}"/>
              </a:ext>
            </a:extLst>
          </p:cNvPr>
          <p:cNvSpPr>
            <a:spLocks noGrp="1"/>
          </p:cNvSpPr>
          <p:nvPr>
            <p:ph sz="half" idx="1"/>
          </p:nvPr>
        </p:nvSpPr>
        <p:spPr>
          <a:xfrm>
            <a:off x="188844" y="1825625"/>
            <a:ext cx="5181600" cy="4351338"/>
          </a:xfrm>
        </p:spPr>
        <p:txBody>
          <a:bodyPr>
            <a:normAutofit fontScale="92500" lnSpcReduction="10000"/>
          </a:bodyPr>
          <a:lstStyle/>
          <a:p>
            <a:pPr algn="just"/>
            <a:r>
              <a:rPr lang="en-IN" sz="2000" dirty="0"/>
              <a:t>Attackers use ARP packet manipulation to quieten TCP ACK storms </a:t>
            </a:r>
          </a:p>
          <a:p>
            <a:pPr algn="just"/>
            <a:r>
              <a:rPr lang="en-IN" sz="2000" dirty="0"/>
              <a:t>Session hijacking tools accomplish this by sending unsolicited ARP replies. </a:t>
            </a:r>
          </a:p>
          <a:p>
            <a:pPr algn="just"/>
            <a:r>
              <a:rPr lang="en-IN" sz="2000" dirty="0"/>
              <a:t>In our Host A/Host B example, an attacker could send Host A </a:t>
            </a:r>
            <a:r>
              <a:rPr lang="en-IN" sz="2000" dirty="0" err="1"/>
              <a:t>a</a:t>
            </a:r>
            <a:r>
              <a:rPr lang="en-IN" sz="2000" dirty="0"/>
              <a:t> spoofed ARP reply indicating that Host B's MAC address is something </a:t>
            </a:r>
            <a:r>
              <a:rPr lang="en-IN" sz="2000" dirty="0" err="1"/>
              <a:t>nonexistent</a:t>
            </a:r>
            <a:r>
              <a:rPr lang="en-IN" sz="2000" dirty="0"/>
              <a:t> (like C0:C0:C0: C0:C0:C0), and send Host B another spoofed ARP reply indicating that Host A's MAC address is also something </a:t>
            </a:r>
            <a:r>
              <a:rPr lang="en-IN" sz="2000" dirty="0" err="1"/>
              <a:t>nonexistent</a:t>
            </a:r>
            <a:r>
              <a:rPr lang="en-IN" sz="2000" dirty="0"/>
              <a:t> (such as D0:D0:D0:D0:D0:D0)</a:t>
            </a:r>
          </a:p>
          <a:p>
            <a:pPr algn="just"/>
            <a:r>
              <a:rPr lang="en-IN" sz="2000" dirty="0"/>
              <a:t>Any ACK packets between Host A and Host B that could cause a TCP ACK storm during a network-level session hijacking attack are sent to invalid MAC addresses and lost.</a:t>
            </a:r>
          </a:p>
        </p:txBody>
      </p:sp>
      <p:pic>
        <p:nvPicPr>
          <p:cNvPr id="6" name="Picture 5">
            <a:extLst>
              <a:ext uri="{FF2B5EF4-FFF2-40B4-BE49-F238E27FC236}">
                <a16:creationId xmlns:a16="http://schemas.microsoft.com/office/drawing/2014/main" id="{0535A057-1400-48CF-BBCF-537F0BEF94F1}"/>
              </a:ext>
            </a:extLst>
          </p:cNvPr>
          <p:cNvPicPr>
            <a:picLocks noChangeAspect="1"/>
          </p:cNvPicPr>
          <p:nvPr/>
        </p:nvPicPr>
        <p:blipFill>
          <a:blip r:embed="rId2"/>
          <a:stretch>
            <a:fillRect/>
          </a:stretch>
        </p:blipFill>
        <p:spPr>
          <a:xfrm>
            <a:off x="5430762" y="2477294"/>
            <a:ext cx="6761238" cy="3048000"/>
          </a:xfrm>
          <a:prstGeom prst="rect">
            <a:avLst/>
          </a:prstGeom>
        </p:spPr>
      </p:pic>
    </p:spTree>
    <p:extLst>
      <p:ext uri="{BB962C8B-B14F-4D97-AF65-F5344CB8AC3E}">
        <p14:creationId xmlns:p14="http://schemas.microsoft.com/office/powerpoint/2010/main" val="3383398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BD9C76-C7FC-4545-A448-ECD03A7E4F90}"/>
              </a:ext>
            </a:extLst>
          </p:cNvPr>
          <p:cNvSpPr>
            <a:spLocks noGrp="1"/>
          </p:cNvSpPr>
          <p:nvPr>
            <p:ph type="title"/>
          </p:nvPr>
        </p:nvSpPr>
        <p:spPr/>
        <p:txBody>
          <a:bodyPr/>
          <a:lstStyle/>
          <a:p>
            <a:r>
              <a:rPr lang="en-IN" b="1" u="sng" dirty="0">
                <a:solidFill>
                  <a:srgbClr val="C00000"/>
                </a:solidFill>
              </a:rPr>
              <a:t>Session Hijacking Process </a:t>
            </a:r>
            <a:endParaRPr lang="en-IN" dirty="0"/>
          </a:p>
        </p:txBody>
      </p:sp>
      <p:sp>
        <p:nvSpPr>
          <p:cNvPr id="6" name="Content Placeholder 5">
            <a:extLst>
              <a:ext uri="{FF2B5EF4-FFF2-40B4-BE49-F238E27FC236}">
                <a16:creationId xmlns:a16="http://schemas.microsoft.com/office/drawing/2014/main" id="{C51E1492-8289-4DBD-8CFE-7AFA095F41C5}"/>
              </a:ext>
            </a:extLst>
          </p:cNvPr>
          <p:cNvSpPr>
            <a:spLocks noGrp="1"/>
          </p:cNvSpPr>
          <p:nvPr>
            <p:ph idx="1"/>
          </p:nvPr>
        </p:nvSpPr>
        <p:spPr/>
        <p:txBody>
          <a:bodyPr>
            <a:normAutofit fontScale="92500" lnSpcReduction="10000"/>
          </a:bodyPr>
          <a:lstStyle/>
          <a:p>
            <a:r>
              <a:rPr lang="en-IN" dirty="0">
                <a:solidFill>
                  <a:srgbClr val="FF0000"/>
                </a:solidFill>
              </a:rPr>
              <a:t>Injecting the attacker’s packet</a:t>
            </a:r>
            <a:endParaRPr lang="en-IN" dirty="0"/>
          </a:p>
          <a:p>
            <a:r>
              <a:rPr lang="en-IN" dirty="0"/>
              <a:t>To completely take over the connection, the attacker stops forwarding packets for the legitimate user's machine associated with the hijacked TCP connection</a:t>
            </a:r>
          </a:p>
          <a:p>
            <a:r>
              <a:rPr lang="en-IN" dirty="0"/>
              <a:t>The attacker now fully takes the place of the legitimate user's machine and the remote target host is not aware of the switch</a:t>
            </a:r>
          </a:p>
          <a:p>
            <a:r>
              <a:rPr lang="en-IN" dirty="0"/>
              <a:t>The attacker can choose either to inject data into the network or actively participate as the man-in-the-middle, passing data from the target to the server, and vice versa, reading and injecting data as per wish</a:t>
            </a:r>
          </a:p>
          <a:p>
            <a:r>
              <a:rPr lang="en-IN" dirty="0"/>
              <a:t>To the legitimate user's machine the connection has "gone-dead” as her connections will eventually time-out </a:t>
            </a:r>
          </a:p>
        </p:txBody>
      </p:sp>
    </p:spTree>
    <p:extLst>
      <p:ext uri="{BB962C8B-B14F-4D97-AF65-F5344CB8AC3E}">
        <p14:creationId xmlns:p14="http://schemas.microsoft.com/office/powerpoint/2010/main" val="216210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B7C7-3058-49F2-9220-B55F2551AC71}"/>
              </a:ext>
            </a:extLst>
          </p:cNvPr>
          <p:cNvSpPr>
            <a:spLocks noGrp="1"/>
          </p:cNvSpPr>
          <p:nvPr>
            <p:ph type="title"/>
          </p:nvPr>
        </p:nvSpPr>
        <p:spPr/>
        <p:txBody>
          <a:bodyPr/>
          <a:lstStyle/>
          <a:p>
            <a:r>
              <a:rPr lang="en-IN" b="1" u="sng" dirty="0">
                <a:solidFill>
                  <a:srgbClr val="C00000"/>
                </a:solidFill>
              </a:rPr>
              <a:t>Session Hijacking Process </a:t>
            </a:r>
            <a:endParaRPr lang="en-IN" dirty="0"/>
          </a:p>
        </p:txBody>
      </p:sp>
      <p:sp>
        <p:nvSpPr>
          <p:cNvPr id="3" name="Content Placeholder 2">
            <a:extLst>
              <a:ext uri="{FF2B5EF4-FFF2-40B4-BE49-F238E27FC236}">
                <a16:creationId xmlns:a16="http://schemas.microsoft.com/office/drawing/2014/main" id="{E204452D-E572-4346-B53F-24D274EE5118}"/>
              </a:ext>
            </a:extLst>
          </p:cNvPr>
          <p:cNvSpPr>
            <a:spLocks noGrp="1"/>
          </p:cNvSpPr>
          <p:nvPr>
            <p:ph idx="1"/>
          </p:nvPr>
        </p:nvSpPr>
        <p:spPr/>
        <p:txBody>
          <a:bodyPr>
            <a:normAutofit fontScale="92500" lnSpcReduction="10000"/>
          </a:bodyPr>
          <a:lstStyle/>
          <a:p>
            <a:r>
              <a:rPr lang="en-IN" b="1" dirty="0">
                <a:solidFill>
                  <a:srgbClr val="FF0000"/>
                </a:solidFill>
              </a:rPr>
              <a:t>TCP Resynchronizing</a:t>
            </a:r>
          </a:p>
          <a:p>
            <a:r>
              <a:rPr lang="en-IN" dirty="0"/>
              <a:t>To hide his tracks, an attacker who is finished with the session hijacking attack might want to resynchronize the communicating hosts</a:t>
            </a:r>
          </a:p>
          <a:p>
            <a:r>
              <a:rPr lang="en-IN" dirty="0"/>
              <a:t>The problem is that after the attack, the two hosts whose session was hijacked will be at different points in the session. In other words, each host will be expecting different sequence numbers.</a:t>
            </a:r>
          </a:p>
          <a:p>
            <a:r>
              <a:rPr lang="en-IN" dirty="0"/>
              <a:t>For example, the server might think that it is 40 bytes into the session when really the client might have sent only 29 bytes. Thus, the expected sequence numbers on each side will differ. Since sequence numbers move in only a positive direction, it's not possible with TCP stacks to manipulate the server so that its expected sequence number moves downward to match the client's sequence number.</a:t>
            </a:r>
          </a:p>
          <a:p>
            <a:endParaRPr lang="en-IN" dirty="0"/>
          </a:p>
        </p:txBody>
      </p:sp>
    </p:spTree>
    <p:extLst>
      <p:ext uri="{BB962C8B-B14F-4D97-AF65-F5344CB8AC3E}">
        <p14:creationId xmlns:p14="http://schemas.microsoft.com/office/powerpoint/2010/main" val="2924359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B7C7-3058-49F2-9220-B55F2551AC71}"/>
              </a:ext>
            </a:extLst>
          </p:cNvPr>
          <p:cNvSpPr>
            <a:spLocks noGrp="1"/>
          </p:cNvSpPr>
          <p:nvPr>
            <p:ph type="title"/>
          </p:nvPr>
        </p:nvSpPr>
        <p:spPr/>
        <p:txBody>
          <a:bodyPr/>
          <a:lstStyle/>
          <a:p>
            <a:r>
              <a:rPr lang="en-IN" b="1" u="sng" dirty="0">
                <a:solidFill>
                  <a:srgbClr val="C00000"/>
                </a:solidFill>
              </a:rPr>
              <a:t>Session Hijacking Process </a:t>
            </a:r>
            <a:endParaRPr lang="en-IN" dirty="0"/>
          </a:p>
        </p:txBody>
      </p:sp>
      <p:sp>
        <p:nvSpPr>
          <p:cNvPr id="3" name="Content Placeholder 2">
            <a:extLst>
              <a:ext uri="{FF2B5EF4-FFF2-40B4-BE49-F238E27FC236}">
                <a16:creationId xmlns:a16="http://schemas.microsoft.com/office/drawing/2014/main" id="{E204452D-E572-4346-B53F-24D274EE5118}"/>
              </a:ext>
            </a:extLst>
          </p:cNvPr>
          <p:cNvSpPr>
            <a:spLocks noGrp="1"/>
          </p:cNvSpPr>
          <p:nvPr>
            <p:ph idx="1"/>
          </p:nvPr>
        </p:nvSpPr>
        <p:spPr>
          <a:xfrm>
            <a:off x="838200" y="1825625"/>
            <a:ext cx="10889974" cy="4667250"/>
          </a:xfrm>
        </p:spPr>
        <p:txBody>
          <a:bodyPr>
            <a:normAutofit fontScale="92500" lnSpcReduction="10000"/>
          </a:bodyPr>
          <a:lstStyle/>
          <a:p>
            <a:r>
              <a:rPr lang="en-IN" b="1" dirty="0">
                <a:solidFill>
                  <a:srgbClr val="FF0000"/>
                </a:solidFill>
              </a:rPr>
              <a:t>TCP Resynchronizing</a:t>
            </a:r>
            <a:endParaRPr lang="en-IN" dirty="0"/>
          </a:p>
          <a:p>
            <a:r>
              <a:rPr lang="en-IN" sz="3600" dirty="0"/>
              <a:t>In this situation, the attacker needs some way to move the client's sequence numbers to match the servers</a:t>
            </a:r>
          </a:p>
          <a:p>
            <a:r>
              <a:rPr lang="en-IN" sz="3600" dirty="0"/>
              <a:t>Session Hijacking tools try to solve this problem by sending a message to the client. Here is an example:</a:t>
            </a:r>
            <a:r>
              <a:rPr lang="en-US" altLang="en-US" sz="3600" dirty="0">
                <a:solidFill>
                  <a:srgbClr val="000000"/>
                </a:solidFill>
                <a:latin typeface="Consolas" panose="020B0609020204030204" pitchFamily="49" charset="0"/>
                <a:cs typeface="Consolas" panose="020B0609020204030204" pitchFamily="49" charset="0"/>
              </a:rPr>
              <a:t> </a:t>
            </a:r>
          </a:p>
          <a:p>
            <a:pPr marL="0" indent="0">
              <a:buNone/>
            </a:pPr>
            <a:r>
              <a:rPr lang="en-US" altLang="en-US" sz="3600" dirty="0">
                <a:solidFill>
                  <a:srgbClr val="000000"/>
                </a:solidFill>
                <a:latin typeface="Consolas" panose="020B0609020204030204" pitchFamily="49" charset="0"/>
                <a:cs typeface="Consolas" panose="020B0609020204030204" pitchFamily="49" charset="0"/>
              </a:rPr>
              <a:t>  </a:t>
            </a:r>
            <a:r>
              <a:rPr lang="en-US" altLang="en-US" sz="2900" dirty="0" err="1">
                <a:solidFill>
                  <a:srgbClr val="000000"/>
                </a:solidFill>
                <a:latin typeface="Consolas" panose="020B0609020204030204" pitchFamily="49" charset="0"/>
                <a:cs typeface="Consolas" panose="020B0609020204030204" pitchFamily="49" charset="0"/>
              </a:rPr>
              <a:t>msg</a:t>
            </a:r>
            <a:r>
              <a:rPr lang="en-US" altLang="en-US" sz="2900" dirty="0">
                <a:solidFill>
                  <a:srgbClr val="000000"/>
                </a:solidFill>
                <a:latin typeface="Consolas" panose="020B0609020204030204" pitchFamily="49" charset="0"/>
                <a:cs typeface="Consolas" panose="020B0609020204030204" pitchFamily="49" charset="0"/>
              </a:rPr>
              <a:t> from root: power failure – try to type 13 chars </a:t>
            </a:r>
          </a:p>
          <a:p>
            <a:r>
              <a:rPr lang="en-IN" sz="3600" dirty="0"/>
              <a:t>The tool will replace this value with whatever number of bytes the client is required to send to be resynchronized with the server (e.g., in this case 11)</a:t>
            </a:r>
          </a:p>
          <a:p>
            <a:pPr marL="0" indent="0">
              <a:buNone/>
            </a:pPr>
            <a:r>
              <a:rPr lang="en-IN" dirty="0"/>
              <a:t>                   </a:t>
            </a:r>
          </a:p>
          <a:p>
            <a:endParaRPr lang="en-IN" dirty="0"/>
          </a:p>
        </p:txBody>
      </p:sp>
      <p:sp>
        <p:nvSpPr>
          <p:cNvPr id="4" name="Rectangle 1">
            <a:extLst>
              <a:ext uri="{FF2B5EF4-FFF2-40B4-BE49-F238E27FC236}">
                <a16:creationId xmlns:a16="http://schemas.microsoft.com/office/drawing/2014/main" id="{E7BF4BD7-7423-4CDE-A9E9-87B83FD6CB1F}"/>
              </a:ext>
            </a:extLst>
          </p:cNvPr>
          <p:cNvSpPr>
            <a:spLocks noChangeArrowheads="1"/>
          </p:cNvSpPr>
          <p:nvPr/>
        </p:nvSpPr>
        <p:spPr bwMode="auto">
          <a:xfrm>
            <a:off x="0" y="5462"/>
            <a:ext cx="65"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081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1CCE-BE71-4132-8469-1F6D5708EE85}"/>
              </a:ext>
            </a:extLst>
          </p:cNvPr>
          <p:cNvSpPr>
            <a:spLocks noGrp="1"/>
          </p:cNvSpPr>
          <p:nvPr>
            <p:ph type="title"/>
          </p:nvPr>
        </p:nvSpPr>
        <p:spPr/>
        <p:txBody>
          <a:bodyPr/>
          <a:lstStyle/>
          <a:p>
            <a:pPr algn="ctr"/>
            <a:r>
              <a:rPr lang="en-IN" b="1" u="sng" dirty="0">
                <a:solidFill>
                  <a:srgbClr val="C00000"/>
                </a:solidFill>
              </a:rPr>
              <a:t>TCP Session</a:t>
            </a:r>
            <a:endParaRPr lang="en-IN" dirty="0"/>
          </a:p>
        </p:txBody>
      </p:sp>
      <p:sp>
        <p:nvSpPr>
          <p:cNvPr id="4" name="Content Placeholder 3">
            <a:extLst>
              <a:ext uri="{FF2B5EF4-FFF2-40B4-BE49-F238E27FC236}">
                <a16:creationId xmlns:a16="http://schemas.microsoft.com/office/drawing/2014/main" id="{384FE26F-3397-404B-9A73-02C4DDFABCE4}"/>
              </a:ext>
            </a:extLst>
          </p:cNvPr>
          <p:cNvSpPr>
            <a:spLocks noGrp="1"/>
          </p:cNvSpPr>
          <p:nvPr>
            <p:ph sz="half" idx="1"/>
          </p:nvPr>
        </p:nvSpPr>
        <p:spPr>
          <a:xfrm>
            <a:off x="838200" y="1825625"/>
            <a:ext cx="5973820" cy="4787210"/>
          </a:xfrm>
        </p:spPr>
        <p:txBody>
          <a:bodyPr>
            <a:normAutofit fontScale="92500" lnSpcReduction="20000"/>
          </a:bodyPr>
          <a:lstStyle/>
          <a:p>
            <a:r>
              <a:rPr lang="en-IN" dirty="0"/>
              <a:t>TCP session establishment is as follows:</a:t>
            </a:r>
          </a:p>
          <a:p>
            <a:pPr marL="514350" indent="-514350">
              <a:buAutoNum type="arabicPeriod"/>
            </a:pPr>
            <a:r>
              <a:rPr lang="en-IN" dirty="0"/>
              <a:t>Client sends a SYN request to server with initial sequence number X. </a:t>
            </a:r>
          </a:p>
          <a:p>
            <a:pPr marL="514350" indent="-514350">
              <a:buAutoNum type="arabicPeriod"/>
            </a:pPr>
            <a:r>
              <a:rPr lang="en-IN" dirty="0"/>
              <a:t>Server sends the SYN/ACK packet publishing its own Sequence number SEQ y and Acknowledgement number ACK for the client’s original SYN packet. The ACK indicates the next SEQ number expected from client by the server. </a:t>
            </a:r>
          </a:p>
          <a:p>
            <a:pPr marL="514350" indent="-514350">
              <a:buAutoNum type="arabicPeriod"/>
            </a:pPr>
            <a:r>
              <a:rPr lang="en-IN" dirty="0"/>
              <a:t>Client acknowledges the receipt of the SYN/ACK packet from the server by sending the ACK number which will be the next sequence number expected from the server, y+1 in this case</a:t>
            </a:r>
          </a:p>
        </p:txBody>
      </p:sp>
      <p:pic>
        <p:nvPicPr>
          <p:cNvPr id="6" name="Picture 5">
            <a:extLst>
              <a:ext uri="{FF2B5EF4-FFF2-40B4-BE49-F238E27FC236}">
                <a16:creationId xmlns:a16="http://schemas.microsoft.com/office/drawing/2014/main" id="{4389394E-FCDC-4759-9BF8-BA1B065A1509}"/>
              </a:ext>
            </a:extLst>
          </p:cNvPr>
          <p:cNvPicPr>
            <a:picLocks noChangeAspect="1"/>
          </p:cNvPicPr>
          <p:nvPr/>
        </p:nvPicPr>
        <p:blipFill>
          <a:blip r:embed="rId2"/>
          <a:stretch>
            <a:fillRect/>
          </a:stretch>
        </p:blipFill>
        <p:spPr>
          <a:xfrm>
            <a:off x="6812020" y="1971398"/>
            <a:ext cx="4902864" cy="4084845"/>
          </a:xfrm>
          <a:prstGeom prst="rect">
            <a:avLst/>
          </a:prstGeom>
        </p:spPr>
      </p:pic>
    </p:spTree>
    <p:extLst>
      <p:ext uri="{BB962C8B-B14F-4D97-AF65-F5344CB8AC3E}">
        <p14:creationId xmlns:p14="http://schemas.microsoft.com/office/powerpoint/2010/main" val="264438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F115-0753-4B13-AEBB-48A8BE26EED8}"/>
              </a:ext>
            </a:extLst>
          </p:cNvPr>
          <p:cNvSpPr>
            <a:spLocks noGrp="1"/>
          </p:cNvSpPr>
          <p:nvPr>
            <p:ph type="title"/>
          </p:nvPr>
        </p:nvSpPr>
        <p:spPr/>
        <p:txBody>
          <a:bodyPr/>
          <a:lstStyle/>
          <a:p>
            <a:r>
              <a:rPr lang="en-IN" b="1" u="sng" dirty="0">
                <a:solidFill>
                  <a:srgbClr val="C00000"/>
                </a:solidFill>
              </a:rPr>
              <a:t>Session Hijacking Process </a:t>
            </a:r>
            <a:endParaRPr lang="en-IN" dirty="0"/>
          </a:p>
        </p:txBody>
      </p:sp>
      <p:sp>
        <p:nvSpPr>
          <p:cNvPr id="3" name="Content Placeholder 2">
            <a:extLst>
              <a:ext uri="{FF2B5EF4-FFF2-40B4-BE49-F238E27FC236}">
                <a16:creationId xmlns:a16="http://schemas.microsoft.com/office/drawing/2014/main" id="{42F4F3DE-10E8-4377-A289-524D3817EE64}"/>
              </a:ext>
            </a:extLst>
          </p:cNvPr>
          <p:cNvSpPr>
            <a:spLocks noGrp="1"/>
          </p:cNvSpPr>
          <p:nvPr>
            <p:ph idx="1"/>
          </p:nvPr>
        </p:nvSpPr>
        <p:spPr/>
        <p:txBody>
          <a:bodyPr/>
          <a:lstStyle/>
          <a:p>
            <a:r>
              <a:rPr lang="en-IN" b="1" dirty="0">
                <a:solidFill>
                  <a:srgbClr val="FF0000"/>
                </a:solidFill>
              </a:rPr>
              <a:t>TCP Resynchronizing</a:t>
            </a:r>
            <a:endParaRPr lang="en-IN" dirty="0"/>
          </a:p>
          <a:p>
            <a:r>
              <a:rPr lang="en-IN" dirty="0"/>
              <a:t>The hope is that the user will comply. When the user has typed enough characters, attacker will use more forged ARP reply packets to restore the correct values to the ARP table entries it modified on the client and server to avoid TCP ACK storms</a:t>
            </a:r>
          </a:p>
          <a:p>
            <a:r>
              <a:rPr lang="en-IN" dirty="0"/>
              <a:t>This technique of resynchronizing client and server TCP stacks is dependent on the user following instructions sent by the attacker, and will probably not work against well-educated users or any protocol other than Telnet or FTP</a:t>
            </a:r>
          </a:p>
          <a:p>
            <a:endParaRPr lang="en-IN" dirty="0"/>
          </a:p>
          <a:p>
            <a:endParaRPr lang="en-IN" dirty="0"/>
          </a:p>
        </p:txBody>
      </p:sp>
    </p:spTree>
    <p:extLst>
      <p:ext uri="{BB962C8B-B14F-4D97-AF65-F5344CB8AC3E}">
        <p14:creationId xmlns:p14="http://schemas.microsoft.com/office/powerpoint/2010/main" val="1104428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2298-C35B-4247-AB5C-F90C2BDE42A7}"/>
              </a:ext>
            </a:extLst>
          </p:cNvPr>
          <p:cNvSpPr>
            <a:spLocks noGrp="1"/>
          </p:cNvSpPr>
          <p:nvPr>
            <p:ph type="title"/>
          </p:nvPr>
        </p:nvSpPr>
        <p:spPr/>
        <p:txBody>
          <a:bodyPr/>
          <a:lstStyle/>
          <a:p>
            <a:r>
              <a:rPr lang="en-IN" b="1" u="sng" dirty="0">
                <a:solidFill>
                  <a:srgbClr val="C00000"/>
                </a:solidFill>
              </a:rPr>
              <a:t>Session Hijacking Process </a:t>
            </a:r>
            <a:endParaRPr lang="en-IN" dirty="0"/>
          </a:p>
        </p:txBody>
      </p:sp>
      <p:pic>
        <p:nvPicPr>
          <p:cNvPr id="4" name="Picture 3">
            <a:extLst>
              <a:ext uri="{FF2B5EF4-FFF2-40B4-BE49-F238E27FC236}">
                <a16:creationId xmlns:a16="http://schemas.microsoft.com/office/drawing/2014/main" id="{362E395E-1DF7-48AA-AFA7-09FF4B2F155B}"/>
              </a:ext>
            </a:extLst>
          </p:cNvPr>
          <p:cNvPicPr>
            <a:picLocks noChangeAspect="1"/>
          </p:cNvPicPr>
          <p:nvPr/>
        </p:nvPicPr>
        <p:blipFill>
          <a:blip r:embed="rId2"/>
          <a:stretch>
            <a:fillRect/>
          </a:stretch>
        </p:blipFill>
        <p:spPr>
          <a:xfrm>
            <a:off x="1895061" y="1414664"/>
            <a:ext cx="7829051" cy="5078212"/>
          </a:xfrm>
          <a:prstGeom prst="rect">
            <a:avLst/>
          </a:prstGeom>
        </p:spPr>
      </p:pic>
    </p:spTree>
    <p:extLst>
      <p:ext uri="{BB962C8B-B14F-4D97-AF65-F5344CB8AC3E}">
        <p14:creationId xmlns:p14="http://schemas.microsoft.com/office/powerpoint/2010/main" val="2143853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1CCE-BE71-4132-8469-1F6D5708EE85}"/>
              </a:ext>
            </a:extLst>
          </p:cNvPr>
          <p:cNvSpPr>
            <a:spLocks noGrp="1"/>
          </p:cNvSpPr>
          <p:nvPr>
            <p:ph type="title"/>
          </p:nvPr>
        </p:nvSpPr>
        <p:spPr/>
        <p:txBody>
          <a:bodyPr/>
          <a:lstStyle/>
          <a:p>
            <a:pPr algn="ctr"/>
            <a:r>
              <a:rPr lang="en-IN" b="1" u="sng" dirty="0">
                <a:solidFill>
                  <a:srgbClr val="C00000"/>
                </a:solidFill>
              </a:rPr>
              <a:t>TCP Session</a:t>
            </a:r>
            <a:endParaRPr lang="en-IN" dirty="0"/>
          </a:p>
        </p:txBody>
      </p:sp>
      <p:sp>
        <p:nvSpPr>
          <p:cNvPr id="4" name="Content Placeholder 3">
            <a:extLst>
              <a:ext uri="{FF2B5EF4-FFF2-40B4-BE49-F238E27FC236}">
                <a16:creationId xmlns:a16="http://schemas.microsoft.com/office/drawing/2014/main" id="{384FE26F-3397-404B-9A73-02C4DDFABCE4}"/>
              </a:ext>
            </a:extLst>
          </p:cNvPr>
          <p:cNvSpPr>
            <a:spLocks noGrp="1"/>
          </p:cNvSpPr>
          <p:nvPr>
            <p:ph sz="half" idx="1"/>
          </p:nvPr>
        </p:nvSpPr>
        <p:spPr>
          <a:xfrm>
            <a:off x="838200" y="1825625"/>
            <a:ext cx="5973820" cy="4787210"/>
          </a:xfrm>
        </p:spPr>
        <p:txBody>
          <a:bodyPr>
            <a:normAutofit fontScale="70000" lnSpcReduction="20000"/>
          </a:bodyPr>
          <a:lstStyle/>
          <a:p>
            <a:r>
              <a:rPr lang="en-IN" dirty="0"/>
              <a:t>After being established through the handshaking process, </a:t>
            </a:r>
            <a:r>
              <a:rPr lang="en-IN" dirty="0">
                <a:solidFill>
                  <a:srgbClr val="FF0000"/>
                </a:solidFill>
              </a:rPr>
              <a:t>the TCP sequence numbers </a:t>
            </a:r>
            <a:r>
              <a:rPr lang="en-IN" dirty="0"/>
              <a:t>will be used in sequential order until the session is terminated. </a:t>
            </a:r>
            <a:r>
              <a:rPr lang="en-IN" dirty="0">
                <a:solidFill>
                  <a:srgbClr val="FF0000"/>
                </a:solidFill>
              </a:rPr>
              <a:t>The sequence numbers allow all the data to arrive in order (or in the correct sequence).</a:t>
            </a:r>
          </a:p>
          <a:p>
            <a:r>
              <a:rPr lang="en-IN" dirty="0"/>
              <a:t>Each system must choose an initial sequence number at random that will be used to identify bytes in the stream it is sending. </a:t>
            </a:r>
          </a:p>
          <a:p>
            <a:r>
              <a:rPr lang="en-IN" dirty="0"/>
              <a:t>The </a:t>
            </a:r>
            <a:r>
              <a:rPr lang="en-IN" i="1" dirty="0"/>
              <a:t>arbitrary</a:t>
            </a:r>
            <a:r>
              <a:rPr lang="en-IN" dirty="0"/>
              <a:t> initial sequence number is required to increment approximately every 4 µs, this avoids delayed segments from a previous connection getting mixed up with a new connection. The initial sequence number will wrap in about 4½ hours. Once a connection is established the sequence numbers can wrap much more quickly depending on traffic and line speed.</a:t>
            </a:r>
          </a:p>
          <a:p>
            <a:r>
              <a:rPr lang="en-IN" dirty="0"/>
              <a:t>Once the connection has been established, data can flow in both directions equally well. </a:t>
            </a:r>
            <a:r>
              <a:rPr lang="en-IN" b="1" dirty="0"/>
              <a:t>There is no master or slave</a:t>
            </a:r>
            <a:r>
              <a:rPr lang="en-IN" dirty="0"/>
              <a:t>.</a:t>
            </a:r>
          </a:p>
          <a:p>
            <a:endParaRPr lang="en-IN" dirty="0"/>
          </a:p>
        </p:txBody>
      </p:sp>
      <p:pic>
        <p:nvPicPr>
          <p:cNvPr id="6" name="Picture 5">
            <a:extLst>
              <a:ext uri="{FF2B5EF4-FFF2-40B4-BE49-F238E27FC236}">
                <a16:creationId xmlns:a16="http://schemas.microsoft.com/office/drawing/2014/main" id="{4389394E-FCDC-4759-9BF8-BA1B065A1509}"/>
              </a:ext>
            </a:extLst>
          </p:cNvPr>
          <p:cNvPicPr>
            <a:picLocks noChangeAspect="1"/>
          </p:cNvPicPr>
          <p:nvPr/>
        </p:nvPicPr>
        <p:blipFill>
          <a:blip r:embed="rId2"/>
          <a:stretch>
            <a:fillRect/>
          </a:stretch>
        </p:blipFill>
        <p:spPr>
          <a:xfrm>
            <a:off x="6812020" y="1971398"/>
            <a:ext cx="4902864" cy="4084845"/>
          </a:xfrm>
          <a:prstGeom prst="rect">
            <a:avLst/>
          </a:prstGeom>
        </p:spPr>
      </p:pic>
    </p:spTree>
    <p:extLst>
      <p:ext uri="{BB962C8B-B14F-4D97-AF65-F5344CB8AC3E}">
        <p14:creationId xmlns:p14="http://schemas.microsoft.com/office/powerpoint/2010/main" val="140603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A4DD-F45F-467C-B162-136E45D24CFC}"/>
              </a:ext>
            </a:extLst>
          </p:cNvPr>
          <p:cNvSpPr>
            <a:spLocks noGrp="1"/>
          </p:cNvSpPr>
          <p:nvPr>
            <p:ph type="title"/>
          </p:nvPr>
        </p:nvSpPr>
        <p:spPr/>
        <p:txBody>
          <a:bodyPr/>
          <a:lstStyle/>
          <a:p>
            <a:pPr algn="ctr"/>
            <a:r>
              <a:rPr lang="en-IN" b="1" u="sng" dirty="0">
                <a:solidFill>
                  <a:srgbClr val="C00000"/>
                </a:solidFill>
              </a:rPr>
              <a:t>TCP Session</a:t>
            </a:r>
            <a:endParaRPr lang="en-IN" dirty="0"/>
          </a:p>
        </p:txBody>
      </p:sp>
      <p:sp>
        <p:nvSpPr>
          <p:cNvPr id="3" name="Content Placeholder 2">
            <a:extLst>
              <a:ext uri="{FF2B5EF4-FFF2-40B4-BE49-F238E27FC236}">
                <a16:creationId xmlns:a16="http://schemas.microsoft.com/office/drawing/2014/main" id="{B2F9F846-3E1E-4095-80C6-C6E3B19F7BBE}"/>
              </a:ext>
            </a:extLst>
          </p:cNvPr>
          <p:cNvSpPr>
            <a:spLocks noGrp="1"/>
          </p:cNvSpPr>
          <p:nvPr>
            <p:ph sz="half" idx="1"/>
          </p:nvPr>
        </p:nvSpPr>
        <p:spPr>
          <a:xfrm>
            <a:off x="506896" y="1505121"/>
            <a:ext cx="6560654" cy="4895678"/>
          </a:xfrm>
        </p:spPr>
        <p:txBody>
          <a:bodyPr>
            <a:normAutofit fontScale="85000" lnSpcReduction="20000"/>
          </a:bodyPr>
          <a:lstStyle/>
          <a:p>
            <a:r>
              <a:rPr lang="en-IN" dirty="0"/>
              <a:t>While it takes three segments to establish a connection, it takes four to terminate a connection</a:t>
            </a:r>
          </a:p>
          <a:p>
            <a:r>
              <a:rPr lang="en-IN" dirty="0"/>
              <a:t>This is caused by TCP's </a:t>
            </a:r>
            <a:r>
              <a:rPr lang="en-IN" b="1" i="1" dirty="0"/>
              <a:t>half-close</a:t>
            </a:r>
            <a:r>
              <a:rPr lang="en-IN" dirty="0"/>
              <a:t>. Since a TCP connection is full-duplex (that is, data can be flowing in each direction independently of the other direction), each direction must be shut down independently. </a:t>
            </a:r>
          </a:p>
          <a:p>
            <a:r>
              <a:rPr lang="en-IN" dirty="0"/>
              <a:t>The rule is that either end can send a FIN when it is done sending data. When a TCP receives a FIN, it must notify the application that the other end has terminated that direction of data flow. The sending of a FIN is normally the result of the application issuing a close. </a:t>
            </a:r>
          </a:p>
          <a:p>
            <a:r>
              <a:rPr lang="en-IN" dirty="0"/>
              <a:t>The orderly close down of a TCP connection is illustrated in the diagram below.</a:t>
            </a:r>
          </a:p>
          <a:p>
            <a:endParaRPr lang="en-IN" dirty="0"/>
          </a:p>
        </p:txBody>
      </p:sp>
      <p:pic>
        <p:nvPicPr>
          <p:cNvPr id="1026" name="Picture 2" descr="http://telescript.denayer.wenk.be/~hcr/cn/idoceo/images/tcpclose1.gif">
            <a:extLst>
              <a:ext uri="{FF2B5EF4-FFF2-40B4-BE49-F238E27FC236}">
                <a16:creationId xmlns:a16="http://schemas.microsoft.com/office/drawing/2014/main" id="{EC1C2D1C-54D9-43A3-8BBC-ABBB9109E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7550" y="2372553"/>
            <a:ext cx="4286250" cy="24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15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DA6461-C853-4638-95D2-3F77D277A757}"/>
              </a:ext>
            </a:extLst>
          </p:cNvPr>
          <p:cNvSpPr>
            <a:spLocks noGrp="1"/>
          </p:cNvSpPr>
          <p:nvPr>
            <p:ph type="title"/>
          </p:nvPr>
        </p:nvSpPr>
        <p:spPr/>
        <p:txBody>
          <a:bodyPr/>
          <a:lstStyle/>
          <a:p>
            <a:pPr algn="ctr"/>
            <a:r>
              <a:rPr lang="en-IN" b="1" u="sng" dirty="0">
                <a:solidFill>
                  <a:srgbClr val="C00000"/>
                </a:solidFill>
              </a:rPr>
              <a:t>TCP Session</a:t>
            </a:r>
            <a:endParaRPr lang="en-IN" dirty="0"/>
          </a:p>
        </p:txBody>
      </p:sp>
      <p:sp>
        <p:nvSpPr>
          <p:cNvPr id="6" name="Content Placeholder 5">
            <a:extLst>
              <a:ext uri="{FF2B5EF4-FFF2-40B4-BE49-F238E27FC236}">
                <a16:creationId xmlns:a16="http://schemas.microsoft.com/office/drawing/2014/main" id="{02CA7DA0-A984-4659-8F9B-F9264CAD4CE1}"/>
              </a:ext>
            </a:extLst>
          </p:cNvPr>
          <p:cNvSpPr>
            <a:spLocks noGrp="1"/>
          </p:cNvSpPr>
          <p:nvPr>
            <p:ph idx="1"/>
          </p:nvPr>
        </p:nvSpPr>
        <p:spPr/>
        <p:txBody>
          <a:bodyPr/>
          <a:lstStyle/>
          <a:p>
            <a:r>
              <a:rPr lang="en-IN" dirty="0"/>
              <a:t>Several heavily used Internet applications such as FTP, GOPHER, and HTTP use a protocol model in which every transaction requires a separate TCP connection. Since clients normally issue multiple requests to the same server, this model is quite inefficient, as it incurs all the connection start up costs for every single request.</a:t>
            </a:r>
          </a:p>
          <a:p>
            <a:r>
              <a:rPr lang="en-IN" dirty="0">
                <a:solidFill>
                  <a:srgbClr val="FF0000"/>
                </a:solidFill>
              </a:rPr>
              <a:t>Session Control Protocol (SCP) is a simple protocol which lets a server and client have multiple sessions over a single TCP connection.</a:t>
            </a:r>
            <a:r>
              <a:rPr lang="en-IN" dirty="0"/>
              <a:t> The protocol is designed to be simple to implement, and is modelled after TCP.</a:t>
            </a:r>
          </a:p>
          <a:p>
            <a:endParaRPr lang="en-IN" dirty="0"/>
          </a:p>
        </p:txBody>
      </p:sp>
    </p:spTree>
    <p:extLst>
      <p:ext uri="{BB962C8B-B14F-4D97-AF65-F5344CB8AC3E}">
        <p14:creationId xmlns:p14="http://schemas.microsoft.com/office/powerpoint/2010/main" val="82772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941B-DD4D-44EF-A1D8-AEE02CFFCD12}"/>
              </a:ext>
            </a:extLst>
          </p:cNvPr>
          <p:cNvSpPr>
            <a:spLocks noGrp="1"/>
          </p:cNvSpPr>
          <p:nvPr>
            <p:ph type="title"/>
          </p:nvPr>
        </p:nvSpPr>
        <p:spPr/>
        <p:txBody>
          <a:bodyPr/>
          <a:lstStyle/>
          <a:p>
            <a:pPr>
              <a:defRPr/>
            </a:pPr>
            <a:r>
              <a:rPr lang="en-IN" b="1" u="sng" dirty="0">
                <a:solidFill>
                  <a:srgbClr val="C00000"/>
                </a:solidFill>
              </a:rPr>
              <a:t>Connection </a:t>
            </a:r>
            <a:r>
              <a:rPr lang="en-IN" b="1" u="sng" dirty="0" err="1">
                <a:solidFill>
                  <a:srgbClr val="C00000"/>
                </a:solidFill>
              </a:rPr>
              <a:t>vs</a:t>
            </a:r>
            <a:r>
              <a:rPr lang="en-IN" b="1" u="sng" dirty="0">
                <a:solidFill>
                  <a:srgbClr val="C00000"/>
                </a:solidFill>
              </a:rPr>
              <a:t> session</a:t>
            </a:r>
          </a:p>
        </p:txBody>
      </p:sp>
      <p:sp>
        <p:nvSpPr>
          <p:cNvPr id="5" name="Content Placeholder 4">
            <a:extLst>
              <a:ext uri="{FF2B5EF4-FFF2-40B4-BE49-F238E27FC236}">
                <a16:creationId xmlns:a16="http://schemas.microsoft.com/office/drawing/2014/main" id="{FA7AC8C7-A222-43AA-A596-CDB506488FD1}"/>
              </a:ext>
            </a:extLst>
          </p:cNvPr>
          <p:cNvSpPr>
            <a:spLocks noGrp="1"/>
          </p:cNvSpPr>
          <p:nvPr>
            <p:ph idx="1"/>
          </p:nvPr>
        </p:nvSpPr>
        <p:spPr/>
        <p:txBody>
          <a:bodyPr/>
          <a:lstStyle/>
          <a:p>
            <a:pPr>
              <a:buFont typeface="Wingdings" pitchFamily="-107" charset="2"/>
              <a:buChar char="Ø"/>
              <a:defRPr/>
            </a:pPr>
            <a:r>
              <a:rPr lang="en-IN" dirty="0"/>
              <a:t>A connection is a communication channel between a client and a server</a:t>
            </a:r>
          </a:p>
          <a:p>
            <a:pPr>
              <a:buFont typeface="Wingdings" pitchFamily="-107" charset="2"/>
              <a:buChar char="Ø"/>
              <a:defRPr/>
            </a:pPr>
            <a:r>
              <a:rPr lang="en-IN" dirty="0"/>
              <a:t>Connections are usually short lived and servers are usually configured to timeout a connection if it is left idle for too long</a:t>
            </a:r>
          </a:p>
          <a:p>
            <a:pPr>
              <a:buFont typeface="Wingdings" pitchFamily="-107" charset="2"/>
              <a:buChar char="Ø"/>
              <a:defRPr/>
            </a:pPr>
            <a:r>
              <a:rPr lang="en-IN" dirty="0"/>
              <a:t>Session is just a set of negotiated cryptography parameters</a:t>
            </a:r>
          </a:p>
          <a:p>
            <a:pPr lvl="1">
              <a:buFont typeface="Wingdings" pitchFamily="-107" charset="2"/>
              <a:buChar char="Ø"/>
              <a:defRPr/>
            </a:pPr>
            <a:r>
              <a:rPr lang="en-IN" dirty="0"/>
              <a:t> Created </a:t>
            </a:r>
            <a:r>
              <a:rPr lang="en-US" dirty="0"/>
              <a:t>by the Handshake Protocol</a:t>
            </a:r>
            <a:endParaRPr lang="en-IN" dirty="0"/>
          </a:p>
          <a:p>
            <a:pPr>
              <a:buFont typeface="Wingdings" pitchFamily="-107" charset="2"/>
              <a:buChar char="Ø"/>
              <a:defRPr/>
            </a:pPr>
            <a:r>
              <a:rPr lang="en-IN" dirty="0"/>
              <a:t>Session is a way of maintaining state on the server side.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1964-C763-4105-A644-8367A18A05BD}"/>
              </a:ext>
            </a:extLst>
          </p:cNvPr>
          <p:cNvSpPr>
            <a:spLocks noGrp="1"/>
          </p:cNvSpPr>
          <p:nvPr>
            <p:ph type="title"/>
          </p:nvPr>
        </p:nvSpPr>
        <p:spPr/>
        <p:txBody>
          <a:bodyPr/>
          <a:lstStyle/>
          <a:p>
            <a:pPr algn="ctr">
              <a:defRPr/>
            </a:pPr>
            <a:r>
              <a:rPr lang="en-IN" b="1" u="sng" dirty="0">
                <a:solidFill>
                  <a:srgbClr val="C00000"/>
                </a:solidFill>
              </a:rPr>
              <a:t>Connection </a:t>
            </a:r>
            <a:r>
              <a:rPr lang="en-IN" b="1" u="sng" dirty="0" err="1">
                <a:solidFill>
                  <a:srgbClr val="C00000"/>
                </a:solidFill>
              </a:rPr>
              <a:t>vs</a:t>
            </a:r>
            <a:r>
              <a:rPr lang="en-IN" b="1" u="sng" dirty="0">
                <a:solidFill>
                  <a:srgbClr val="C00000"/>
                </a:solidFill>
              </a:rPr>
              <a:t> session</a:t>
            </a:r>
          </a:p>
        </p:txBody>
      </p:sp>
      <p:sp>
        <p:nvSpPr>
          <p:cNvPr id="3" name="Content Placeholder 2">
            <a:extLst>
              <a:ext uri="{FF2B5EF4-FFF2-40B4-BE49-F238E27FC236}">
                <a16:creationId xmlns:a16="http://schemas.microsoft.com/office/drawing/2014/main" id="{9BB42D03-6EF7-40F0-BE33-B27DF13937F8}"/>
              </a:ext>
            </a:extLst>
          </p:cNvPr>
          <p:cNvSpPr>
            <a:spLocks noGrp="1"/>
          </p:cNvSpPr>
          <p:nvPr>
            <p:ph idx="1"/>
          </p:nvPr>
        </p:nvSpPr>
        <p:spPr>
          <a:xfrm>
            <a:off x="667039" y="1844712"/>
            <a:ext cx="10515600" cy="4351338"/>
          </a:xfrm>
        </p:spPr>
        <p:txBody>
          <a:bodyPr/>
          <a:lstStyle/>
          <a:p>
            <a:pPr>
              <a:buFont typeface="Wingdings" pitchFamily="-107" charset="2"/>
              <a:buChar char="Ø"/>
              <a:defRPr/>
            </a:pPr>
            <a:r>
              <a:rPr lang="en-IN" sz="2400" dirty="0"/>
              <a:t>One can think of it as a memory chunk allocated on the server and this memory chunk is associated with a connection</a:t>
            </a:r>
          </a:p>
          <a:p>
            <a:pPr>
              <a:buFont typeface="Wingdings" pitchFamily="-107" charset="2"/>
              <a:buChar char="Ø"/>
              <a:defRPr/>
            </a:pPr>
            <a:r>
              <a:rPr lang="en-IN" sz="2400" dirty="0"/>
              <a:t> Even if a connection dies, one can resume a session (using cookies in case of HTTP protocol)</a:t>
            </a:r>
          </a:p>
          <a:p>
            <a:pPr>
              <a:buFont typeface="Wingdings" pitchFamily="-107" charset="2"/>
              <a:buChar char="Ø"/>
              <a:defRPr/>
            </a:pPr>
            <a:r>
              <a:rPr lang="en-IN" sz="2400" dirty="0"/>
              <a:t>One can even close connection, but keep session, even store it to disk, and subsequently resume it using another connection, may be in completely different process, or even after system reboot</a:t>
            </a:r>
          </a:p>
          <a:p>
            <a:pPr>
              <a:buFont typeface="Wingdings" pitchFamily="-107" charset="2"/>
              <a:buChar char="Ø"/>
              <a:defRPr/>
            </a:pPr>
            <a:r>
              <a:rPr lang="en-IN" sz="2400" dirty="0"/>
              <a:t>One can also renegotiate TLS parameters and create entirely new session without interrupting connection.</a:t>
            </a:r>
          </a:p>
          <a:p>
            <a:pPr>
              <a:buFont typeface="Wingdings" pitchFamily="-107" charset="2"/>
              <a:buChar char="Ø"/>
              <a:defRPr/>
            </a:pPr>
            <a:endParaRPr lang="en-IN" sz="2400" dirty="0"/>
          </a:p>
          <a:p>
            <a:pPr>
              <a:buFont typeface="Wingdings" pitchFamily="-107" charset="2"/>
              <a:buChar char="Ø"/>
              <a:defRPr/>
            </a:pPr>
            <a:endParaRPr lang="en-IN" sz="2400" dirty="0"/>
          </a:p>
          <a:p>
            <a:pPr>
              <a:buFont typeface="Wingdings" pitchFamily="-107" charset="2"/>
              <a:buChar char="Ø"/>
              <a:defRPr/>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2100</TotalTime>
  <Words>3476</Words>
  <Application>Microsoft Office PowerPoint</Application>
  <PresentationFormat>Widescreen</PresentationFormat>
  <Paragraphs>179</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Arial Unicode MS</vt:lpstr>
      <vt:lpstr>Baskerville Old Face</vt:lpstr>
      <vt:lpstr>Calibri</vt:lpstr>
      <vt:lpstr>Calibri Light</vt:lpstr>
      <vt:lpstr>Consolas</vt:lpstr>
      <vt:lpstr>Courier New</vt:lpstr>
      <vt:lpstr>Open Sans</vt:lpstr>
      <vt:lpstr>Wingdings</vt:lpstr>
      <vt:lpstr>Office Theme</vt:lpstr>
      <vt:lpstr>Ethical Hacking </vt:lpstr>
      <vt:lpstr>Session Hijacking</vt:lpstr>
      <vt:lpstr>TCP Session</vt:lpstr>
      <vt:lpstr>TCP Session</vt:lpstr>
      <vt:lpstr>TCP Session</vt:lpstr>
      <vt:lpstr>TCP Session</vt:lpstr>
      <vt:lpstr>TCP Session</vt:lpstr>
      <vt:lpstr>Connection vs session</vt:lpstr>
      <vt:lpstr>Connection vs session</vt:lpstr>
      <vt:lpstr>TCP Connection</vt:lpstr>
      <vt:lpstr>TCP Session</vt:lpstr>
      <vt:lpstr>TCP Session</vt:lpstr>
      <vt:lpstr>TCP Session</vt:lpstr>
      <vt:lpstr>Session Hijacking</vt:lpstr>
      <vt:lpstr>Session Hijacking</vt:lpstr>
      <vt:lpstr>PowerPoint Presentation</vt:lpstr>
      <vt:lpstr>PowerPoint Presentation</vt:lpstr>
      <vt:lpstr>PowerPoint Presentation</vt:lpstr>
      <vt:lpstr>An example of stealing Session ID</vt:lpstr>
      <vt:lpstr>An example of stealing Session ID</vt:lpstr>
      <vt:lpstr>Session Hijacking Process</vt:lpstr>
      <vt:lpstr>Session Hijacking Process</vt:lpstr>
      <vt:lpstr>Session Hijacking Process</vt:lpstr>
      <vt:lpstr>Session Hijacking Process</vt:lpstr>
      <vt:lpstr>Session Hijacking Process</vt:lpstr>
      <vt:lpstr>Session Hijacking Process</vt:lpstr>
      <vt:lpstr>Session Hijacking Process</vt:lpstr>
      <vt:lpstr>Desynchronization of the network </vt:lpstr>
      <vt:lpstr>ARP Spoofing</vt:lpstr>
      <vt:lpstr>PowerPoint Presentation</vt:lpstr>
      <vt:lpstr>PowerPoint Presentation</vt:lpstr>
      <vt:lpstr>PowerPoint Presentation</vt:lpstr>
      <vt:lpstr>Desynchronization of the network </vt:lpstr>
      <vt:lpstr>Desynchronization of the network </vt:lpstr>
      <vt:lpstr>Desynchronization of the network </vt:lpstr>
      <vt:lpstr>Prevent TCP ACK Storm</vt:lpstr>
      <vt:lpstr>Session Hijacking Process </vt:lpstr>
      <vt:lpstr>Session Hijacking Process </vt:lpstr>
      <vt:lpstr>Session Hijacking Process </vt:lpstr>
      <vt:lpstr>Session Hijacking Process </vt:lpstr>
      <vt:lpstr>Session Hijacking Process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dc:title>
  <dc:creator>MODHUPA GHOSH</dc:creator>
  <cp:lastModifiedBy>Dr Ghosh</cp:lastModifiedBy>
  <cp:revision>47</cp:revision>
  <dcterms:created xsi:type="dcterms:W3CDTF">2018-10-02T06:26:31Z</dcterms:created>
  <dcterms:modified xsi:type="dcterms:W3CDTF">2022-11-03T16:20:45Z</dcterms:modified>
</cp:coreProperties>
</file>