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70" r:id="rId8"/>
    <p:sldId id="271" r:id="rId9"/>
    <p:sldId id="273" r:id="rId10"/>
    <p:sldId id="274"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59081D6-A73B-4296-90EA-76DFCE67DE9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F5A23-4A02-4C60-BF9A-5AC9E7733F0E}" type="slidenum">
              <a:rPr lang="en-IN" smtClean="0"/>
              <a:t>‹#›</a:t>
            </a:fld>
            <a:endParaRPr lang="en-IN"/>
          </a:p>
        </p:txBody>
      </p:sp>
    </p:spTree>
    <p:extLst>
      <p:ext uri="{BB962C8B-B14F-4D97-AF65-F5344CB8AC3E}">
        <p14:creationId xmlns:p14="http://schemas.microsoft.com/office/powerpoint/2010/main" val="1351474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59081D6-A73B-4296-90EA-76DFCE67DE9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F5A23-4A02-4C60-BF9A-5AC9E7733F0E}" type="slidenum">
              <a:rPr lang="en-IN" smtClean="0"/>
              <a:t>‹#›</a:t>
            </a:fld>
            <a:endParaRPr lang="en-IN"/>
          </a:p>
        </p:txBody>
      </p:sp>
    </p:spTree>
    <p:extLst>
      <p:ext uri="{BB962C8B-B14F-4D97-AF65-F5344CB8AC3E}">
        <p14:creationId xmlns:p14="http://schemas.microsoft.com/office/powerpoint/2010/main" val="211040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59081D6-A73B-4296-90EA-76DFCE67DE9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F5A23-4A02-4C60-BF9A-5AC9E7733F0E}" type="slidenum">
              <a:rPr lang="en-IN" smtClean="0"/>
              <a:t>‹#›</a:t>
            </a:fld>
            <a:endParaRPr lang="en-IN"/>
          </a:p>
        </p:txBody>
      </p:sp>
    </p:spTree>
    <p:extLst>
      <p:ext uri="{BB962C8B-B14F-4D97-AF65-F5344CB8AC3E}">
        <p14:creationId xmlns:p14="http://schemas.microsoft.com/office/powerpoint/2010/main" val="158815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59081D6-A73B-4296-90EA-76DFCE67DE9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F5A23-4A02-4C60-BF9A-5AC9E7733F0E}" type="slidenum">
              <a:rPr lang="en-IN" smtClean="0"/>
              <a:t>‹#›</a:t>
            </a:fld>
            <a:endParaRPr lang="en-IN"/>
          </a:p>
        </p:txBody>
      </p:sp>
    </p:spTree>
    <p:extLst>
      <p:ext uri="{BB962C8B-B14F-4D97-AF65-F5344CB8AC3E}">
        <p14:creationId xmlns:p14="http://schemas.microsoft.com/office/powerpoint/2010/main" val="42173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081D6-A73B-4296-90EA-76DFCE67DE9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F5A23-4A02-4C60-BF9A-5AC9E7733F0E}" type="slidenum">
              <a:rPr lang="en-IN" smtClean="0"/>
              <a:t>‹#›</a:t>
            </a:fld>
            <a:endParaRPr lang="en-IN"/>
          </a:p>
        </p:txBody>
      </p:sp>
    </p:spTree>
    <p:extLst>
      <p:ext uri="{BB962C8B-B14F-4D97-AF65-F5344CB8AC3E}">
        <p14:creationId xmlns:p14="http://schemas.microsoft.com/office/powerpoint/2010/main" val="48127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59081D6-A73B-4296-90EA-76DFCE67DE94}"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F5A23-4A02-4C60-BF9A-5AC9E7733F0E}" type="slidenum">
              <a:rPr lang="en-IN" smtClean="0"/>
              <a:t>‹#›</a:t>
            </a:fld>
            <a:endParaRPr lang="en-IN"/>
          </a:p>
        </p:txBody>
      </p:sp>
    </p:spTree>
    <p:extLst>
      <p:ext uri="{BB962C8B-B14F-4D97-AF65-F5344CB8AC3E}">
        <p14:creationId xmlns:p14="http://schemas.microsoft.com/office/powerpoint/2010/main" val="320139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59081D6-A73B-4296-90EA-76DFCE67DE94}" type="datetimeFigureOut">
              <a:rPr lang="en-IN" smtClean="0"/>
              <a:t>10-11-2022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0F5A23-4A02-4C60-BF9A-5AC9E7733F0E}" type="slidenum">
              <a:rPr lang="en-IN" smtClean="0"/>
              <a:t>‹#›</a:t>
            </a:fld>
            <a:endParaRPr lang="en-IN"/>
          </a:p>
        </p:txBody>
      </p:sp>
    </p:spTree>
    <p:extLst>
      <p:ext uri="{BB962C8B-B14F-4D97-AF65-F5344CB8AC3E}">
        <p14:creationId xmlns:p14="http://schemas.microsoft.com/office/powerpoint/2010/main" val="3947093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59081D6-A73B-4296-90EA-76DFCE67DE94}" type="datetimeFigureOut">
              <a:rPr lang="en-IN" smtClean="0"/>
              <a:t>10-11-2022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0F5A23-4A02-4C60-BF9A-5AC9E7733F0E}" type="slidenum">
              <a:rPr lang="en-IN" smtClean="0"/>
              <a:t>‹#›</a:t>
            </a:fld>
            <a:endParaRPr lang="en-IN"/>
          </a:p>
        </p:txBody>
      </p:sp>
    </p:spTree>
    <p:extLst>
      <p:ext uri="{BB962C8B-B14F-4D97-AF65-F5344CB8AC3E}">
        <p14:creationId xmlns:p14="http://schemas.microsoft.com/office/powerpoint/2010/main" val="3308511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081D6-A73B-4296-90EA-76DFCE67DE94}" type="datetimeFigureOut">
              <a:rPr lang="en-IN" smtClean="0"/>
              <a:t>10-11-2022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0F5A23-4A02-4C60-BF9A-5AC9E7733F0E}" type="slidenum">
              <a:rPr lang="en-IN" smtClean="0"/>
              <a:t>‹#›</a:t>
            </a:fld>
            <a:endParaRPr lang="en-IN"/>
          </a:p>
        </p:txBody>
      </p:sp>
    </p:spTree>
    <p:extLst>
      <p:ext uri="{BB962C8B-B14F-4D97-AF65-F5344CB8AC3E}">
        <p14:creationId xmlns:p14="http://schemas.microsoft.com/office/powerpoint/2010/main" val="181890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081D6-A73B-4296-90EA-76DFCE67DE94}"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F5A23-4A02-4C60-BF9A-5AC9E7733F0E}" type="slidenum">
              <a:rPr lang="en-IN" smtClean="0"/>
              <a:t>‹#›</a:t>
            </a:fld>
            <a:endParaRPr lang="en-IN"/>
          </a:p>
        </p:txBody>
      </p:sp>
    </p:spTree>
    <p:extLst>
      <p:ext uri="{BB962C8B-B14F-4D97-AF65-F5344CB8AC3E}">
        <p14:creationId xmlns:p14="http://schemas.microsoft.com/office/powerpoint/2010/main" val="2768276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081D6-A73B-4296-90EA-76DFCE67DE94}"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F5A23-4A02-4C60-BF9A-5AC9E7733F0E}" type="slidenum">
              <a:rPr lang="en-IN" smtClean="0"/>
              <a:t>‹#›</a:t>
            </a:fld>
            <a:endParaRPr lang="en-IN"/>
          </a:p>
        </p:txBody>
      </p:sp>
    </p:spTree>
    <p:extLst>
      <p:ext uri="{BB962C8B-B14F-4D97-AF65-F5344CB8AC3E}">
        <p14:creationId xmlns:p14="http://schemas.microsoft.com/office/powerpoint/2010/main" val="298406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9081D6-A73B-4296-90EA-76DFCE67DE94}" type="datetimeFigureOut">
              <a:rPr lang="en-IN" smtClean="0"/>
              <a:t>10-11-2022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F5A23-4A02-4C60-BF9A-5AC9E7733F0E}" type="slidenum">
              <a:rPr lang="en-IN" smtClean="0"/>
              <a:t>‹#›</a:t>
            </a:fld>
            <a:endParaRPr lang="en-IN"/>
          </a:p>
        </p:txBody>
      </p:sp>
    </p:spTree>
    <p:extLst>
      <p:ext uri="{BB962C8B-B14F-4D97-AF65-F5344CB8AC3E}">
        <p14:creationId xmlns:p14="http://schemas.microsoft.com/office/powerpoint/2010/main" val="3727489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chemeClr val="accent1">
                    <a:lumMod val="75000"/>
                  </a:schemeClr>
                </a:solidFill>
                <a:latin typeface="Baskerville Old Face" panose="02020602080505020303" pitchFamily="18" charset="0"/>
              </a:rPr>
              <a:t>Ethical Hacking </a:t>
            </a:r>
            <a:endParaRPr lang="en-IN" dirty="0"/>
          </a:p>
        </p:txBody>
      </p:sp>
      <p:sp>
        <p:nvSpPr>
          <p:cNvPr id="3" name="Subtitle 2"/>
          <p:cNvSpPr>
            <a:spLocks noGrp="1"/>
          </p:cNvSpPr>
          <p:nvPr>
            <p:ph type="subTitle" idx="1"/>
          </p:nvPr>
        </p:nvSpPr>
        <p:spPr/>
        <p:txBody>
          <a:bodyPr/>
          <a:lstStyle/>
          <a:p>
            <a:r>
              <a:rPr lang="en-IN" dirty="0" err="1"/>
              <a:t>Mohona</a:t>
            </a:r>
            <a:r>
              <a:rPr lang="en-IN" dirty="0"/>
              <a:t> Ghosh</a:t>
            </a:r>
          </a:p>
        </p:txBody>
      </p:sp>
    </p:spTree>
    <p:extLst>
      <p:ext uri="{BB962C8B-B14F-4D97-AF65-F5344CB8AC3E}">
        <p14:creationId xmlns:p14="http://schemas.microsoft.com/office/powerpoint/2010/main" val="991414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7303"/>
            <a:ext cx="10515600" cy="1325563"/>
          </a:xfrm>
        </p:spPr>
        <p:txBody>
          <a:bodyPr/>
          <a:lstStyle/>
          <a:p>
            <a:r>
              <a:rPr lang="en-IN" b="1" u="sng" dirty="0">
                <a:solidFill>
                  <a:srgbClr val="C00000"/>
                </a:solidFill>
              </a:rPr>
              <a:t>Session Hijacking Countermeasures</a:t>
            </a:r>
            <a:endParaRPr lang="en-IN" dirty="0"/>
          </a:p>
        </p:txBody>
      </p:sp>
      <p:pic>
        <p:nvPicPr>
          <p:cNvPr id="4" name="Picture 3"/>
          <p:cNvPicPr>
            <a:picLocks noChangeAspect="1"/>
          </p:cNvPicPr>
          <p:nvPr/>
        </p:nvPicPr>
        <p:blipFill>
          <a:blip r:embed="rId2"/>
          <a:stretch>
            <a:fillRect/>
          </a:stretch>
        </p:blipFill>
        <p:spPr>
          <a:xfrm>
            <a:off x="919252" y="783903"/>
            <a:ext cx="10353495" cy="2667632"/>
          </a:xfrm>
          <a:prstGeom prst="rect">
            <a:avLst/>
          </a:prstGeom>
        </p:spPr>
      </p:pic>
      <p:pic>
        <p:nvPicPr>
          <p:cNvPr id="5" name="Picture 4"/>
          <p:cNvPicPr>
            <a:picLocks noChangeAspect="1"/>
          </p:cNvPicPr>
          <p:nvPr/>
        </p:nvPicPr>
        <p:blipFill rotWithShape="1">
          <a:blip r:embed="rId3"/>
          <a:srcRect t="38542"/>
          <a:stretch/>
        </p:blipFill>
        <p:spPr>
          <a:xfrm>
            <a:off x="928915" y="3245476"/>
            <a:ext cx="10334168" cy="3241938"/>
          </a:xfrm>
          <a:prstGeom prst="rect">
            <a:avLst/>
          </a:prstGeom>
        </p:spPr>
      </p:pic>
    </p:spTree>
    <p:extLst>
      <p:ext uri="{BB962C8B-B14F-4D97-AF65-F5344CB8AC3E}">
        <p14:creationId xmlns:p14="http://schemas.microsoft.com/office/powerpoint/2010/main" val="3434576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34963" y="468156"/>
            <a:ext cx="11322073" cy="5811838"/>
          </a:xfrm>
          <a:prstGeom prst="rect">
            <a:avLst/>
          </a:prstGeom>
        </p:spPr>
      </p:pic>
    </p:spTree>
    <p:extLst>
      <p:ext uri="{BB962C8B-B14F-4D97-AF65-F5344CB8AC3E}">
        <p14:creationId xmlns:p14="http://schemas.microsoft.com/office/powerpoint/2010/main" val="3938824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57896" y="83584"/>
            <a:ext cx="10276268" cy="6774416"/>
          </a:xfrm>
          <a:prstGeom prst="rect">
            <a:avLst/>
          </a:prstGeom>
        </p:spPr>
      </p:pic>
    </p:spTree>
    <p:extLst>
      <p:ext uri="{BB962C8B-B14F-4D97-AF65-F5344CB8AC3E}">
        <p14:creationId xmlns:p14="http://schemas.microsoft.com/office/powerpoint/2010/main" val="176285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Session Fixation Attack</a:t>
            </a:r>
            <a:endParaRPr lang="en-IN" dirty="0"/>
          </a:p>
        </p:txBody>
      </p:sp>
      <p:sp>
        <p:nvSpPr>
          <p:cNvPr id="3" name="Content Placeholder 2"/>
          <p:cNvSpPr>
            <a:spLocks noGrp="1"/>
          </p:cNvSpPr>
          <p:nvPr>
            <p:ph idx="1"/>
          </p:nvPr>
        </p:nvSpPr>
        <p:spPr/>
        <p:txBody>
          <a:bodyPr>
            <a:normAutofit/>
          </a:bodyPr>
          <a:lstStyle/>
          <a:p>
            <a:r>
              <a:rPr lang="en-IN" dirty="0"/>
              <a:t>Session fixation is an attack conducted to hijack a valid user session</a:t>
            </a:r>
          </a:p>
          <a:p>
            <a:r>
              <a:rPr lang="en-IN" dirty="0"/>
              <a:t>Attack is possible if the following limitation exists in web application session ID management</a:t>
            </a:r>
          </a:p>
          <a:p>
            <a:pPr lvl="1"/>
            <a:r>
              <a:rPr lang="en-IN" dirty="0">
                <a:solidFill>
                  <a:srgbClr val="FF0000"/>
                </a:solidFill>
              </a:rPr>
              <a:t>The web application allows the user to authenticate him or herself using an existing session ID rather than generating a new session ID</a:t>
            </a:r>
          </a:p>
          <a:p>
            <a:r>
              <a:rPr lang="en-IN" dirty="0"/>
              <a:t>In this attack, </a:t>
            </a:r>
            <a:r>
              <a:rPr lang="en-IN" dirty="0">
                <a:solidFill>
                  <a:srgbClr val="FF0000"/>
                </a:solidFill>
              </a:rPr>
              <a:t>the attacker provides a legitimate web application session ID</a:t>
            </a:r>
            <a:r>
              <a:rPr lang="en-IN" dirty="0"/>
              <a:t> and lures the victim to use it</a:t>
            </a:r>
          </a:p>
          <a:p>
            <a:r>
              <a:rPr lang="en-IN" dirty="0"/>
              <a:t>If the victim's browser uses that session ID, then the attacker can hijack the user-validated session as the attacker is aware of the session ID used by the victim</a:t>
            </a:r>
          </a:p>
          <a:p>
            <a:endParaRPr lang="en-IN" dirty="0"/>
          </a:p>
        </p:txBody>
      </p:sp>
    </p:spTree>
    <p:extLst>
      <p:ext uri="{BB962C8B-B14F-4D97-AF65-F5344CB8AC3E}">
        <p14:creationId xmlns:p14="http://schemas.microsoft.com/office/powerpoint/2010/main" val="2919105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Session Fixation Attack</a:t>
            </a:r>
            <a:endParaRPr lang="en-IN" dirty="0"/>
          </a:p>
        </p:txBody>
      </p:sp>
      <p:pic>
        <p:nvPicPr>
          <p:cNvPr id="4" name="Picture 3"/>
          <p:cNvPicPr>
            <a:picLocks noChangeAspect="1"/>
          </p:cNvPicPr>
          <p:nvPr/>
        </p:nvPicPr>
        <p:blipFill>
          <a:blip r:embed="rId2"/>
          <a:stretch>
            <a:fillRect/>
          </a:stretch>
        </p:blipFill>
        <p:spPr>
          <a:xfrm>
            <a:off x="2102238" y="1511694"/>
            <a:ext cx="7157672" cy="4897825"/>
          </a:xfrm>
          <a:prstGeom prst="rect">
            <a:avLst/>
          </a:prstGeom>
        </p:spPr>
      </p:pic>
    </p:spTree>
    <p:extLst>
      <p:ext uri="{BB962C8B-B14F-4D97-AF65-F5344CB8AC3E}">
        <p14:creationId xmlns:p14="http://schemas.microsoft.com/office/powerpoint/2010/main" val="1796292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Session Fixation Attack Example</a:t>
            </a:r>
            <a:endParaRPr lang="en-IN" dirty="0"/>
          </a:p>
        </p:txBody>
      </p:sp>
      <p:sp>
        <p:nvSpPr>
          <p:cNvPr id="3" name="Content Placeholder 2"/>
          <p:cNvSpPr>
            <a:spLocks noGrp="1"/>
          </p:cNvSpPr>
          <p:nvPr>
            <p:ph idx="1"/>
          </p:nvPr>
        </p:nvSpPr>
        <p:spPr/>
        <p:txBody>
          <a:bodyPr>
            <a:normAutofit/>
          </a:bodyPr>
          <a:lstStyle/>
          <a:p>
            <a:r>
              <a:rPr lang="en-IN" dirty="0"/>
              <a:t>Assume that the victim wants to use an online banking facility</a:t>
            </a:r>
          </a:p>
          <a:p>
            <a:r>
              <a:rPr lang="en-IN" dirty="0"/>
              <a:t>Let us consider an online bank, say http://citibank.com /. If the attacker wants to fix this session, then he or she needs to follow the steps mentioned as follows:</a:t>
            </a:r>
          </a:p>
          <a:p>
            <a:pPr lvl="1"/>
            <a:r>
              <a:rPr lang="en-IN" dirty="0"/>
              <a:t>First, the attacker should log in in to the bank's website as a trusted user.</a:t>
            </a:r>
          </a:p>
          <a:p>
            <a:pPr lvl="1"/>
            <a:r>
              <a:rPr lang="en-IN" dirty="0"/>
              <a:t>Then http://citibank.com / issues a session ID, say 0D6441FEA4496C2, to the attacker</a:t>
            </a:r>
          </a:p>
          <a:p>
            <a:pPr lvl="1"/>
            <a:r>
              <a:rPr lang="en-IN" dirty="0"/>
              <a:t>The attacker then sends the malicious link containing the session ID, say http ://citibank.com /? SID=0D6441FEA4496C2, to the victim and lures the victim to click on it (e.g., "Hey, check this out, there is a cool new account summary feature on our bank).</a:t>
            </a:r>
          </a:p>
        </p:txBody>
      </p:sp>
    </p:spTree>
    <p:extLst>
      <p:ext uri="{BB962C8B-B14F-4D97-AF65-F5344CB8AC3E}">
        <p14:creationId xmlns:p14="http://schemas.microsoft.com/office/powerpoint/2010/main" val="230728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Session Fixation Attack Example</a:t>
            </a:r>
            <a:endParaRPr lang="en-IN" dirty="0"/>
          </a:p>
        </p:txBody>
      </p:sp>
      <p:sp>
        <p:nvSpPr>
          <p:cNvPr id="3" name="Content Placeholder 2"/>
          <p:cNvSpPr>
            <a:spLocks noGrp="1"/>
          </p:cNvSpPr>
          <p:nvPr>
            <p:ph idx="1"/>
          </p:nvPr>
        </p:nvSpPr>
        <p:spPr/>
        <p:txBody>
          <a:bodyPr>
            <a:normAutofit lnSpcReduction="10000"/>
          </a:bodyPr>
          <a:lstStyle/>
          <a:p>
            <a:r>
              <a:rPr lang="en-IN" dirty="0"/>
              <a:t>When the victim clicks on the link treating it as a legitimate link sent by the bank, it directs the victim to the bank's web server for SID=0D6441FEA4496C2</a:t>
            </a:r>
          </a:p>
          <a:p>
            <a:r>
              <a:rPr lang="en-IN" dirty="0">
                <a:solidFill>
                  <a:srgbClr val="FF0000"/>
                </a:solidFill>
              </a:rPr>
              <a:t>The web server checks and gets to know that the session ID 0D6441FEA4496C2 is already established and is in active state and hence there is no need to create the new session</a:t>
            </a:r>
          </a:p>
          <a:p>
            <a:pPr lvl="1"/>
            <a:r>
              <a:rPr lang="en-IN" dirty="0">
                <a:solidFill>
                  <a:srgbClr val="FF0000"/>
                </a:solidFill>
              </a:rPr>
              <a:t>This is a vulnerability in the web server’s session management algorithm</a:t>
            </a:r>
          </a:p>
          <a:p>
            <a:pPr lvl="1"/>
            <a:r>
              <a:rPr lang="en-IN" dirty="0">
                <a:solidFill>
                  <a:srgbClr val="FF0000"/>
                </a:solidFill>
              </a:rPr>
              <a:t>Ideally, for each login request a new session ID should have been generated</a:t>
            </a:r>
          </a:p>
          <a:p>
            <a:r>
              <a:rPr lang="en-IN" dirty="0"/>
              <a:t>The server sends the usual log-on web page and the victim enters user name and password to login and gains access to his or her account.</a:t>
            </a:r>
          </a:p>
        </p:txBody>
      </p:sp>
    </p:spTree>
    <p:extLst>
      <p:ext uri="{BB962C8B-B14F-4D97-AF65-F5344CB8AC3E}">
        <p14:creationId xmlns:p14="http://schemas.microsoft.com/office/powerpoint/2010/main" val="115255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Session Fixation Attack Example</a:t>
            </a:r>
            <a:endParaRPr lang="en-IN" dirty="0"/>
          </a:p>
        </p:txBody>
      </p:sp>
      <p:sp>
        <p:nvSpPr>
          <p:cNvPr id="3" name="Content Placeholder 2"/>
          <p:cNvSpPr>
            <a:spLocks noGrp="1"/>
          </p:cNvSpPr>
          <p:nvPr>
            <p:ph idx="1"/>
          </p:nvPr>
        </p:nvSpPr>
        <p:spPr/>
        <p:txBody>
          <a:bodyPr/>
          <a:lstStyle/>
          <a:p>
            <a:r>
              <a:rPr lang="en-IN" dirty="0"/>
              <a:t>Now the attacker can also access the user validated session, i.e., </a:t>
            </a:r>
            <a:r>
              <a:rPr lang="en-IN" dirty="0" err="1"/>
              <a:t>vic</a:t>
            </a:r>
            <a:r>
              <a:rPr lang="en-IN" dirty="0"/>
              <a:t> </a:t>
            </a:r>
            <a:r>
              <a:rPr lang="en-IN" dirty="0" err="1"/>
              <a:t>tim's</a:t>
            </a:r>
            <a:r>
              <a:rPr lang="en-IN" dirty="0"/>
              <a:t> online bank account page using http://citibank.com /? SID=0D6441FEA4496C2 as the attacker has knowledge of the session ID used by the victim.</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5373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Blind Hijacking</a:t>
            </a:r>
            <a:endParaRPr lang="en-IN" dirty="0"/>
          </a:p>
        </p:txBody>
      </p:sp>
      <p:sp>
        <p:nvSpPr>
          <p:cNvPr id="3" name="Content Placeholder 2"/>
          <p:cNvSpPr>
            <a:spLocks noGrp="1"/>
          </p:cNvSpPr>
          <p:nvPr>
            <p:ph idx="1"/>
          </p:nvPr>
        </p:nvSpPr>
        <p:spPr>
          <a:xfrm>
            <a:off x="838199" y="1825625"/>
            <a:ext cx="10830059" cy="4351338"/>
          </a:xfrm>
        </p:spPr>
        <p:txBody>
          <a:bodyPr>
            <a:normAutofit lnSpcReduction="10000"/>
          </a:bodyPr>
          <a:lstStyle/>
          <a:p>
            <a:r>
              <a:rPr lang="pt-BR" dirty="0"/>
              <a:t>In TCP communications, the initial sequence number does not start at zero for each session</a:t>
            </a:r>
          </a:p>
          <a:p>
            <a:r>
              <a:rPr lang="en-IN" dirty="0"/>
              <a:t>The participants' state ISNs as a part of handshake process in different directions, and the bytes are numbered sequentially. </a:t>
            </a:r>
          </a:p>
          <a:p>
            <a:r>
              <a:rPr lang="en-IN" dirty="0"/>
              <a:t>Blind IP hijacking relies on the attacker 's ability to predict sequence numbers, as he or she is unable to sniff the communication between the two hosts by virtue of </a:t>
            </a:r>
            <a:r>
              <a:rPr lang="pt-BR" dirty="0"/>
              <a:t>not being on the same network segment</a:t>
            </a:r>
          </a:p>
          <a:p>
            <a:pPr lvl="1"/>
            <a:r>
              <a:rPr lang="en-IN" i="1" dirty="0">
                <a:solidFill>
                  <a:srgbClr val="FF0000"/>
                </a:solidFill>
              </a:rPr>
              <a:t>The source routing</a:t>
            </a:r>
            <a:r>
              <a:rPr lang="en-IN" dirty="0">
                <a:solidFill>
                  <a:srgbClr val="FF0000"/>
                </a:solidFill>
              </a:rPr>
              <a:t> option of the IP protocol is off</a:t>
            </a:r>
            <a:r>
              <a:rPr lang="en-IN" dirty="0"/>
              <a:t>. This option made it possible to specify the path IP packets were to follow, using a series of IP addresses showing the routers to be used. By exploiting this option, the attacker could indicate a return path for packets to a router under his control</a:t>
            </a:r>
          </a:p>
        </p:txBody>
      </p:sp>
    </p:spTree>
    <p:extLst>
      <p:ext uri="{BB962C8B-B14F-4D97-AF65-F5344CB8AC3E}">
        <p14:creationId xmlns:p14="http://schemas.microsoft.com/office/powerpoint/2010/main" val="388270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Blind Hijacking</a:t>
            </a:r>
            <a:endParaRPr lang="en-IN" dirty="0"/>
          </a:p>
        </p:txBody>
      </p:sp>
      <p:sp>
        <p:nvSpPr>
          <p:cNvPr id="3" name="Content Placeholder 2"/>
          <p:cNvSpPr>
            <a:spLocks noGrp="1"/>
          </p:cNvSpPr>
          <p:nvPr>
            <p:ph idx="1"/>
          </p:nvPr>
        </p:nvSpPr>
        <p:spPr>
          <a:xfrm>
            <a:off x="838199" y="1825625"/>
            <a:ext cx="10791423" cy="4351338"/>
          </a:xfrm>
        </p:spPr>
        <p:txBody>
          <a:bodyPr>
            <a:normAutofit fontScale="92500" lnSpcReduction="10000"/>
          </a:bodyPr>
          <a:lstStyle/>
          <a:p>
            <a:r>
              <a:rPr lang="en-IN" dirty="0"/>
              <a:t>Blind IP hijacking relies on the attacker 's ability to predict sequence numbers, as he or she is unable to sniff the communication between the two hosts by virtue of </a:t>
            </a:r>
            <a:r>
              <a:rPr lang="pt-BR" dirty="0"/>
              <a:t>not being on the same network segment</a:t>
            </a:r>
          </a:p>
          <a:p>
            <a:pPr lvl="1"/>
            <a:r>
              <a:rPr lang="pt-BR" dirty="0">
                <a:solidFill>
                  <a:srgbClr val="FF0000"/>
                </a:solidFill>
              </a:rPr>
              <a:t>An attacker cannot spoof a trusted host on a different </a:t>
            </a:r>
            <a:r>
              <a:rPr lang="en-IN" dirty="0">
                <a:solidFill>
                  <a:srgbClr val="FF0000"/>
                </a:solidFill>
              </a:rPr>
              <a:t>network and see the reply packets because  the packets are not routed back to him or her</a:t>
            </a:r>
          </a:p>
          <a:p>
            <a:pPr lvl="1"/>
            <a:r>
              <a:rPr lang="pt-BR" dirty="0">
                <a:solidFill>
                  <a:srgbClr val="FF0000"/>
                </a:solidFill>
              </a:rPr>
              <a:t>Neither can the attacker resort to ARP cache poisoning because routers donot route ARP </a:t>
            </a:r>
            <a:r>
              <a:rPr lang="en-IN" dirty="0">
                <a:solidFill>
                  <a:srgbClr val="FF0000"/>
                </a:solidFill>
              </a:rPr>
              <a:t>broadcasts across the Internet</a:t>
            </a:r>
          </a:p>
          <a:p>
            <a:pPr lvl="1"/>
            <a:r>
              <a:rPr lang="en-IN" dirty="0">
                <a:solidFill>
                  <a:srgbClr val="FF0000"/>
                </a:solidFill>
              </a:rPr>
              <a:t>As the attacker is unable to see the replies, he or she is forced to anticipate the responses from the victim and prevent the host from sending an RST to the victim</a:t>
            </a:r>
          </a:p>
          <a:p>
            <a:r>
              <a:rPr lang="en-IN" dirty="0"/>
              <a:t>The attacker thus has to inject himself or herself into the communication by predicting what sequence numbers the remote host is expecting from the victim</a:t>
            </a:r>
          </a:p>
          <a:p>
            <a:pPr lvl="1"/>
            <a:r>
              <a:rPr lang="en-IN" dirty="0"/>
              <a:t>Hit and Trial Method</a:t>
            </a:r>
          </a:p>
          <a:p>
            <a:endParaRPr lang="en-IN" dirty="0"/>
          </a:p>
        </p:txBody>
      </p:sp>
    </p:spTree>
    <p:extLst>
      <p:ext uri="{BB962C8B-B14F-4D97-AF65-F5344CB8AC3E}">
        <p14:creationId xmlns:p14="http://schemas.microsoft.com/office/powerpoint/2010/main" val="175784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Session Hijacking Countermeasures</a:t>
            </a:r>
            <a:endParaRPr lang="en-IN" dirty="0"/>
          </a:p>
        </p:txBody>
      </p:sp>
      <p:pic>
        <p:nvPicPr>
          <p:cNvPr id="4" name="Content Placeholder 3"/>
          <p:cNvPicPr>
            <a:picLocks noGrp="1" noChangeAspect="1"/>
          </p:cNvPicPr>
          <p:nvPr>
            <p:ph idx="1"/>
          </p:nvPr>
        </p:nvPicPr>
        <p:blipFill>
          <a:blip r:embed="rId2"/>
          <a:stretch>
            <a:fillRect/>
          </a:stretch>
        </p:blipFill>
        <p:spPr>
          <a:xfrm>
            <a:off x="1314717" y="1422009"/>
            <a:ext cx="9555052" cy="5332080"/>
          </a:xfrm>
          <a:prstGeom prst="rect">
            <a:avLst/>
          </a:prstGeom>
        </p:spPr>
      </p:pic>
    </p:spTree>
    <p:extLst>
      <p:ext uri="{BB962C8B-B14F-4D97-AF65-F5344CB8AC3E}">
        <p14:creationId xmlns:p14="http://schemas.microsoft.com/office/powerpoint/2010/main" val="1493568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1513</TotalTime>
  <Words>711</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Baskerville Old Face</vt:lpstr>
      <vt:lpstr>Calibri</vt:lpstr>
      <vt:lpstr>Calibri Light</vt:lpstr>
      <vt:lpstr>Office Theme</vt:lpstr>
      <vt:lpstr>Ethical Hacking </vt:lpstr>
      <vt:lpstr>Session Fixation Attack</vt:lpstr>
      <vt:lpstr>Session Fixation Attack</vt:lpstr>
      <vt:lpstr>Session Fixation Attack Example</vt:lpstr>
      <vt:lpstr>Session Fixation Attack Example</vt:lpstr>
      <vt:lpstr>Session Fixation Attack Example</vt:lpstr>
      <vt:lpstr>Blind Hijacking</vt:lpstr>
      <vt:lpstr>Blind Hijacking</vt:lpstr>
      <vt:lpstr>Session Hijacking Countermeasures</vt:lpstr>
      <vt:lpstr>Session Hijacking Countermeasures</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dc:title>
  <dc:creator>Dr M Ghosh</dc:creator>
  <cp:lastModifiedBy>Dr Ghosh</cp:lastModifiedBy>
  <cp:revision>23</cp:revision>
  <dcterms:created xsi:type="dcterms:W3CDTF">2018-10-21T05:30:32Z</dcterms:created>
  <dcterms:modified xsi:type="dcterms:W3CDTF">2022-11-10T10:33:41Z</dcterms:modified>
</cp:coreProperties>
</file>