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57" r:id="rId4"/>
    <p:sldId id="267" r:id="rId5"/>
    <p:sldId id="258" r:id="rId6"/>
    <p:sldId id="268" r:id="rId7"/>
    <p:sldId id="269" r:id="rId8"/>
    <p:sldId id="259" r:id="rId9"/>
    <p:sldId id="260" r:id="rId10"/>
    <p:sldId id="261" r:id="rId11"/>
    <p:sldId id="262" r:id="rId12"/>
    <p:sldId id="263"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528-45E8-4733-9BAC-8BD6698BD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6F4548-0673-47B3-A1BA-FF7912C5B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F7A77-E3E3-4770-8415-FE30867D8B6B}"/>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9947BD00-5DB2-40D9-A4FA-C07A2DDC0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E42E0-CEAD-4AF3-A68A-ABE29C32847D}"/>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160655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9FDF-E425-4093-A9AA-10780BC7D5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6CBA4-58EA-4F24-B3F9-8402AA643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ECD20-32BE-4064-8426-23F81CF23C98}"/>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A6E55052-7054-431A-807A-4FFA9D352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1A0EA-2514-48BC-A27F-3D136B5B89C3}"/>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9957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22F68-C5FA-4BA0-BCDA-08D08FFCF7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3AB1C-C7B4-4AE9-AB36-3DDC9F3115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AB9B4-B69E-42FF-BA66-F1B8A83E242F}"/>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FB8D6CAC-CAAF-44E2-BAC8-BF43F9C40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83F65-9411-4799-8832-BFC393F60818}"/>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175886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20CC-F149-431C-BE00-DE99EAC724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41C8E-611B-478B-9B83-1AD34E26D8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CAD14-21F9-42EF-A640-D6D9F3EF9BDD}"/>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DF538AAD-7CBD-4CA0-AEF2-A0A062287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B5726-83C1-4D2B-A4DA-20C9A4C9A327}"/>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356469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EE8E-DB13-48DB-BA75-D7C9D4A5C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7DDEBA-8F61-4ADA-B50F-FE27C2C56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24381-78F9-41C5-B743-AE499F435F0D}"/>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6309C8C4-AA69-47E3-85E4-A3F297672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FB677-CD96-4636-A59A-51BC7D291B10}"/>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244876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B16A-0819-44D5-861E-61040884E9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CBDA9-2191-4F9E-A675-D81602F70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90AE98-0749-4AE1-829D-87C75648E4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1A81C4-38B5-4831-8525-EE1F935A10F8}"/>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6" name="Footer Placeholder 5">
            <a:extLst>
              <a:ext uri="{FF2B5EF4-FFF2-40B4-BE49-F238E27FC236}">
                <a16:creationId xmlns:a16="http://schemas.microsoft.com/office/drawing/2014/main" id="{1F7E7CE8-F5D9-4A23-9D3B-1B5067A71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BDEF3-168F-4D3D-9637-777663300CC6}"/>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347390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D2C6-E2BE-4435-AED6-F43DDF07F7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976A12-6424-4C31-AA9F-B1A8DC93A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FC4B3-4C7B-4804-84C1-B3173D9B7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C4F83F-3E82-42AA-AE01-ED8005C78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A579F-E1EC-4D84-B61A-95D8544D5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BCFB80-6E80-4EBA-B6E1-2AA8951F3905}"/>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8" name="Footer Placeholder 7">
            <a:extLst>
              <a:ext uri="{FF2B5EF4-FFF2-40B4-BE49-F238E27FC236}">
                <a16:creationId xmlns:a16="http://schemas.microsoft.com/office/drawing/2014/main" id="{460EFBCC-F28D-4EEA-A4CA-462D447727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8D6435-2AC1-4E74-BE6B-60EE845116C5}"/>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268405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570-DA22-4905-859E-C460C0277C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59D615-E881-4715-ADD5-1C353A4F3640}"/>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4" name="Footer Placeholder 3">
            <a:extLst>
              <a:ext uri="{FF2B5EF4-FFF2-40B4-BE49-F238E27FC236}">
                <a16:creationId xmlns:a16="http://schemas.microsoft.com/office/drawing/2014/main" id="{E07C4EC0-F53C-42DE-83C0-DA941A1CD9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B89D14-B03C-4901-8E70-BB978E0E1DFF}"/>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30626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3B78C-6067-4494-9A7B-BDDC4082145E}"/>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3" name="Footer Placeholder 2">
            <a:extLst>
              <a:ext uri="{FF2B5EF4-FFF2-40B4-BE49-F238E27FC236}">
                <a16:creationId xmlns:a16="http://schemas.microsoft.com/office/drawing/2014/main" id="{CAAC2CA8-3C93-4058-86FF-26C9398119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C25153-796E-4E91-9B24-8DB5CD23F547}"/>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184178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BE28-50E7-4BE4-9B81-6D6D514E8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B4C05-7A7C-44B9-9695-AD17BB365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40551-C3DD-4106-95B3-D7F92BEB6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98574-05FC-47AD-87A9-0BA38ADE7705}"/>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6" name="Footer Placeholder 5">
            <a:extLst>
              <a:ext uri="{FF2B5EF4-FFF2-40B4-BE49-F238E27FC236}">
                <a16:creationId xmlns:a16="http://schemas.microsoft.com/office/drawing/2014/main" id="{1FB6C760-2AB8-4803-AD92-37A39EB62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541C0-4E8F-4A34-BDFA-9892E631A99C}"/>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325064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D5F0-1817-4D09-B1E2-17D0D1115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23D29C-A557-4A43-AACB-F50581CBC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86523-715F-460A-AC50-4D810F53E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31FFD-C923-4E26-8017-7CE056DC65AC}"/>
              </a:ext>
            </a:extLst>
          </p:cNvPr>
          <p:cNvSpPr>
            <a:spLocks noGrp="1"/>
          </p:cNvSpPr>
          <p:nvPr>
            <p:ph type="dt" sz="half" idx="10"/>
          </p:nvPr>
        </p:nvSpPr>
        <p:spPr/>
        <p:txBody>
          <a:bodyPr/>
          <a:lstStyle/>
          <a:p>
            <a:fld id="{21F4BBEF-F0CC-4122-BA2D-598412D55526}" type="datetimeFigureOut">
              <a:rPr lang="en-IN" smtClean="0"/>
              <a:t>21-08-2020</a:t>
            </a:fld>
            <a:endParaRPr lang="en-IN"/>
          </a:p>
        </p:txBody>
      </p:sp>
      <p:sp>
        <p:nvSpPr>
          <p:cNvPr id="6" name="Footer Placeholder 5">
            <a:extLst>
              <a:ext uri="{FF2B5EF4-FFF2-40B4-BE49-F238E27FC236}">
                <a16:creationId xmlns:a16="http://schemas.microsoft.com/office/drawing/2014/main" id="{7F0BD4AB-FEB2-4D03-848F-D3B3E9109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BC376-FC2E-4583-8ED0-F1BD0DA4B690}"/>
              </a:ext>
            </a:extLst>
          </p:cNvPr>
          <p:cNvSpPr>
            <a:spLocks noGrp="1"/>
          </p:cNvSpPr>
          <p:nvPr>
            <p:ph type="sldNum" sz="quarter" idx="12"/>
          </p:nvPr>
        </p:nvSpPr>
        <p:spPr/>
        <p:txBody>
          <a:bodyPr/>
          <a:lstStyle/>
          <a:p>
            <a:fld id="{48753AB8-F00B-46CA-A6E0-F1831969105B}" type="slidenum">
              <a:rPr lang="en-IN" smtClean="0"/>
              <a:t>‹#›</a:t>
            </a:fld>
            <a:endParaRPr lang="en-IN"/>
          </a:p>
        </p:txBody>
      </p:sp>
    </p:spTree>
    <p:extLst>
      <p:ext uri="{BB962C8B-B14F-4D97-AF65-F5344CB8AC3E}">
        <p14:creationId xmlns:p14="http://schemas.microsoft.com/office/powerpoint/2010/main" val="239809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5D67-6232-4DEF-B5A8-1B7BA7347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CCE57-E8BF-4E25-A0D2-2E1602AEB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929CB-CC0D-41A0-9292-4871348D3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4BBEF-F0CC-4122-BA2D-598412D55526}" type="datetimeFigureOut">
              <a:rPr lang="en-IN" smtClean="0"/>
              <a:t>21-08-2020</a:t>
            </a:fld>
            <a:endParaRPr lang="en-IN"/>
          </a:p>
        </p:txBody>
      </p:sp>
      <p:sp>
        <p:nvSpPr>
          <p:cNvPr id="5" name="Footer Placeholder 4">
            <a:extLst>
              <a:ext uri="{FF2B5EF4-FFF2-40B4-BE49-F238E27FC236}">
                <a16:creationId xmlns:a16="http://schemas.microsoft.com/office/drawing/2014/main" id="{ACFAE9E7-F20C-44BD-A74D-7224CAE38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CEFAE4-F58A-436F-96E0-36783951A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53AB8-F00B-46CA-A6E0-F1831969105B}" type="slidenum">
              <a:rPr lang="en-IN" smtClean="0"/>
              <a:t>‹#›</a:t>
            </a:fld>
            <a:endParaRPr lang="en-IN"/>
          </a:p>
        </p:txBody>
      </p:sp>
    </p:spTree>
    <p:extLst>
      <p:ext uri="{BB962C8B-B14F-4D97-AF65-F5344CB8AC3E}">
        <p14:creationId xmlns:p14="http://schemas.microsoft.com/office/powerpoint/2010/main" val="271370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15815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FB72-A623-4618-8806-1A54A9C19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7222F3-7505-4969-B65A-D123E26B62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65B6D54-6A85-4AA4-8030-296B62D9B8D2}"/>
              </a:ext>
            </a:extLst>
          </p:cNvPr>
          <p:cNvPicPr>
            <a:picLocks noChangeAspect="1"/>
          </p:cNvPicPr>
          <p:nvPr/>
        </p:nvPicPr>
        <p:blipFill>
          <a:blip r:embed="rId2"/>
          <a:stretch>
            <a:fillRect/>
          </a:stretch>
        </p:blipFill>
        <p:spPr>
          <a:xfrm>
            <a:off x="105859" y="365125"/>
            <a:ext cx="11086015" cy="6243610"/>
          </a:xfrm>
          <a:prstGeom prst="rect">
            <a:avLst/>
          </a:prstGeom>
        </p:spPr>
      </p:pic>
    </p:spTree>
    <p:extLst>
      <p:ext uri="{BB962C8B-B14F-4D97-AF65-F5344CB8AC3E}">
        <p14:creationId xmlns:p14="http://schemas.microsoft.com/office/powerpoint/2010/main" val="380637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4622-D2C1-4661-B4D5-56922BA53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C80017-7A63-4F4A-A910-95607F9CEBC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60E70D9-BCD7-4F78-A673-1F5402087E4F}"/>
              </a:ext>
            </a:extLst>
          </p:cNvPr>
          <p:cNvPicPr>
            <a:picLocks noChangeAspect="1"/>
          </p:cNvPicPr>
          <p:nvPr/>
        </p:nvPicPr>
        <p:blipFill>
          <a:blip r:embed="rId2"/>
          <a:stretch>
            <a:fillRect/>
          </a:stretch>
        </p:blipFill>
        <p:spPr>
          <a:xfrm>
            <a:off x="273933" y="365124"/>
            <a:ext cx="11165591" cy="6117987"/>
          </a:xfrm>
          <a:prstGeom prst="rect">
            <a:avLst/>
          </a:prstGeom>
        </p:spPr>
      </p:pic>
    </p:spTree>
    <p:extLst>
      <p:ext uri="{BB962C8B-B14F-4D97-AF65-F5344CB8AC3E}">
        <p14:creationId xmlns:p14="http://schemas.microsoft.com/office/powerpoint/2010/main" val="140149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E92E-5BD2-402F-8138-4D1C85F980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39D922-53E9-4392-B1C5-6ED840767EC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6F54F3B-FAF8-4AA5-B697-1FE96E0E43BE}"/>
              </a:ext>
            </a:extLst>
          </p:cNvPr>
          <p:cNvPicPr>
            <a:picLocks noChangeAspect="1"/>
          </p:cNvPicPr>
          <p:nvPr/>
        </p:nvPicPr>
        <p:blipFill>
          <a:blip r:embed="rId2"/>
          <a:stretch>
            <a:fillRect/>
          </a:stretch>
        </p:blipFill>
        <p:spPr>
          <a:xfrm>
            <a:off x="510732" y="365125"/>
            <a:ext cx="11014517" cy="6022251"/>
          </a:xfrm>
          <a:prstGeom prst="rect">
            <a:avLst/>
          </a:prstGeom>
        </p:spPr>
      </p:pic>
    </p:spTree>
    <p:extLst>
      <p:ext uri="{BB962C8B-B14F-4D97-AF65-F5344CB8AC3E}">
        <p14:creationId xmlns:p14="http://schemas.microsoft.com/office/powerpoint/2010/main" val="215592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7A2C-1C58-41FB-9108-47120D7DF185}"/>
              </a:ext>
            </a:extLst>
          </p:cNvPr>
          <p:cNvSpPr>
            <a:spLocks noGrp="1"/>
          </p:cNvSpPr>
          <p:nvPr>
            <p:ph type="title"/>
          </p:nvPr>
        </p:nvSpPr>
        <p:spPr/>
        <p:txBody>
          <a:bodyPr/>
          <a:lstStyle/>
          <a:p>
            <a:r>
              <a:rPr lang="en-IN" b="1" dirty="0">
                <a:solidFill>
                  <a:srgbClr val="C00000"/>
                </a:solidFill>
              </a:rPr>
              <a:t>Types of Phishing Attacks </a:t>
            </a:r>
          </a:p>
        </p:txBody>
      </p:sp>
      <p:sp>
        <p:nvSpPr>
          <p:cNvPr id="3" name="Content Placeholder 2">
            <a:extLst>
              <a:ext uri="{FF2B5EF4-FFF2-40B4-BE49-F238E27FC236}">
                <a16:creationId xmlns:a16="http://schemas.microsoft.com/office/drawing/2014/main" id="{9EAAF9E0-E80D-480A-863B-DCF69D206CFD}"/>
              </a:ext>
            </a:extLst>
          </p:cNvPr>
          <p:cNvSpPr>
            <a:spLocks noGrp="1"/>
          </p:cNvSpPr>
          <p:nvPr>
            <p:ph idx="1"/>
          </p:nvPr>
        </p:nvSpPr>
        <p:spPr>
          <a:xfrm>
            <a:off x="838200" y="1825624"/>
            <a:ext cx="4143375" cy="4784726"/>
          </a:xfrm>
        </p:spPr>
        <p:txBody>
          <a:bodyPr>
            <a:normAutofit fontScale="47500" lnSpcReduction="20000"/>
          </a:bodyPr>
          <a:lstStyle/>
          <a:p>
            <a:r>
              <a:rPr lang="en-US" sz="6000" b="1" dirty="0"/>
              <a:t>Clone Phishing</a:t>
            </a:r>
            <a:r>
              <a:rPr lang="en-US" sz="6000" dirty="0"/>
              <a:t> – Spoofed copy of a legitimate and previously delivered email, with original attachments or hyperlinks replaced with malicious versions, which is sent from a forged email address so it appears to come from the original sender or another legitimate source</a:t>
            </a:r>
          </a:p>
          <a:p>
            <a:endParaRPr lang="en-IN" dirty="0"/>
          </a:p>
        </p:txBody>
      </p:sp>
      <p:pic>
        <p:nvPicPr>
          <p:cNvPr id="5" name="Picture 4">
            <a:extLst>
              <a:ext uri="{FF2B5EF4-FFF2-40B4-BE49-F238E27FC236}">
                <a16:creationId xmlns:a16="http://schemas.microsoft.com/office/drawing/2014/main" id="{972C5D6C-6A23-4A8B-B25D-411E774FF832}"/>
              </a:ext>
            </a:extLst>
          </p:cNvPr>
          <p:cNvPicPr>
            <a:picLocks noChangeAspect="1"/>
          </p:cNvPicPr>
          <p:nvPr/>
        </p:nvPicPr>
        <p:blipFill>
          <a:blip r:embed="rId2"/>
          <a:stretch>
            <a:fillRect/>
          </a:stretch>
        </p:blipFill>
        <p:spPr>
          <a:xfrm>
            <a:off x="4981575" y="1520825"/>
            <a:ext cx="6972300" cy="4972050"/>
          </a:xfrm>
          <a:prstGeom prst="rect">
            <a:avLst/>
          </a:prstGeom>
        </p:spPr>
      </p:pic>
    </p:spTree>
    <p:extLst>
      <p:ext uri="{BB962C8B-B14F-4D97-AF65-F5344CB8AC3E}">
        <p14:creationId xmlns:p14="http://schemas.microsoft.com/office/powerpoint/2010/main" val="294000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1533-DDDF-484E-9D8C-4C11270054B7}"/>
              </a:ext>
            </a:extLst>
          </p:cNvPr>
          <p:cNvSpPr>
            <a:spLocks noGrp="1"/>
          </p:cNvSpPr>
          <p:nvPr>
            <p:ph type="title"/>
          </p:nvPr>
        </p:nvSpPr>
        <p:spPr/>
        <p:txBody>
          <a:bodyPr/>
          <a:lstStyle/>
          <a:p>
            <a:r>
              <a:rPr lang="en-US" b="1" dirty="0">
                <a:solidFill>
                  <a:srgbClr val="C00000"/>
                </a:solidFill>
              </a:rPr>
              <a:t>Detect a Phishing Scam</a:t>
            </a:r>
            <a:endParaRPr lang="en-IN" b="1" dirty="0">
              <a:solidFill>
                <a:srgbClr val="C00000"/>
              </a:solidFill>
            </a:endParaRPr>
          </a:p>
        </p:txBody>
      </p:sp>
      <p:sp>
        <p:nvSpPr>
          <p:cNvPr id="4" name="Content Placeholder 2">
            <a:extLst>
              <a:ext uri="{FF2B5EF4-FFF2-40B4-BE49-F238E27FC236}">
                <a16:creationId xmlns:a16="http://schemas.microsoft.com/office/drawing/2014/main" id="{A759D2B4-572C-452F-B4D7-9F093909BC5B}"/>
              </a:ext>
            </a:extLst>
          </p:cNvPr>
          <p:cNvSpPr>
            <a:spLocks noGrp="1"/>
          </p:cNvSpPr>
          <p:nvPr>
            <p:ph idx="1"/>
          </p:nvPr>
        </p:nvSpPr>
        <p:spPr>
          <a:xfrm>
            <a:off x="838200" y="1966912"/>
            <a:ext cx="9715500" cy="4525963"/>
          </a:xfrm>
        </p:spPr>
        <p:txBody>
          <a:bodyPr>
            <a:normAutofit/>
          </a:bodyPr>
          <a:lstStyle/>
          <a:p>
            <a:r>
              <a:rPr lang="en-US" sz="2400" dirty="0"/>
              <a:t>Spelling errors (e.g., “</a:t>
            </a:r>
            <a:r>
              <a:rPr lang="en-US" sz="2400" dirty="0" err="1"/>
              <a:t>pessward</a:t>
            </a:r>
            <a:r>
              <a:rPr lang="en-US" sz="2400" dirty="0"/>
              <a:t>”), lack of punctuation or poor grammar</a:t>
            </a:r>
          </a:p>
          <a:p>
            <a:r>
              <a:rPr lang="en-US" sz="2400" dirty="0"/>
              <a:t>Hyperlinked URL differs from the one displayed, or it is hidden</a:t>
            </a:r>
          </a:p>
          <a:p>
            <a:r>
              <a:rPr lang="en-US" sz="2400" dirty="0"/>
              <a:t>Threatening language that calls for immediate action</a:t>
            </a:r>
          </a:p>
          <a:p>
            <a:r>
              <a:rPr lang="en-US" sz="2400" dirty="0"/>
              <a:t>Requests for personal information</a:t>
            </a:r>
          </a:p>
          <a:p>
            <a:r>
              <a:rPr lang="en-US" sz="2400" dirty="0"/>
              <a:t>Announcement indicating you won a prize or lottery</a:t>
            </a:r>
          </a:p>
          <a:p>
            <a:r>
              <a:rPr lang="en-US" sz="2400" dirty="0"/>
              <a:t>Requests for donations</a:t>
            </a:r>
          </a:p>
        </p:txBody>
      </p:sp>
    </p:spTree>
    <p:extLst>
      <p:ext uri="{BB962C8B-B14F-4D97-AF65-F5344CB8AC3E}">
        <p14:creationId xmlns:p14="http://schemas.microsoft.com/office/powerpoint/2010/main" val="118386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D2F-9BC0-4CF2-B5B5-FA4F8B85EE61}"/>
              </a:ext>
            </a:extLst>
          </p:cNvPr>
          <p:cNvSpPr>
            <a:spLocks noGrp="1"/>
          </p:cNvSpPr>
          <p:nvPr>
            <p:ph type="title"/>
          </p:nvPr>
        </p:nvSpPr>
        <p:spPr/>
        <p:txBody>
          <a:bodyPr/>
          <a:lstStyle/>
          <a:p>
            <a:r>
              <a:rPr lang="en-IN" b="1" dirty="0">
                <a:solidFill>
                  <a:srgbClr val="C00000"/>
                </a:solidFill>
              </a:rPr>
              <a:t>How to protect yourself ?</a:t>
            </a:r>
          </a:p>
        </p:txBody>
      </p:sp>
      <p:sp>
        <p:nvSpPr>
          <p:cNvPr id="3" name="Content Placeholder 2">
            <a:extLst>
              <a:ext uri="{FF2B5EF4-FFF2-40B4-BE49-F238E27FC236}">
                <a16:creationId xmlns:a16="http://schemas.microsoft.com/office/drawing/2014/main" id="{2228648D-B0AC-46DE-A30B-CC8E9A0D1787}"/>
              </a:ext>
            </a:extLst>
          </p:cNvPr>
          <p:cNvSpPr>
            <a:spLocks noGrp="1"/>
          </p:cNvSpPr>
          <p:nvPr>
            <p:ph idx="1"/>
          </p:nvPr>
        </p:nvSpPr>
        <p:spPr/>
        <p:txBody>
          <a:bodyPr>
            <a:normAutofit/>
          </a:bodyPr>
          <a:lstStyle/>
          <a:p>
            <a:r>
              <a:rPr lang="en-US" dirty="0"/>
              <a:t>STOP. THINK. CONNECT.</a:t>
            </a:r>
          </a:p>
          <a:p>
            <a:pPr lvl="1"/>
            <a:r>
              <a:rPr lang="en-US" dirty="0"/>
              <a:t>Before you click, look for common baiting tactics</a:t>
            </a:r>
          </a:p>
          <a:p>
            <a:pPr lvl="1"/>
            <a:r>
              <a:rPr lang="en-US" dirty="0"/>
              <a:t>If the message looks suspicious or too good to be true, check for its authenticity</a:t>
            </a:r>
          </a:p>
          <a:p>
            <a:r>
              <a:rPr lang="en-US" dirty="0"/>
              <a:t>Install and maintain antivirus software on your electronic devices</a:t>
            </a:r>
          </a:p>
          <a:p>
            <a:r>
              <a:rPr lang="en-US" dirty="0"/>
              <a:t>Use email filters to reduce spam and malicious traffic</a:t>
            </a:r>
          </a:p>
          <a:p>
            <a:r>
              <a:rPr lang="en-US" dirty="0"/>
              <a:t>Be wary of messages asking for passwords or other personal information</a:t>
            </a:r>
            <a:endParaRPr lang="en-US" b="1" dirty="0"/>
          </a:p>
          <a:p>
            <a:pPr lvl="1"/>
            <a:r>
              <a:rPr lang="en-US" dirty="0"/>
              <a:t>Most reputable businesses and organizations will not ask for this information via email or phone</a:t>
            </a:r>
          </a:p>
          <a:p>
            <a:endParaRPr lang="en-US" dirty="0"/>
          </a:p>
          <a:p>
            <a:endParaRPr lang="en-IN" dirty="0"/>
          </a:p>
        </p:txBody>
      </p:sp>
    </p:spTree>
    <p:extLst>
      <p:ext uri="{BB962C8B-B14F-4D97-AF65-F5344CB8AC3E}">
        <p14:creationId xmlns:p14="http://schemas.microsoft.com/office/powerpoint/2010/main" val="158757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81C2-5EFE-488A-808D-6D72C94BB4D4}"/>
              </a:ext>
            </a:extLst>
          </p:cNvPr>
          <p:cNvSpPr>
            <a:spLocks noGrp="1"/>
          </p:cNvSpPr>
          <p:nvPr>
            <p:ph type="title"/>
          </p:nvPr>
        </p:nvSpPr>
        <p:spPr/>
        <p:txBody>
          <a:bodyPr/>
          <a:lstStyle/>
          <a:p>
            <a:r>
              <a:rPr lang="en-IN" b="1" dirty="0">
                <a:solidFill>
                  <a:srgbClr val="C00000"/>
                </a:solidFill>
              </a:rPr>
              <a:t>How to protect yourself ?</a:t>
            </a:r>
            <a:endParaRPr lang="en-IN" dirty="0"/>
          </a:p>
        </p:txBody>
      </p:sp>
      <p:sp>
        <p:nvSpPr>
          <p:cNvPr id="3" name="Content Placeholder 2">
            <a:extLst>
              <a:ext uri="{FF2B5EF4-FFF2-40B4-BE49-F238E27FC236}">
                <a16:creationId xmlns:a16="http://schemas.microsoft.com/office/drawing/2014/main" id="{E63C290E-C91E-483E-90AB-EBA50BD28C03}"/>
              </a:ext>
            </a:extLst>
          </p:cNvPr>
          <p:cNvSpPr>
            <a:spLocks noGrp="1"/>
          </p:cNvSpPr>
          <p:nvPr>
            <p:ph idx="1"/>
          </p:nvPr>
        </p:nvSpPr>
        <p:spPr/>
        <p:txBody>
          <a:bodyPr>
            <a:normAutofit fontScale="85000" lnSpcReduction="20000"/>
          </a:bodyPr>
          <a:lstStyle/>
          <a:p>
            <a:r>
              <a:rPr lang="en-US" dirty="0"/>
              <a:t>Never send passwords, bank account numbers or other private information in an email</a:t>
            </a:r>
          </a:p>
          <a:p>
            <a:pPr lvl="1"/>
            <a:r>
              <a:rPr lang="en-US" dirty="0"/>
              <a:t>Do not reply to requests for this information</a:t>
            </a:r>
          </a:p>
          <a:p>
            <a:pPr lvl="1"/>
            <a:r>
              <a:rPr lang="en-US" dirty="0"/>
              <a:t>Verify by contacting the company or individual, but do not use the contact information included in the message</a:t>
            </a:r>
          </a:p>
          <a:p>
            <a:r>
              <a:rPr lang="en-US" dirty="0"/>
              <a:t>Do not click on any hyperlinks in the email</a:t>
            </a:r>
          </a:p>
          <a:p>
            <a:pPr lvl="1"/>
            <a:r>
              <a:rPr lang="en-US" dirty="0"/>
              <a:t>User your computer mouse to hover over each link to verify its actual destination, even if the message appears to be from a trusted source</a:t>
            </a:r>
          </a:p>
          <a:p>
            <a:pPr lvl="1"/>
            <a:r>
              <a:rPr lang="en-US" dirty="0"/>
              <a:t>Pay attention to the URL and look for a variation in spelling or different domain (e.g., igdtuw.com vs. igdtuw.ac.in)</a:t>
            </a:r>
          </a:p>
          <a:p>
            <a:pPr lvl="1"/>
            <a:r>
              <a:rPr lang="en-US" dirty="0"/>
              <a:t>Consider navigating to familiar sites on your own instead of using links within messages</a:t>
            </a:r>
          </a:p>
          <a:p>
            <a:r>
              <a:rPr lang="en-US" dirty="0"/>
              <a:t>Examine websites closely</a:t>
            </a:r>
          </a:p>
          <a:p>
            <a:pPr lvl="1"/>
            <a:r>
              <a:rPr lang="en-US" dirty="0"/>
              <a:t>Malicious websites may look identical to legitimate sites</a:t>
            </a:r>
          </a:p>
          <a:p>
            <a:pPr lvl="1"/>
            <a:r>
              <a:rPr lang="en-US" dirty="0"/>
              <a:t>Look for “https://” or a lock icon in the address bar before entering any sensitive information on a website</a:t>
            </a:r>
          </a:p>
          <a:p>
            <a:endParaRPr lang="en-IN" dirty="0"/>
          </a:p>
        </p:txBody>
      </p:sp>
    </p:spTree>
    <p:extLst>
      <p:ext uri="{BB962C8B-B14F-4D97-AF65-F5344CB8AC3E}">
        <p14:creationId xmlns:p14="http://schemas.microsoft.com/office/powerpoint/2010/main" val="409167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1506-8B02-4014-8F1B-2538606F1E82}"/>
              </a:ext>
            </a:extLst>
          </p:cNvPr>
          <p:cNvSpPr>
            <a:spLocks noGrp="1"/>
          </p:cNvSpPr>
          <p:nvPr>
            <p:ph type="title"/>
          </p:nvPr>
        </p:nvSpPr>
        <p:spPr/>
        <p:txBody>
          <a:bodyPr/>
          <a:lstStyle/>
          <a:p>
            <a:r>
              <a:rPr lang="en-IN" b="1" dirty="0">
                <a:solidFill>
                  <a:srgbClr val="C00000"/>
                </a:solidFill>
              </a:rPr>
              <a:t>How to protect yourself ?</a:t>
            </a:r>
            <a:endParaRPr lang="en-IN" dirty="0"/>
          </a:p>
        </p:txBody>
      </p:sp>
      <p:sp>
        <p:nvSpPr>
          <p:cNvPr id="3" name="Content Placeholder 2">
            <a:extLst>
              <a:ext uri="{FF2B5EF4-FFF2-40B4-BE49-F238E27FC236}">
                <a16:creationId xmlns:a16="http://schemas.microsoft.com/office/drawing/2014/main" id="{A85C03BD-6AF2-4E83-AE96-26EA838EAF44}"/>
              </a:ext>
            </a:extLst>
          </p:cNvPr>
          <p:cNvSpPr>
            <a:spLocks noGrp="1"/>
          </p:cNvSpPr>
          <p:nvPr>
            <p:ph idx="1"/>
          </p:nvPr>
        </p:nvSpPr>
        <p:spPr/>
        <p:txBody>
          <a:bodyPr/>
          <a:lstStyle/>
          <a:p>
            <a:r>
              <a:rPr lang="en-US" dirty="0"/>
              <a:t>If you might have revealed or shared personal or financial information by mistake, immediately change the password(s)</a:t>
            </a:r>
            <a:r>
              <a:rPr lang="en-US" baseline="0" dirty="0"/>
              <a:t> for</a:t>
            </a:r>
            <a:r>
              <a:rPr lang="en-US" dirty="0"/>
              <a:t> your account(s). If you use the same password for multiple accounts and sites, change it for each account. Do not reuse that password in the future. </a:t>
            </a:r>
          </a:p>
          <a:p>
            <a:endParaRPr lang="en-US" dirty="0"/>
          </a:p>
          <a:p>
            <a:endParaRPr lang="en-IN" dirty="0"/>
          </a:p>
        </p:txBody>
      </p:sp>
    </p:spTree>
    <p:extLst>
      <p:ext uri="{BB962C8B-B14F-4D97-AF65-F5344CB8AC3E}">
        <p14:creationId xmlns:p14="http://schemas.microsoft.com/office/powerpoint/2010/main" val="389005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Phishing: What is it?</a:t>
            </a:r>
          </a:p>
        </p:txBody>
      </p:sp>
      <p:sp>
        <p:nvSpPr>
          <p:cNvPr id="3" name="Content Placeholder 2"/>
          <p:cNvSpPr>
            <a:spLocks noGrp="1"/>
          </p:cNvSpPr>
          <p:nvPr>
            <p:ph idx="1"/>
          </p:nvPr>
        </p:nvSpPr>
        <p:spPr>
          <a:xfrm>
            <a:off x="838200" y="1528764"/>
            <a:ext cx="9867900" cy="4681536"/>
          </a:xfrm>
        </p:spPr>
        <p:txBody>
          <a:bodyPr>
            <a:normAutofit/>
          </a:bodyPr>
          <a:lstStyle/>
          <a:p>
            <a:r>
              <a:rPr lang="en-US" b="1" dirty="0"/>
              <a:t>Phishing </a:t>
            </a:r>
            <a:r>
              <a:rPr lang="en-US" dirty="0"/>
              <a:t>– Cybercriminal attempts to steal personal and financial information or infect computers and other devices with malware and viruses</a:t>
            </a:r>
          </a:p>
          <a:p>
            <a:pPr lvl="1"/>
            <a:r>
              <a:rPr lang="en-US" dirty="0"/>
              <a:t>Designed to trick you into clicking a link or providing personal or financial information</a:t>
            </a:r>
          </a:p>
          <a:p>
            <a:pPr lvl="1"/>
            <a:r>
              <a:rPr lang="en-US" dirty="0"/>
              <a:t>Often in the form of emails and websites</a:t>
            </a:r>
          </a:p>
          <a:p>
            <a:pPr lvl="1"/>
            <a:r>
              <a:rPr lang="en-US" dirty="0"/>
              <a:t>May appear to come from legitimate companies, organizations or known individuals </a:t>
            </a:r>
          </a:p>
          <a:p>
            <a:pPr lvl="1"/>
            <a:r>
              <a:rPr lang="en-US" dirty="0"/>
              <a:t>Take advantage of natural disasters, epidemics, health scares, political elections or timely events</a:t>
            </a:r>
          </a:p>
          <a:p>
            <a:pPr marL="0" indent="0">
              <a:buNone/>
            </a:pPr>
            <a:endParaRPr lang="en-US" dirty="0"/>
          </a:p>
        </p:txBody>
      </p:sp>
    </p:spTree>
    <p:extLst>
      <p:ext uri="{BB962C8B-B14F-4D97-AF65-F5344CB8AC3E}">
        <p14:creationId xmlns:p14="http://schemas.microsoft.com/office/powerpoint/2010/main" val="74790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8047-C07A-452C-8545-0E54F09E8B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F8F1B8-6ED2-48A7-9A78-02DE716745B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287A94C-3CF7-4193-AE97-AA9D5DE79DD4}"/>
              </a:ext>
            </a:extLst>
          </p:cNvPr>
          <p:cNvPicPr>
            <a:picLocks noChangeAspect="1"/>
          </p:cNvPicPr>
          <p:nvPr/>
        </p:nvPicPr>
        <p:blipFill>
          <a:blip r:embed="rId2"/>
          <a:stretch>
            <a:fillRect/>
          </a:stretch>
        </p:blipFill>
        <p:spPr>
          <a:xfrm>
            <a:off x="613940" y="365125"/>
            <a:ext cx="10916062" cy="5435600"/>
          </a:xfrm>
          <a:prstGeom prst="rect">
            <a:avLst/>
          </a:prstGeom>
        </p:spPr>
      </p:pic>
    </p:spTree>
    <p:extLst>
      <p:ext uri="{BB962C8B-B14F-4D97-AF65-F5344CB8AC3E}">
        <p14:creationId xmlns:p14="http://schemas.microsoft.com/office/powerpoint/2010/main" val="379007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D39E-A88A-4D51-A8F5-A24FECD5DB7A}"/>
              </a:ext>
            </a:extLst>
          </p:cNvPr>
          <p:cNvSpPr>
            <a:spLocks noGrp="1"/>
          </p:cNvSpPr>
          <p:nvPr>
            <p:ph type="title"/>
          </p:nvPr>
        </p:nvSpPr>
        <p:spPr/>
        <p:txBody>
          <a:bodyPr/>
          <a:lstStyle/>
          <a:p>
            <a:r>
              <a:rPr lang="en-US" b="1" dirty="0">
                <a:solidFill>
                  <a:srgbClr val="C00000"/>
                </a:solidFill>
              </a:rPr>
              <a:t>Common Baiting Tactics</a:t>
            </a:r>
            <a:endParaRPr lang="en-IN" b="1" dirty="0">
              <a:solidFill>
                <a:srgbClr val="C00000"/>
              </a:solidFill>
            </a:endParaRPr>
          </a:p>
        </p:txBody>
      </p:sp>
      <p:sp>
        <p:nvSpPr>
          <p:cNvPr id="3" name="Content Placeholder 2">
            <a:extLst>
              <a:ext uri="{FF2B5EF4-FFF2-40B4-BE49-F238E27FC236}">
                <a16:creationId xmlns:a16="http://schemas.microsoft.com/office/drawing/2014/main" id="{782B56AE-72F9-4C11-8ECA-A407EA2164FA}"/>
              </a:ext>
            </a:extLst>
          </p:cNvPr>
          <p:cNvSpPr>
            <a:spLocks noGrp="1"/>
          </p:cNvSpPr>
          <p:nvPr>
            <p:ph idx="1"/>
          </p:nvPr>
        </p:nvSpPr>
        <p:spPr/>
        <p:txBody>
          <a:bodyPr>
            <a:normAutofit fontScale="70000" lnSpcReduction="20000"/>
          </a:bodyPr>
          <a:lstStyle/>
          <a:p>
            <a:r>
              <a:rPr lang="en-US" b="1" dirty="0"/>
              <a:t>Notification from a help desk or system administrator</a:t>
            </a:r>
            <a:br>
              <a:rPr lang="en-US" dirty="0"/>
            </a:br>
            <a:r>
              <a:rPr lang="en-US" dirty="0"/>
              <a:t>Asks you to take action to resolve an issue with your account (e.g., email account has reached its storage limit), which often includes clicking on a link and providing requested information.</a:t>
            </a:r>
            <a:endParaRPr lang="en-US" b="1" dirty="0"/>
          </a:p>
          <a:p>
            <a:r>
              <a:rPr lang="en-US" b="1" dirty="0"/>
              <a:t>Advertisement for immediate weight loss, hair growth or fitness prowess</a:t>
            </a:r>
            <a:br>
              <a:rPr lang="en-US" dirty="0"/>
            </a:br>
            <a:r>
              <a:rPr lang="en-US" dirty="0"/>
              <a:t>Serves as a ploy to get you to click on a link that will infect your computer or mobile device with malware or viruses.</a:t>
            </a:r>
          </a:p>
          <a:p>
            <a:r>
              <a:rPr lang="en-US" b="1" dirty="0"/>
              <a:t>Attachment labeled “invoice” or “shipping order” </a:t>
            </a:r>
            <a:br>
              <a:rPr lang="en-US" b="1" dirty="0"/>
            </a:br>
            <a:r>
              <a:rPr lang="en-US" dirty="0"/>
              <a:t>Contains malware that can infect your computer or mobile device if opened. May contain what is known as “ransomware,” a type of malware that will delete all files unless you pay a specified sum of money.</a:t>
            </a:r>
          </a:p>
          <a:p>
            <a:r>
              <a:rPr lang="en-US" b="1" dirty="0"/>
              <a:t>Notification from what appears to be a credit card company</a:t>
            </a:r>
            <a:br>
              <a:rPr lang="en-US" dirty="0"/>
            </a:br>
            <a:r>
              <a:rPr lang="en-US" dirty="0"/>
              <a:t>Indicates someone has made an unauthorized transaction on your account. If you click the link to log in to verify the transaction, your username and password are collected by the scammer.</a:t>
            </a:r>
          </a:p>
          <a:p>
            <a:r>
              <a:rPr lang="en-US" b="1" dirty="0"/>
              <a:t>Fake account on a social media site</a:t>
            </a:r>
            <a:br>
              <a:rPr lang="en-US" b="1" dirty="0"/>
            </a:br>
            <a:r>
              <a:rPr lang="en-US" dirty="0"/>
              <a:t>Mimics a legitimate person, business or organization. May also appear in the form of an online game, quiz or survey designed to collect information from your account.</a:t>
            </a:r>
          </a:p>
        </p:txBody>
      </p:sp>
    </p:spTree>
    <p:extLst>
      <p:ext uri="{BB962C8B-B14F-4D97-AF65-F5344CB8AC3E}">
        <p14:creationId xmlns:p14="http://schemas.microsoft.com/office/powerpoint/2010/main" val="104862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415A-876E-4A78-BACD-CC0DD8F479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0ACD4-5549-43D2-A13C-BB4EC227BB6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CC9138-451C-4543-B5E9-5DF264481312}"/>
              </a:ext>
            </a:extLst>
          </p:cNvPr>
          <p:cNvPicPr>
            <a:picLocks noChangeAspect="1"/>
          </p:cNvPicPr>
          <p:nvPr/>
        </p:nvPicPr>
        <p:blipFill>
          <a:blip r:embed="rId2"/>
          <a:stretch>
            <a:fillRect/>
          </a:stretch>
        </p:blipFill>
        <p:spPr>
          <a:xfrm>
            <a:off x="838200" y="176360"/>
            <a:ext cx="10008123" cy="6505280"/>
          </a:xfrm>
          <a:prstGeom prst="rect">
            <a:avLst/>
          </a:prstGeom>
        </p:spPr>
      </p:pic>
    </p:spTree>
    <p:extLst>
      <p:ext uri="{BB962C8B-B14F-4D97-AF65-F5344CB8AC3E}">
        <p14:creationId xmlns:p14="http://schemas.microsoft.com/office/powerpoint/2010/main" val="270669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2F52-C762-4FC6-9CD2-86BCCD911407}"/>
              </a:ext>
            </a:extLst>
          </p:cNvPr>
          <p:cNvSpPr>
            <a:spLocks noGrp="1"/>
          </p:cNvSpPr>
          <p:nvPr>
            <p:ph type="title"/>
          </p:nvPr>
        </p:nvSpPr>
        <p:spPr/>
        <p:txBody>
          <a:bodyPr/>
          <a:lstStyle/>
          <a:p>
            <a:r>
              <a:rPr lang="en-US" b="1" dirty="0">
                <a:solidFill>
                  <a:srgbClr val="C00000"/>
                </a:solidFill>
              </a:rPr>
              <a:t>More Examples</a:t>
            </a:r>
            <a:endParaRPr lang="en-IN" dirty="0"/>
          </a:p>
        </p:txBody>
      </p:sp>
      <p:sp>
        <p:nvSpPr>
          <p:cNvPr id="4" name="Content Placeholder 2">
            <a:extLst>
              <a:ext uri="{FF2B5EF4-FFF2-40B4-BE49-F238E27FC236}">
                <a16:creationId xmlns:a16="http://schemas.microsoft.com/office/drawing/2014/main" id="{E88BB721-5572-4D08-98C4-70E66DB85FA2}"/>
              </a:ext>
            </a:extLst>
          </p:cNvPr>
          <p:cNvSpPr>
            <a:spLocks noGrp="1"/>
          </p:cNvSpPr>
          <p:nvPr>
            <p:ph idx="1"/>
          </p:nvPr>
        </p:nvSpPr>
        <p:spPr>
          <a:xfrm>
            <a:off x="923924" y="2038350"/>
            <a:ext cx="10515599" cy="2476500"/>
          </a:xfrm>
        </p:spPr>
        <p:txBody>
          <a:bodyPr>
            <a:noAutofit/>
          </a:bodyPr>
          <a:lstStyle/>
          <a:p>
            <a:pPr marL="342900" lvl="1" indent="-342900">
              <a:buFont typeface="Arial"/>
              <a:buChar char="•"/>
            </a:pPr>
            <a:r>
              <a:rPr lang="en-US" dirty="0"/>
              <a:t>Claims to come from the NDSU (North Dakota State University) IT Help Desk and system administrators</a:t>
            </a:r>
          </a:p>
          <a:p>
            <a:pPr lvl="1"/>
            <a:r>
              <a:rPr lang="en-US" sz="2000" dirty="0"/>
              <a:t>References NDSU and North Dakota State University</a:t>
            </a:r>
          </a:p>
          <a:p>
            <a:pPr lvl="1"/>
            <a:r>
              <a:rPr lang="en-US" sz="2000" dirty="0"/>
              <a:t>Calls for immediate action using threatening language</a:t>
            </a:r>
          </a:p>
          <a:p>
            <a:r>
              <a:rPr lang="en-US" sz="2400" dirty="0"/>
              <a:t>Includes hyperlink that points to fraudulent site</a:t>
            </a:r>
          </a:p>
          <a:p>
            <a:pPr marL="0" indent="0">
              <a:buNone/>
            </a:pPr>
            <a:endParaRPr lang="en-US" sz="2000" dirty="0"/>
          </a:p>
        </p:txBody>
      </p:sp>
      <p:pic>
        <p:nvPicPr>
          <p:cNvPr id="6" name="Picture 5">
            <a:extLst>
              <a:ext uri="{FF2B5EF4-FFF2-40B4-BE49-F238E27FC236}">
                <a16:creationId xmlns:a16="http://schemas.microsoft.com/office/drawing/2014/main" id="{A1771AD9-1ECC-43B7-B01C-AF973E5A6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45" y="4242605"/>
            <a:ext cx="8658600" cy="1720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9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4FDA-9CA1-42BB-B995-428151F76CCF}"/>
              </a:ext>
            </a:extLst>
          </p:cNvPr>
          <p:cNvSpPr>
            <a:spLocks noGrp="1"/>
          </p:cNvSpPr>
          <p:nvPr>
            <p:ph type="title"/>
          </p:nvPr>
        </p:nvSpPr>
        <p:spPr/>
        <p:txBody>
          <a:bodyPr/>
          <a:lstStyle/>
          <a:p>
            <a:r>
              <a:rPr lang="en-US" b="1" dirty="0">
                <a:solidFill>
                  <a:srgbClr val="C00000"/>
                </a:solidFill>
              </a:rPr>
              <a:t>More Examples</a:t>
            </a:r>
            <a:endParaRPr lang="en-IN" dirty="0"/>
          </a:p>
        </p:txBody>
      </p:sp>
      <p:sp>
        <p:nvSpPr>
          <p:cNvPr id="4" name="Content Placeholder 1">
            <a:extLst>
              <a:ext uri="{FF2B5EF4-FFF2-40B4-BE49-F238E27FC236}">
                <a16:creationId xmlns:a16="http://schemas.microsoft.com/office/drawing/2014/main" id="{4511F749-5935-4C97-8073-FFA2E950E0D7}"/>
              </a:ext>
            </a:extLst>
          </p:cNvPr>
          <p:cNvSpPr>
            <a:spLocks noGrp="1"/>
          </p:cNvSpPr>
          <p:nvPr>
            <p:ph idx="1"/>
          </p:nvPr>
        </p:nvSpPr>
        <p:spPr>
          <a:xfrm>
            <a:off x="838200" y="2085975"/>
            <a:ext cx="3373120" cy="4525963"/>
          </a:xfrm>
        </p:spPr>
        <p:txBody>
          <a:bodyPr/>
          <a:lstStyle/>
          <a:p>
            <a:pPr marL="342900" lvl="1" indent="-342900">
              <a:buFont typeface="Arial"/>
              <a:buChar char="•"/>
            </a:pPr>
            <a:r>
              <a:rPr lang="en-US" sz="2400" dirty="0"/>
              <a:t>Claims to come from PayPal</a:t>
            </a:r>
          </a:p>
          <a:p>
            <a:pPr lvl="1"/>
            <a:r>
              <a:rPr lang="en-US" sz="2000" dirty="0"/>
              <a:t>Includes PayPal logo, but from address is not legitimate (@ecomm360.net)</a:t>
            </a:r>
          </a:p>
          <a:p>
            <a:pPr lvl="1"/>
            <a:r>
              <a:rPr lang="en-US" sz="2000" dirty="0"/>
              <a:t>Calls for immediate action using threatening language</a:t>
            </a:r>
          </a:p>
          <a:p>
            <a:r>
              <a:rPr lang="en-US" sz="2400" dirty="0"/>
              <a:t>Includes hyperlink that points to fraudulent site</a:t>
            </a:r>
          </a:p>
          <a:p>
            <a:endParaRPr lang="en-US" dirty="0"/>
          </a:p>
        </p:txBody>
      </p:sp>
      <p:pic>
        <p:nvPicPr>
          <p:cNvPr id="6" name="Picture 5" descr="_example_1.03.gif">
            <a:extLst>
              <a:ext uri="{FF2B5EF4-FFF2-40B4-BE49-F238E27FC236}">
                <a16:creationId xmlns:a16="http://schemas.microsoft.com/office/drawing/2014/main" id="{027838CC-1E58-44BC-8EB6-A5BEC3F6C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425" y="2408873"/>
            <a:ext cx="5487670" cy="3772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763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61CE-94EA-4DA6-8CC9-4083430BCA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7F809-BC85-4703-84FF-D321F33FA8D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67E67C-6080-4322-82C8-02E12094353A}"/>
              </a:ext>
            </a:extLst>
          </p:cNvPr>
          <p:cNvPicPr>
            <a:picLocks noChangeAspect="1"/>
          </p:cNvPicPr>
          <p:nvPr/>
        </p:nvPicPr>
        <p:blipFill>
          <a:blip r:embed="rId2"/>
          <a:stretch>
            <a:fillRect/>
          </a:stretch>
        </p:blipFill>
        <p:spPr>
          <a:xfrm>
            <a:off x="838200" y="365124"/>
            <a:ext cx="10306050" cy="5883531"/>
          </a:xfrm>
          <a:prstGeom prst="rect">
            <a:avLst/>
          </a:prstGeom>
        </p:spPr>
      </p:pic>
    </p:spTree>
    <p:extLst>
      <p:ext uri="{BB962C8B-B14F-4D97-AF65-F5344CB8AC3E}">
        <p14:creationId xmlns:p14="http://schemas.microsoft.com/office/powerpoint/2010/main" val="99718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589A-B81B-4BE7-8E3B-2F45E72967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BF7160-24CF-4259-94C1-41C6C3F4643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0A86A9-B93C-42AA-9513-CF8DA826751E}"/>
              </a:ext>
            </a:extLst>
          </p:cNvPr>
          <p:cNvPicPr>
            <a:picLocks noChangeAspect="1"/>
          </p:cNvPicPr>
          <p:nvPr/>
        </p:nvPicPr>
        <p:blipFill>
          <a:blip r:embed="rId2"/>
          <a:stretch>
            <a:fillRect/>
          </a:stretch>
        </p:blipFill>
        <p:spPr>
          <a:xfrm>
            <a:off x="838200" y="365125"/>
            <a:ext cx="10079018" cy="5869773"/>
          </a:xfrm>
          <a:prstGeom prst="rect">
            <a:avLst/>
          </a:prstGeom>
        </p:spPr>
      </p:pic>
    </p:spTree>
    <p:extLst>
      <p:ext uri="{BB962C8B-B14F-4D97-AF65-F5344CB8AC3E}">
        <p14:creationId xmlns:p14="http://schemas.microsoft.com/office/powerpoint/2010/main" val="4133723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777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Baskerville Old Face</vt:lpstr>
      <vt:lpstr>Calibri</vt:lpstr>
      <vt:lpstr>Calibri Light</vt:lpstr>
      <vt:lpstr>Office Theme</vt:lpstr>
      <vt:lpstr>Ethical Hacking </vt:lpstr>
      <vt:lpstr>Phishing: What is it?</vt:lpstr>
      <vt:lpstr>PowerPoint Presentation</vt:lpstr>
      <vt:lpstr>Common Baiting Tactics</vt:lpstr>
      <vt:lpstr>PowerPoint Presentation</vt:lpstr>
      <vt:lpstr>More Examples</vt:lpstr>
      <vt:lpstr>More Examples</vt:lpstr>
      <vt:lpstr>PowerPoint Presentation</vt:lpstr>
      <vt:lpstr>PowerPoint Presentation</vt:lpstr>
      <vt:lpstr>PowerPoint Presentation</vt:lpstr>
      <vt:lpstr>PowerPoint Presentation</vt:lpstr>
      <vt:lpstr>PowerPoint Presentation</vt:lpstr>
      <vt:lpstr>Types of Phishing Attacks </vt:lpstr>
      <vt:lpstr>Detect a Phishing Scam</vt:lpstr>
      <vt:lpstr>How to protect yourself ?</vt:lpstr>
      <vt:lpstr>How to protect yourself ?</vt:lpstr>
      <vt:lpstr>How to protect yourself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Ghosh</dc:creator>
  <cp:lastModifiedBy>Dr Ghosh</cp:lastModifiedBy>
  <cp:revision>8</cp:revision>
  <dcterms:created xsi:type="dcterms:W3CDTF">2020-08-21T05:39:07Z</dcterms:created>
  <dcterms:modified xsi:type="dcterms:W3CDTF">2020-08-21T11:44:23Z</dcterms:modified>
</cp:coreProperties>
</file>