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88425fa8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88425fa8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88425fa8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88425fa8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88425fa8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88425fa8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51c31f4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51c31f4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51c31f4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51c31f4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51c31f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51c31f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51c31f4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51c31f4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588425fa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588425fa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88425fa8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88425fa8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88425fa8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88425fa8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88425fa8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88425fa8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82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Detecting Early Signs of Cyberbullying in Social Media</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20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Under the Guidance of Dr. Rishabh Kaushal</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Department of Information Technology</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                                             </a:t>
            </a:r>
            <a:r>
              <a:rPr lang="en" sz="1800">
                <a:solidFill>
                  <a:srgbClr val="000000"/>
                </a:solidFill>
                <a:latin typeface="Times New Roman"/>
                <a:ea typeface="Times New Roman"/>
                <a:cs typeface="Times New Roman"/>
                <a:sym typeface="Times New Roman"/>
              </a:rPr>
              <a:t>Presented By : Neha Dubey(01602192021)</a:t>
            </a:r>
            <a:endParaRPr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                                                                  M.Tech in Cyber Security</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2"/>
          <p:cNvSpPr txBox="1"/>
          <p:nvPr>
            <p:ph idx="1" type="body"/>
          </p:nvPr>
        </p:nvSpPr>
        <p:spPr>
          <a:xfrm>
            <a:off x="311700" y="1168125"/>
            <a:ext cx="8208900" cy="38499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lang="en" sz="1600"/>
              <a:t>We collect a large amount of ask.fm data, including the full history of question-answer pairs for 3K users. The question field includes</a:t>
            </a:r>
            <a:r>
              <a:rPr lang="en" sz="1600"/>
              <a:t> a </a:t>
            </a:r>
            <a:r>
              <a:rPr lang="en" sz="1600"/>
              <a:t>question/comment posted by the other users, and the answer field consists of the reply to that question/comment provided by the owner of the account.</a:t>
            </a:r>
            <a:endParaRPr sz="1600"/>
          </a:p>
          <a:p>
            <a:pPr indent="0" lvl="0" marL="457200" rtl="0" algn="just">
              <a:spcBef>
                <a:spcPts val="1200"/>
              </a:spcBef>
              <a:spcAft>
                <a:spcPts val="0"/>
              </a:spcAft>
              <a:buNone/>
            </a:pPr>
            <a:r>
              <a:t/>
            </a:r>
            <a:endParaRPr/>
          </a:p>
          <a:p>
            <a:pPr indent="0" lvl="0" marL="0" rtl="0" algn="l">
              <a:spcBef>
                <a:spcPts val="1200"/>
              </a:spcBef>
              <a:spcAft>
                <a:spcPts val="1200"/>
              </a:spcAft>
              <a:buNone/>
            </a:pPr>
            <a:r>
              <a:t/>
            </a:r>
            <a:endParaRPr/>
          </a:p>
        </p:txBody>
      </p:sp>
      <p:pic>
        <p:nvPicPr>
          <p:cNvPr id="127" name="Google Shape;127;p22"/>
          <p:cNvPicPr preferRelativeResize="0"/>
          <p:nvPr/>
        </p:nvPicPr>
        <p:blipFill>
          <a:blip r:embed="rId3">
            <a:alphaModFix/>
          </a:blip>
          <a:stretch>
            <a:fillRect/>
          </a:stretch>
        </p:blipFill>
        <p:spPr>
          <a:xfrm>
            <a:off x="4917125" y="2242449"/>
            <a:ext cx="3324225" cy="290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n" sz="6907">
                <a:latin typeface="Times New Roman"/>
                <a:ea typeface="Times New Roman"/>
                <a:cs typeface="Times New Roman"/>
                <a:sym typeface="Times New Roman"/>
              </a:rPr>
              <a:t>We utilize the ask.fm corpus proposed in the same work for training the model and label each row of our data automatically. To make the cyberbullying instances, we create a fixed-length sliding window and move it through the whole history of question-answer pairs per user. For each window sample, we calculate the ratio of offensive questions/comments that the user received inside the window. If it is greater than a pre-defined threshold, we consider the window as a potential cyberbullying event.</a:t>
            </a:r>
            <a:endParaRPr sz="6907">
              <a:latin typeface="Times New Roman"/>
              <a:ea typeface="Times New Roman"/>
              <a:cs typeface="Times New Roman"/>
              <a:sym typeface="Times New Roman"/>
            </a:endParaRPr>
          </a:p>
          <a:p>
            <a:pPr indent="0" lvl="0" marL="0" rtl="0" algn="just">
              <a:spcBef>
                <a:spcPts val="1200"/>
              </a:spcBef>
              <a:spcAft>
                <a:spcPts val="0"/>
              </a:spcAft>
              <a:buNone/>
            </a:pPr>
            <a:r>
              <a:rPr lang="en" sz="6907">
                <a:latin typeface="Times New Roman"/>
                <a:ea typeface="Times New Roman"/>
                <a:cs typeface="Times New Roman"/>
                <a:sym typeface="Times New Roman"/>
              </a:rPr>
              <a:t>We divide all training and test examples to 10 different chunks to make the corpus suitable for early text classification. For every instance, each chunk contains 10% of all thequestion-answer pairs for that user.</a:t>
            </a:r>
            <a:endParaRPr sz="6907">
              <a:latin typeface="Times New Roman"/>
              <a:ea typeface="Times New Roman"/>
              <a:cs typeface="Times New Roman"/>
              <a:sym typeface="Times New Roman"/>
            </a:endParaRPr>
          </a:p>
          <a:p>
            <a:pPr indent="0" lvl="0" marL="0" rtl="0" algn="just">
              <a:spcBef>
                <a:spcPts val="1200"/>
              </a:spcBef>
              <a:spcAft>
                <a:spcPts val="0"/>
              </a:spcAft>
              <a:buClr>
                <a:schemeClr val="dk1"/>
              </a:buClr>
              <a:buSzPts val="275"/>
              <a:buFont typeface="Arial"/>
              <a:buNone/>
            </a:pPr>
            <a:r>
              <a:t/>
            </a:r>
            <a:endParaRPr sz="6907">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Corpus creation:</a:t>
            </a:r>
            <a:endParaRPr>
              <a:latin typeface="Times New Roman"/>
              <a:ea typeface="Times New Roman"/>
              <a:cs typeface="Times New Roman"/>
              <a:sym typeface="Times New Roman"/>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4"/>
          <p:cNvPicPr preferRelativeResize="0"/>
          <p:nvPr/>
        </p:nvPicPr>
        <p:blipFill>
          <a:blip r:embed="rId3">
            <a:alphaModFix/>
          </a:blip>
          <a:stretch>
            <a:fillRect/>
          </a:stretch>
        </p:blipFill>
        <p:spPr>
          <a:xfrm>
            <a:off x="784075" y="1238825"/>
            <a:ext cx="7448650" cy="341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8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The Term CyberBullying is used to describe bullying taking place on the internet(through mobile phones, laptop etc.)</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0000"/>
                </a:solidFill>
                <a:latin typeface="Times New Roman"/>
                <a:ea typeface="Times New Roman"/>
                <a:cs typeface="Times New Roman"/>
                <a:sym typeface="Times New Roman"/>
              </a:rPr>
              <a:t>Bullying is generally used as an </a:t>
            </a:r>
            <a:r>
              <a:rPr lang="en">
                <a:solidFill>
                  <a:srgbClr val="000000"/>
                </a:solidFill>
                <a:latin typeface="Times New Roman"/>
                <a:ea typeface="Times New Roman"/>
                <a:cs typeface="Times New Roman"/>
                <a:sym typeface="Times New Roman"/>
              </a:rPr>
              <a:t>aggressive</a:t>
            </a:r>
            <a:r>
              <a:rPr lang="en">
                <a:solidFill>
                  <a:srgbClr val="000000"/>
                </a:solidFill>
                <a:latin typeface="Times New Roman"/>
                <a:ea typeface="Times New Roman"/>
                <a:cs typeface="Times New Roman"/>
                <a:sym typeface="Times New Roman"/>
              </a:rPr>
              <a:t> or intentional act or behaviour carried out by group or an </a:t>
            </a:r>
            <a:r>
              <a:rPr lang="en">
                <a:solidFill>
                  <a:srgbClr val="000000"/>
                </a:solidFill>
                <a:latin typeface="Times New Roman"/>
                <a:ea typeface="Times New Roman"/>
                <a:cs typeface="Times New Roman"/>
                <a:sym typeface="Times New Roman"/>
              </a:rPr>
              <a:t>individual</a:t>
            </a:r>
            <a:r>
              <a:rPr lang="en">
                <a:solidFill>
                  <a:srgbClr val="000000"/>
                </a:solidFill>
                <a:latin typeface="Times New Roman"/>
                <a:ea typeface="Times New Roman"/>
                <a:cs typeface="Times New Roman"/>
                <a:sym typeface="Times New Roman"/>
              </a:rPr>
              <a:t> repeatedly and over time against a victim who can not easly defend him or herself..</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b="1">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2955100" y="3026500"/>
            <a:ext cx="5293325" cy="211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Bullying Vs Cyber-Bullying</a:t>
            </a:r>
            <a:endParaRPr>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383000" y="1274650"/>
            <a:ext cx="3490300" cy="3172049"/>
          </a:xfrm>
          <a:prstGeom prst="rect">
            <a:avLst/>
          </a:prstGeom>
          <a:noFill/>
          <a:ln>
            <a:noFill/>
          </a:ln>
        </p:spPr>
      </p:pic>
      <p:pic>
        <p:nvPicPr>
          <p:cNvPr id="70" name="Google Shape;70;p15"/>
          <p:cNvPicPr preferRelativeResize="0"/>
          <p:nvPr/>
        </p:nvPicPr>
        <p:blipFill>
          <a:blip r:embed="rId4">
            <a:alphaModFix/>
          </a:blip>
          <a:stretch>
            <a:fillRect/>
          </a:stretch>
        </p:blipFill>
        <p:spPr>
          <a:xfrm>
            <a:off x="3998750" y="1274650"/>
            <a:ext cx="4833549" cy="3172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it is important?</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D7D7D"/>
                </a:solidFill>
                <a:highlight>
                  <a:srgbClr val="EFEFEF"/>
                </a:highlight>
                <a:latin typeface="Verdana"/>
                <a:ea typeface="Verdana"/>
                <a:cs typeface="Verdana"/>
                <a:sym typeface="Verdana"/>
              </a:rPr>
              <a:t>⅓ has been victim and nearly half of suicide case amoung 10-14 year olds are due to bullying</a:t>
            </a:r>
            <a:endParaRPr>
              <a:solidFill>
                <a:srgbClr val="7D7D7D"/>
              </a:solidFill>
              <a:highlight>
                <a:srgbClr val="EFEFEF"/>
              </a:highlight>
              <a:latin typeface="Verdana"/>
              <a:ea typeface="Verdana"/>
              <a:cs typeface="Verdana"/>
              <a:sym typeface="Verdana"/>
            </a:endParaRPr>
          </a:p>
          <a:p>
            <a:pPr indent="0" lvl="0" marL="0" rtl="0" algn="just">
              <a:spcBef>
                <a:spcPts val="1200"/>
              </a:spcBef>
              <a:spcAft>
                <a:spcPts val="1200"/>
              </a:spcAft>
              <a:buNone/>
            </a:pPr>
            <a:r>
              <a:rPr lang="en">
                <a:solidFill>
                  <a:srgbClr val="7D7D7D"/>
                </a:solidFill>
                <a:highlight>
                  <a:srgbClr val="F3F3F3"/>
                </a:highlight>
                <a:latin typeface="Verdana"/>
                <a:ea typeface="Verdana"/>
                <a:cs typeface="Verdana"/>
                <a:sym typeface="Verdana"/>
              </a:rPr>
              <a:t>The American Academy of Pediatrics reports that children in third through fifth grades that own cell phones are more likely to be victims of cyberbullying. “Parents often cite the benefits of giving their child a cell phone, but our research suggests that giving young children these devices may have unforeseen risks as well,” said Elizabeth K. Englander, Ph.D., a professor of psychology at Bridgewater State University.</a:t>
            </a:r>
            <a:endParaRPr>
              <a:highlight>
                <a:srgbClr val="F3F3F3"/>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1509"/>
              <a:buFont typeface="Arial"/>
              <a:buNone/>
            </a:pPr>
            <a:r>
              <a:rPr b="1" lang="en" sz="2650">
                <a:latin typeface="Times New Roman"/>
                <a:ea typeface="Times New Roman"/>
                <a:cs typeface="Times New Roman"/>
                <a:sym typeface="Times New Roman"/>
              </a:rPr>
              <a:t>Why Children Do CyberBully?</a:t>
            </a:r>
            <a:endParaRPr b="1" sz="2650">
              <a:latin typeface="Times New Roman"/>
              <a:ea typeface="Times New Roman"/>
              <a:cs typeface="Times New Roman"/>
              <a:sym typeface="Times New Roman"/>
            </a:endParaRPr>
          </a:p>
          <a:p>
            <a:pPr indent="0" lvl="0" marL="0" rtl="0" algn="l">
              <a:spcBef>
                <a:spcPts val="1200"/>
              </a:spcBef>
              <a:spcAft>
                <a:spcPts val="0"/>
              </a:spcAft>
              <a:buNone/>
            </a:pPr>
            <a:r>
              <a:t/>
            </a:r>
            <a:endParaRPr b="1" sz="1800">
              <a:latin typeface="Times New Roman"/>
              <a:ea typeface="Times New Roman"/>
              <a:cs typeface="Times New Roman"/>
              <a:sym typeface="Times New Roman"/>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Revenge</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Frustration</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Entertainment</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Anger</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Others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Paper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311700" y="1152475"/>
            <a:ext cx="8520600" cy="3034450"/>
          </a:xfrm>
          <a:prstGeom prst="rect">
            <a:avLst/>
          </a:prstGeom>
          <a:noFill/>
          <a:ln cap="flat" cmpd="sng" w="9525">
            <a:solidFill>
              <a:srgbClr val="FF0000"/>
            </a:solidFill>
            <a:prstDash val="solid"/>
            <a:round/>
            <a:headEnd len="sm" w="sm" type="none"/>
            <a:tailEnd len="sm" w="sm" type="none"/>
          </a:ln>
        </p:spPr>
      </p:pic>
      <p:cxnSp>
        <p:nvCxnSpPr>
          <p:cNvPr id="90" name="Google Shape;90;p18"/>
          <p:cNvCxnSpPr/>
          <p:nvPr/>
        </p:nvCxnSpPr>
        <p:spPr>
          <a:xfrm>
            <a:off x="4610325" y="2477650"/>
            <a:ext cx="3873300" cy="15600"/>
          </a:xfrm>
          <a:prstGeom prst="straightConnector1">
            <a:avLst/>
          </a:prstGeom>
          <a:noFill/>
          <a:ln cap="flat" cmpd="sng" w="9525">
            <a:solidFill>
              <a:srgbClr val="FF0000"/>
            </a:solidFill>
            <a:prstDash val="solid"/>
            <a:round/>
            <a:headEnd len="med" w="med" type="none"/>
            <a:tailEnd len="med" w="med" type="none"/>
          </a:ln>
        </p:spPr>
      </p:cxnSp>
      <p:cxnSp>
        <p:nvCxnSpPr>
          <p:cNvPr id="91" name="Google Shape;91;p18"/>
          <p:cNvCxnSpPr>
            <a:stCxn id="89" idx="1"/>
            <a:endCxn id="89" idx="1"/>
          </p:cNvCxnSpPr>
          <p:nvPr/>
        </p:nvCxnSpPr>
        <p:spPr>
          <a:xfrm>
            <a:off x="311700" y="2669700"/>
            <a:ext cx="0" cy="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8"/>
          <p:cNvCxnSpPr/>
          <p:nvPr/>
        </p:nvCxnSpPr>
        <p:spPr>
          <a:xfrm>
            <a:off x="705675" y="2744250"/>
            <a:ext cx="7872000" cy="94200"/>
          </a:xfrm>
          <a:prstGeom prst="straightConnector1">
            <a:avLst/>
          </a:prstGeom>
          <a:noFill/>
          <a:ln cap="flat" cmpd="sng" w="9525">
            <a:solidFill>
              <a:srgbClr val="FF0000"/>
            </a:solidFill>
            <a:prstDash val="solid"/>
            <a:round/>
            <a:headEnd len="med" w="med" type="none"/>
            <a:tailEnd len="med" w="med" type="none"/>
          </a:ln>
        </p:spPr>
      </p:cxnSp>
      <p:cxnSp>
        <p:nvCxnSpPr>
          <p:cNvPr id="93" name="Google Shape;93;p18"/>
          <p:cNvCxnSpPr/>
          <p:nvPr/>
        </p:nvCxnSpPr>
        <p:spPr>
          <a:xfrm>
            <a:off x="658625" y="3073550"/>
            <a:ext cx="7840800" cy="31500"/>
          </a:xfrm>
          <a:prstGeom prst="straightConnector1">
            <a:avLst/>
          </a:prstGeom>
          <a:noFill/>
          <a:ln cap="flat" cmpd="sng" w="9525">
            <a:solidFill>
              <a:srgbClr val="FF0000"/>
            </a:solidFill>
            <a:prstDash val="solid"/>
            <a:round/>
            <a:headEnd len="med" w="med" type="none"/>
            <a:tailEnd len="med" w="med" type="none"/>
          </a:ln>
        </p:spPr>
      </p:cxnSp>
      <p:cxnSp>
        <p:nvCxnSpPr>
          <p:cNvPr id="94" name="Google Shape;94;p18"/>
          <p:cNvCxnSpPr/>
          <p:nvPr/>
        </p:nvCxnSpPr>
        <p:spPr>
          <a:xfrm>
            <a:off x="689975" y="3481275"/>
            <a:ext cx="4328100" cy="315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Preparation of Datasets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564525" y="1152475"/>
            <a:ext cx="8091600" cy="3238325"/>
          </a:xfrm>
          <a:prstGeom prst="rect">
            <a:avLst/>
          </a:prstGeom>
          <a:noFill/>
          <a:ln>
            <a:noFill/>
          </a:ln>
        </p:spPr>
      </p:pic>
      <p:cxnSp>
        <p:nvCxnSpPr>
          <p:cNvPr id="102" name="Google Shape;102;p19"/>
          <p:cNvCxnSpPr/>
          <p:nvPr/>
        </p:nvCxnSpPr>
        <p:spPr>
          <a:xfrm>
            <a:off x="3653775" y="1850400"/>
            <a:ext cx="3967500" cy="15600"/>
          </a:xfrm>
          <a:prstGeom prst="straightConnector1">
            <a:avLst/>
          </a:prstGeom>
          <a:noFill/>
          <a:ln cap="flat" cmpd="sng" w="9525">
            <a:solidFill>
              <a:srgbClr val="FF0000"/>
            </a:solidFill>
            <a:prstDash val="solid"/>
            <a:round/>
            <a:headEnd len="med" w="med" type="none"/>
            <a:tailEnd len="med" w="med" type="none"/>
          </a:ln>
        </p:spPr>
      </p:cxnSp>
      <p:cxnSp>
        <p:nvCxnSpPr>
          <p:cNvPr id="103" name="Google Shape;103;p19"/>
          <p:cNvCxnSpPr/>
          <p:nvPr/>
        </p:nvCxnSpPr>
        <p:spPr>
          <a:xfrm flipH="1" rot="10800000">
            <a:off x="846800" y="2038525"/>
            <a:ext cx="7009500" cy="47100"/>
          </a:xfrm>
          <a:prstGeom prst="straightConnector1">
            <a:avLst/>
          </a:prstGeom>
          <a:noFill/>
          <a:ln cap="flat" cmpd="sng" w="9525">
            <a:solidFill>
              <a:srgbClr val="FF0000"/>
            </a:solidFill>
            <a:prstDash val="solid"/>
            <a:round/>
            <a:headEnd len="med" w="med" type="none"/>
            <a:tailEnd len="med" w="med" type="none"/>
          </a:ln>
        </p:spPr>
      </p:cxnSp>
      <p:cxnSp>
        <p:nvCxnSpPr>
          <p:cNvPr id="104" name="Google Shape;104;p19"/>
          <p:cNvCxnSpPr/>
          <p:nvPr/>
        </p:nvCxnSpPr>
        <p:spPr>
          <a:xfrm flipH="1" rot="10800000">
            <a:off x="768400" y="2273875"/>
            <a:ext cx="1191900" cy="15600"/>
          </a:xfrm>
          <a:prstGeom prst="straightConnector1">
            <a:avLst/>
          </a:prstGeom>
          <a:noFill/>
          <a:ln cap="flat" cmpd="sng" w="9525">
            <a:solidFill>
              <a:srgbClr val="FF0000"/>
            </a:solidFill>
            <a:prstDash val="solid"/>
            <a:round/>
            <a:headEnd len="med" w="med" type="none"/>
            <a:tailEnd len="med" w="med" type="none"/>
          </a:ln>
        </p:spPr>
      </p:cxnSp>
      <p:cxnSp>
        <p:nvCxnSpPr>
          <p:cNvPr id="105" name="Google Shape;105;p19"/>
          <p:cNvCxnSpPr/>
          <p:nvPr/>
        </p:nvCxnSpPr>
        <p:spPr>
          <a:xfrm>
            <a:off x="2744250" y="2728575"/>
            <a:ext cx="4955400" cy="0"/>
          </a:xfrm>
          <a:prstGeom prst="straightConnector1">
            <a:avLst/>
          </a:prstGeom>
          <a:noFill/>
          <a:ln cap="flat" cmpd="sng" w="9525">
            <a:solidFill>
              <a:srgbClr val="FF0000"/>
            </a:solidFill>
            <a:prstDash val="solid"/>
            <a:round/>
            <a:headEnd len="med" w="med" type="none"/>
            <a:tailEnd len="med" w="med" type="none"/>
          </a:ln>
        </p:spPr>
      </p:cxnSp>
      <p:cxnSp>
        <p:nvCxnSpPr>
          <p:cNvPr id="106" name="Google Shape;106;p19"/>
          <p:cNvCxnSpPr/>
          <p:nvPr/>
        </p:nvCxnSpPr>
        <p:spPr>
          <a:xfrm flipH="1" rot="10800000">
            <a:off x="815425" y="2932375"/>
            <a:ext cx="6899700" cy="47100"/>
          </a:xfrm>
          <a:prstGeom prst="straightConnector1">
            <a:avLst/>
          </a:prstGeom>
          <a:noFill/>
          <a:ln cap="flat" cmpd="sng" w="9525">
            <a:solidFill>
              <a:srgbClr val="FF0000"/>
            </a:solidFill>
            <a:prstDash val="solid"/>
            <a:round/>
            <a:headEnd len="med" w="med" type="none"/>
            <a:tailEnd len="med" w="med" type="none"/>
          </a:ln>
        </p:spPr>
      </p:cxnSp>
      <p:cxnSp>
        <p:nvCxnSpPr>
          <p:cNvPr id="107" name="Google Shape;107;p19"/>
          <p:cNvCxnSpPr/>
          <p:nvPr/>
        </p:nvCxnSpPr>
        <p:spPr>
          <a:xfrm>
            <a:off x="768400" y="3183325"/>
            <a:ext cx="1866000" cy="156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11" name="Shape 111"/>
        <p:cNvGrpSpPr/>
        <p:nvPr/>
      </p:nvGrpSpPr>
      <p:grpSpPr>
        <a:xfrm>
          <a:off x="0" y="0"/>
          <a:ext cx="0" cy="0"/>
          <a:chOff x="0" y="0"/>
          <a:chExt cx="0" cy="0"/>
        </a:xfrm>
      </p:grpSpPr>
      <p:sp>
        <p:nvSpPr>
          <p:cNvPr id="112" name="Google Shape;112;p20"/>
          <p:cNvSpPr txBox="1"/>
          <p:nvPr>
            <p:ph type="title"/>
          </p:nvPr>
        </p:nvSpPr>
        <p:spPr>
          <a:xfrm>
            <a:off x="1725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 Collection</a:t>
            </a:r>
            <a:endParaRPr>
              <a:latin typeface="Times New Roman"/>
              <a:ea typeface="Times New Roman"/>
              <a:cs typeface="Times New Roman"/>
              <a:sym typeface="Times New Roman"/>
            </a:endParaRPr>
          </a:p>
        </p:txBody>
      </p:sp>
      <p:sp>
        <p:nvSpPr>
          <p:cNvPr id="113" name="Google Shape;113;p20"/>
          <p:cNvSpPr txBox="1"/>
          <p:nvPr>
            <p:ph idx="1" type="body"/>
          </p:nvPr>
        </p:nvSpPr>
        <p:spPr>
          <a:xfrm>
            <a:off x="172500" y="1017725"/>
            <a:ext cx="8813100" cy="3951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rgbClr val="000000"/>
                </a:solidFill>
                <a:latin typeface="Times New Roman"/>
                <a:ea typeface="Times New Roman"/>
                <a:cs typeface="Times New Roman"/>
                <a:sym typeface="Times New Roman"/>
              </a:rPr>
              <a:t>Abusive language detection can be considered as the initial step towards finding cyberbullying incidents. Cyberbullying happens when the victim receives several offensive messages repeatedly. Therefore, at least parts of the users’ conversations should be monitored to detect such episodes.</a:t>
            </a:r>
            <a:endParaRPr sz="19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900" u="sng">
                <a:solidFill>
                  <a:srgbClr val="000000"/>
                </a:solidFill>
                <a:latin typeface="Times New Roman"/>
                <a:ea typeface="Times New Roman"/>
                <a:cs typeface="Times New Roman"/>
                <a:sym typeface="Times New Roman"/>
              </a:rPr>
              <a:t>Author collect data from ask.fm.4</a:t>
            </a:r>
            <a:endParaRPr sz="1900" u="sng">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900" u="sng">
              <a:solidFill>
                <a:srgbClr val="000000"/>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t/>
            </a:r>
            <a:endParaRPr u="sng">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a:p>
        </p:txBody>
      </p:sp>
      <p:pic>
        <p:nvPicPr>
          <p:cNvPr id="114" name="Google Shape;114;p20"/>
          <p:cNvPicPr preferRelativeResize="0"/>
          <p:nvPr/>
        </p:nvPicPr>
        <p:blipFill>
          <a:blip r:embed="rId3">
            <a:alphaModFix/>
          </a:blip>
          <a:stretch>
            <a:fillRect/>
          </a:stretch>
        </p:blipFill>
        <p:spPr>
          <a:xfrm>
            <a:off x="4784000" y="2211075"/>
            <a:ext cx="3810000" cy="275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688"/>
              <a:buFont typeface="Arial"/>
              <a:buNone/>
            </a:pPr>
            <a:r>
              <a:rPr lang="en" sz="1762">
                <a:solidFill>
                  <a:srgbClr val="2C2C2C"/>
                </a:solidFill>
                <a:highlight>
                  <a:srgbClr val="FFFFFF"/>
                </a:highlight>
                <a:latin typeface="Times New Roman"/>
                <a:ea typeface="Times New Roman"/>
                <a:cs typeface="Times New Roman"/>
                <a:sym typeface="Times New Roman"/>
              </a:rPr>
              <a:t>Users can ask questions anonymously or with their identity attached. The platform also allows paid members and top users to start private conversations. Others can converse in public with or without their identity revealed.</a:t>
            </a:r>
            <a:endParaRPr sz="1762">
              <a:solidFill>
                <a:srgbClr val="2C2C2C"/>
              </a:solidFill>
              <a:highlight>
                <a:srgbClr val="FFFFFF"/>
              </a:highlight>
              <a:latin typeface="Times New Roman"/>
              <a:ea typeface="Times New Roman"/>
              <a:cs typeface="Times New Roman"/>
              <a:sym typeface="Times New Roman"/>
            </a:endParaRPr>
          </a:p>
          <a:p>
            <a:pPr indent="0" lvl="0" marL="0" rtl="0" algn="l">
              <a:lnSpc>
                <a:spcPct val="150000"/>
              </a:lnSpc>
              <a:spcBef>
                <a:spcPts val="3600"/>
              </a:spcBef>
              <a:spcAft>
                <a:spcPts val="0"/>
              </a:spcAft>
              <a:buClr>
                <a:schemeClr val="dk1"/>
              </a:buClr>
              <a:buSzPts val="688"/>
              <a:buFont typeface="Arial"/>
              <a:buNone/>
            </a:pPr>
            <a:r>
              <a:rPr lang="en" sz="1762">
                <a:solidFill>
                  <a:srgbClr val="2C2C2C"/>
                </a:solidFill>
                <a:highlight>
                  <a:srgbClr val="FFFFFF"/>
                </a:highlight>
                <a:latin typeface="Times New Roman"/>
                <a:ea typeface="Times New Roman"/>
                <a:cs typeface="Times New Roman"/>
                <a:sym typeface="Times New Roman"/>
              </a:rPr>
              <a:t>Ask.fm allows users to post answers on their profile. These can be in text, video, or picture format. The answers you post can be liked by others or reacted to with a fire emoji. Currently, the mobile app is more interactive than the browser version.</a:t>
            </a:r>
            <a:endParaRPr sz="1762">
              <a:solidFill>
                <a:srgbClr val="2C2C2C"/>
              </a:solidFill>
              <a:highlight>
                <a:srgbClr val="FFFFFF"/>
              </a:highlight>
              <a:latin typeface="Times New Roman"/>
              <a:ea typeface="Times New Roman"/>
              <a:cs typeface="Times New Roman"/>
              <a:sym typeface="Times New Roman"/>
            </a:endParaRPr>
          </a:p>
          <a:p>
            <a:pPr indent="0" lvl="0" marL="0" rtl="0" algn="l">
              <a:lnSpc>
                <a:spcPct val="95000"/>
              </a:lnSpc>
              <a:spcBef>
                <a:spcPts val="3600"/>
              </a:spcBef>
              <a:spcAft>
                <a:spcPts val="1200"/>
              </a:spcAft>
              <a:buSzPts val="688"/>
              <a:buNone/>
            </a:pPr>
            <a:r>
              <a:t/>
            </a:r>
            <a:endParaRPr sz="112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