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grandir Bold" panose="020B0604020202020204" charset="0"/>
      <p:regular r:id="rId10"/>
    </p:embeddedFont>
    <p:embeddedFont>
      <p:font typeface="Calibri" panose="020F0502020204030204" pitchFamily="34" charset="0"/>
      <p:regular r:id="rId11"/>
      <p:bold r:id="rId12"/>
      <p:italic r:id="rId13"/>
      <p:boldItalic r:id="rId14"/>
    </p:embeddedFont>
    <p:embeddedFont>
      <p:font typeface="Gagalin" panose="020B0604020202020204" charset="0"/>
      <p:regular r:id="rId15"/>
    </p:embeddedFont>
    <p:embeddedFont>
      <p:font typeface="Agrandir"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81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24" Type="http://schemas.openxmlformats.org/officeDocument/2006/relationships/image" Target="../media/image12.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5.png"/><Relationship Id="rId19"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 Id="rId22"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7.svg"/><Relationship Id="rId4" Type="http://schemas.openxmlformats.org/officeDocument/2006/relationships/image" Target="../media/image14.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5.svg"/><Relationship Id="rId3" Type="http://schemas.openxmlformats.org/officeDocument/2006/relationships/image" Target="../media/image31.svg"/><Relationship Id="rId7" Type="http://schemas.openxmlformats.org/officeDocument/2006/relationships/image" Target="../media/image33.svg"/><Relationship Id="rId12"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25.svg"/><Relationship Id="rId10" Type="http://schemas.openxmlformats.org/officeDocument/2006/relationships/image" Target="../media/image11.png"/><Relationship Id="rId4" Type="http://schemas.openxmlformats.org/officeDocument/2006/relationships/image" Target="../media/image13.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7.svg"/><Relationship Id="rId7" Type="http://schemas.openxmlformats.org/officeDocument/2006/relationships/image" Target="../media/image2.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39.svg"/><Relationship Id="rId5" Type="http://schemas.openxmlformats.org/officeDocument/2006/relationships/image" Target="../media/image8.svg"/><Relationship Id="rId10" Type="http://schemas.openxmlformats.org/officeDocument/2006/relationships/image" Target="../media/image20.png"/><Relationship Id="rId4" Type="http://schemas.openxmlformats.org/officeDocument/2006/relationships/image" Target="../media/image4.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1.svg"/><Relationship Id="rId7" Type="http://schemas.openxmlformats.org/officeDocument/2006/relationships/image" Target="../media/image31.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4.svg"/><Relationship Id="rId5" Type="http://schemas.openxmlformats.org/officeDocument/2006/relationships/image" Target="../media/image43.svg"/><Relationship Id="rId10" Type="http://schemas.openxmlformats.org/officeDocument/2006/relationships/image" Target="../media/image7.png"/><Relationship Id="rId4" Type="http://schemas.openxmlformats.org/officeDocument/2006/relationships/image" Target="../media/image22.png"/><Relationship Id="rId9" Type="http://schemas.openxmlformats.org/officeDocument/2006/relationships/image" Target="../media/image45.sv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4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7.svg"/><Relationship Id="rId4" Type="http://schemas.openxmlformats.org/officeDocument/2006/relationships/image" Target="../media/image24.png"/><Relationship Id="rId9" Type="http://schemas.openxmlformats.org/officeDocument/2006/relationships/image" Target="../media/image49.svg"/></Relationships>
</file>

<file path=ppt/slides/_rels/slide7.xml.rels><?xml version="1.0" encoding="UTF-8" standalone="yes"?>
<Relationships xmlns="http://schemas.openxmlformats.org/package/2006/relationships"><Relationship Id="rId3" Type="http://schemas.openxmlformats.org/officeDocument/2006/relationships/image" Target="../media/image51.svg"/><Relationship Id="rId7" Type="http://schemas.openxmlformats.org/officeDocument/2006/relationships/image" Target="../media/image55.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53.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649572">
            <a:off x="12933889" y="4071774"/>
            <a:ext cx="7530117" cy="6918465"/>
          </a:xfrm>
          <a:custGeom>
            <a:avLst/>
            <a:gdLst/>
            <a:ahLst/>
            <a:cxnLst/>
            <a:rect l="l" t="t" r="r" b="b"/>
            <a:pathLst>
              <a:path w="7530117" h="6918465">
                <a:moveTo>
                  <a:pt x="0" y="0"/>
                </a:moveTo>
                <a:lnTo>
                  <a:pt x="7530117" y="0"/>
                </a:lnTo>
                <a:lnTo>
                  <a:pt x="7530117" y="6918465"/>
                </a:lnTo>
                <a:lnTo>
                  <a:pt x="0" y="69184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3133068" y="7033106"/>
            <a:ext cx="11876432" cy="1427736"/>
          </a:xfrm>
          <a:prstGeom prst="rect">
            <a:avLst/>
          </a:prstGeom>
        </p:spPr>
        <p:txBody>
          <a:bodyPr lIns="0" tIns="0" rIns="0" bIns="0" rtlCol="0" anchor="t">
            <a:spAutoFit/>
          </a:bodyPr>
          <a:lstStyle/>
          <a:p>
            <a:pPr algn="ctr">
              <a:lnSpc>
                <a:spcPts val="5405"/>
              </a:lnSpc>
            </a:pPr>
            <a:r>
              <a:rPr lang="en-US" sz="3603" b="1" spc="72">
                <a:solidFill>
                  <a:srgbClr val="000000"/>
                </a:solidFill>
                <a:latin typeface="Agrandir Bold"/>
                <a:ea typeface="Agrandir Bold"/>
                <a:cs typeface="Agrandir Bold"/>
                <a:sym typeface="Agrandir Bold"/>
              </a:rPr>
              <a:t>Neha Faisal</a:t>
            </a:r>
          </a:p>
          <a:p>
            <a:pPr algn="ctr">
              <a:lnSpc>
                <a:spcPts val="5405"/>
              </a:lnSpc>
            </a:pPr>
            <a:r>
              <a:rPr lang="en-US" sz="3603" b="1" spc="72">
                <a:solidFill>
                  <a:srgbClr val="000000"/>
                </a:solidFill>
                <a:latin typeface="Agrandir Bold"/>
                <a:ea typeface="Agrandir Bold"/>
                <a:cs typeface="Agrandir Bold"/>
                <a:sym typeface="Agrandir Bold"/>
              </a:rPr>
              <a:t>20252-37711</a:t>
            </a:r>
          </a:p>
        </p:txBody>
      </p:sp>
      <p:sp>
        <p:nvSpPr>
          <p:cNvPr id="4" name="Freeform 4"/>
          <p:cNvSpPr/>
          <p:nvPr/>
        </p:nvSpPr>
        <p:spPr>
          <a:xfrm rot="-6802992">
            <a:off x="-1245989" y="-3362067"/>
            <a:ext cx="6320685" cy="6724133"/>
          </a:xfrm>
          <a:custGeom>
            <a:avLst/>
            <a:gdLst/>
            <a:ahLst/>
            <a:cxnLst/>
            <a:rect l="l" t="t" r="r" b="b"/>
            <a:pathLst>
              <a:path w="6320685" h="6724133">
                <a:moveTo>
                  <a:pt x="0" y="0"/>
                </a:moveTo>
                <a:lnTo>
                  <a:pt x="6320685" y="0"/>
                </a:lnTo>
                <a:lnTo>
                  <a:pt x="6320685" y="6724134"/>
                </a:lnTo>
                <a:lnTo>
                  <a:pt x="0" y="672413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4728116" y="6015904"/>
            <a:ext cx="3941664" cy="3662164"/>
          </a:xfrm>
          <a:custGeom>
            <a:avLst/>
            <a:gdLst/>
            <a:ahLst/>
            <a:cxnLst/>
            <a:rect l="l" t="t" r="r" b="b"/>
            <a:pathLst>
              <a:path w="3941664" h="3662164">
                <a:moveTo>
                  <a:pt x="0" y="0"/>
                </a:moveTo>
                <a:lnTo>
                  <a:pt x="3941663" y="0"/>
                </a:lnTo>
                <a:lnTo>
                  <a:pt x="3941663" y="3662164"/>
                </a:lnTo>
                <a:lnTo>
                  <a:pt x="0" y="366216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5382868" y="8694512"/>
            <a:ext cx="2656101" cy="2574003"/>
          </a:xfrm>
          <a:custGeom>
            <a:avLst/>
            <a:gdLst/>
            <a:ahLst/>
            <a:cxnLst/>
            <a:rect l="l" t="t" r="r" b="b"/>
            <a:pathLst>
              <a:path w="2656101" h="2574003">
                <a:moveTo>
                  <a:pt x="0" y="0"/>
                </a:moveTo>
                <a:lnTo>
                  <a:pt x="2656101" y="0"/>
                </a:lnTo>
                <a:lnTo>
                  <a:pt x="2656101" y="2574003"/>
                </a:lnTo>
                <a:lnTo>
                  <a:pt x="0" y="257400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3454998" y="5279153"/>
            <a:ext cx="6249851" cy="5742191"/>
          </a:xfrm>
          <a:custGeom>
            <a:avLst/>
            <a:gdLst/>
            <a:ahLst/>
            <a:cxnLst/>
            <a:rect l="l" t="t" r="r" b="b"/>
            <a:pathLst>
              <a:path w="6249851" h="5742191">
                <a:moveTo>
                  <a:pt x="0" y="0"/>
                </a:moveTo>
                <a:lnTo>
                  <a:pt x="6249850" y="0"/>
                </a:lnTo>
                <a:lnTo>
                  <a:pt x="6249850" y="5742191"/>
                </a:lnTo>
                <a:lnTo>
                  <a:pt x="0" y="574219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Freeform 8"/>
          <p:cNvSpPr/>
          <p:nvPr/>
        </p:nvSpPr>
        <p:spPr>
          <a:xfrm rot="2237146">
            <a:off x="-315172" y="6923252"/>
            <a:ext cx="4459052" cy="3210518"/>
          </a:xfrm>
          <a:custGeom>
            <a:avLst/>
            <a:gdLst/>
            <a:ahLst/>
            <a:cxnLst/>
            <a:rect l="l" t="t" r="r" b="b"/>
            <a:pathLst>
              <a:path w="4459052" h="3210518">
                <a:moveTo>
                  <a:pt x="0" y="0"/>
                </a:moveTo>
                <a:lnTo>
                  <a:pt x="4459052" y="0"/>
                </a:lnTo>
                <a:lnTo>
                  <a:pt x="4459052" y="3210518"/>
                </a:lnTo>
                <a:lnTo>
                  <a:pt x="0" y="3210518"/>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9" name="Freeform 9"/>
          <p:cNvSpPr/>
          <p:nvPr/>
        </p:nvSpPr>
        <p:spPr>
          <a:xfrm>
            <a:off x="9021057" y="-1370502"/>
            <a:ext cx="2656101" cy="2574003"/>
          </a:xfrm>
          <a:custGeom>
            <a:avLst/>
            <a:gdLst/>
            <a:ahLst/>
            <a:cxnLst/>
            <a:rect l="l" t="t" r="r" b="b"/>
            <a:pathLst>
              <a:path w="2656101" h="2574003">
                <a:moveTo>
                  <a:pt x="0" y="0"/>
                </a:moveTo>
                <a:lnTo>
                  <a:pt x="2656101" y="0"/>
                </a:lnTo>
                <a:lnTo>
                  <a:pt x="2656101" y="2574004"/>
                </a:lnTo>
                <a:lnTo>
                  <a:pt x="0" y="2574004"/>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0" name="Freeform 10"/>
          <p:cNvSpPr/>
          <p:nvPr/>
        </p:nvSpPr>
        <p:spPr>
          <a:xfrm rot="-1789354">
            <a:off x="575474" y="-347429"/>
            <a:ext cx="2725139" cy="3833315"/>
          </a:xfrm>
          <a:custGeom>
            <a:avLst/>
            <a:gdLst/>
            <a:ahLst/>
            <a:cxnLst/>
            <a:rect l="l" t="t" r="r" b="b"/>
            <a:pathLst>
              <a:path w="2725139" h="3833315">
                <a:moveTo>
                  <a:pt x="0" y="0"/>
                </a:moveTo>
                <a:lnTo>
                  <a:pt x="2725139" y="0"/>
                </a:lnTo>
                <a:lnTo>
                  <a:pt x="2725139" y="3833316"/>
                </a:lnTo>
                <a:lnTo>
                  <a:pt x="0" y="3833316"/>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1" name="Freeform 11"/>
          <p:cNvSpPr/>
          <p:nvPr/>
        </p:nvSpPr>
        <p:spPr>
          <a:xfrm>
            <a:off x="5833552" y="-1855444"/>
            <a:ext cx="4515556" cy="4114800"/>
          </a:xfrm>
          <a:custGeom>
            <a:avLst/>
            <a:gdLst/>
            <a:ahLst/>
            <a:cxnLst/>
            <a:rect l="l" t="t" r="r" b="b"/>
            <a:pathLst>
              <a:path w="4515556" h="4114800">
                <a:moveTo>
                  <a:pt x="0" y="0"/>
                </a:moveTo>
                <a:lnTo>
                  <a:pt x="4515555" y="0"/>
                </a:lnTo>
                <a:lnTo>
                  <a:pt x="4515555" y="4114800"/>
                </a:lnTo>
                <a:lnTo>
                  <a:pt x="0" y="4114800"/>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2" name="Freeform 12"/>
          <p:cNvSpPr/>
          <p:nvPr/>
        </p:nvSpPr>
        <p:spPr>
          <a:xfrm>
            <a:off x="6115669" y="9157421"/>
            <a:ext cx="3028331" cy="3997797"/>
          </a:xfrm>
          <a:custGeom>
            <a:avLst/>
            <a:gdLst/>
            <a:ahLst/>
            <a:cxnLst/>
            <a:rect l="l" t="t" r="r" b="b"/>
            <a:pathLst>
              <a:path w="3028331" h="3997797">
                <a:moveTo>
                  <a:pt x="0" y="0"/>
                </a:moveTo>
                <a:lnTo>
                  <a:pt x="3028331" y="0"/>
                </a:lnTo>
                <a:lnTo>
                  <a:pt x="3028331" y="3997797"/>
                </a:lnTo>
                <a:lnTo>
                  <a:pt x="0" y="3997797"/>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3" name="Freeform 13"/>
          <p:cNvSpPr/>
          <p:nvPr/>
        </p:nvSpPr>
        <p:spPr>
          <a:xfrm>
            <a:off x="11677158" y="1028700"/>
            <a:ext cx="1577381" cy="1528625"/>
          </a:xfrm>
          <a:custGeom>
            <a:avLst/>
            <a:gdLst/>
            <a:ahLst/>
            <a:cxnLst/>
            <a:rect l="l" t="t" r="r" b="b"/>
            <a:pathLst>
              <a:path w="1577381" h="1528625">
                <a:moveTo>
                  <a:pt x="0" y="0"/>
                </a:moveTo>
                <a:lnTo>
                  <a:pt x="1577381" y="0"/>
                </a:lnTo>
                <a:lnTo>
                  <a:pt x="1577381" y="1528625"/>
                </a:lnTo>
                <a:lnTo>
                  <a:pt x="0" y="1528625"/>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4" name="Freeform 14"/>
          <p:cNvSpPr/>
          <p:nvPr/>
        </p:nvSpPr>
        <p:spPr>
          <a:xfrm rot="4065037">
            <a:off x="11095644" y="9610088"/>
            <a:ext cx="2417198" cy="2342484"/>
          </a:xfrm>
          <a:custGeom>
            <a:avLst/>
            <a:gdLst/>
            <a:ahLst/>
            <a:cxnLst/>
            <a:rect l="l" t="t" r="r" b="b"/>
            <a:pathLst>
              <a:path w="2417198" h="2342484">
                <a:moveTo>
                  <a:pt x="0" y="0"/>
                </a:moveTo>
                <a:lnTo>
                  <a:pt x="2417198" y="0"/>
                </a:lnTo>
                <a:lnTo>
                  <a:pt x="2417198" y="2342484"/>
                </a:lnTo>
                <a:lnTo>
                  <a:pt x="0" y="2342484"/>
                </a:lnTo>
                <a:lnTo>
                  <a:pt x="0" y="0"/>
                </a:lnTo>
                <a:close/>
              </a:path>
            </a:pathLst>
          </a:custGeom>
          <a:blipFill>
            <a:blip r:embed="rId22">
              <a:extLst>
                <a:ext uri="{96DAC541-7B7A-43D3-8B79-37D633B846F1}">
                  <asvg:svgBlip xmlns:asvg="http://schemas.microsoft.com/office/drawing/2016/SVG/main" xmlns="" r:embed="rId23"/>
                </a:ext>
              </a:extLst>
            </a:blip>
            <a:stretch>
              <a:fillRect/>
            </a:stretch>
          </a:blipFill>
        </p:spPr>
      </p:sp>
      <p:sp>
        <p:nvSpPr>
          <p:cNvPr id="15" name="Freeform 15"/>
          <p:cNvSpPr/>
          <p:nvPr/>
        </p:nvSpPr>
        <p:spPr>
          <a:xfrm>
            <a:off x="15215634" y="0"/>
            <a:ext cx="3190840" cy="3190840"/>
          </a:xfrm>
          <a:custGeom>
            <a:avLst/>
            <a:gdLst/>
            <a:ahLst/>
            <a:cxnLst/>
            <a:rect l="l" t="t" r="r" b="b"/>
            <a:pathLst>
              <a:path w="3190840" h="3190840">
                <a:moveTo>
                  <a:pt x="0" y="0"/>
                </a:moveTo>
                <a:lnTo>
                  <a:pt x="3190840" y="0"/>
                </a:lnTo>
                <a:lnTo>
                  <a:pt x="3190840" y="3190840"/>
                </a:lnTo>
                <a:lnTo>
                  <a:pt x="0" y="3190840"/>
                </a:lnTo>
                <a:lnTo>
                  <a:pt x="0" y="0"/>
                </a:lnTo>
                <a:close/>
              </a:path>
            </a:pathLst>
          </a:custGeom>
          <a:blipFill>
            <a:blip r:embed="rId24"/>
            <a:stretch>
              <a:fillRect/>
            </a:stretch>
          </a:blipFill>
        </p:spPr>
      </p:sp>
      <p:sp>
        <p:nvSpPr>
          <p:cNvPr id="16" name="TextBox 16"/>
          <p:cNvSpPr txBox="1"/>
          <p:nvPr/>
        </p:nvSpPr>
        <p:spPr>
          <a:xfrm>
            <a:off x="3133068" y="3367057"/>
            <a:ext cx="13195497" cy="1103542"/>
          </a:xfrm>
          <a:prstGeom prst="rect">
            <a:avLst/>
          </a:prstGeom>
        </p:spPr>
        <p:txBody>
          <a:bodyPr lIns="0" tIns="0" rIns="0" bIns="0" rtlCol="0" anchor="t">
            <a:spAutoFit/>
          </a:bodyPr>
          <a:lstStyle/>
          <a:p>
            <a:pPr marL="0" lvl="0" indent="0" algn="l">
              <a:lnSpc>
                <a:spcPts val="7928"/>
              </a:lnSpc>
              <a:spcBef>
                <a:spcPct val="0"/>
              </a:spcBef>
            </a:pPr>
            <a:r>
              <a:rPr lang="en-US" sz="5285" spc="105">
                <a:solidFill>
                  <a:srgbClr val="000000"/>
                </a:solidFill>
                <a:latin typeface="Agrandir"/>
                <a:ea typeface="Agrandir"/>
                <a:cs typeface="Agrandir"/>
                <a:sym typeface="Agrandir"/>
              </a:rPr>
              <a:t>Institute of Business Management</a:t>
            </a:r>
          </a:p>
        </p:txBody>
      </p:sp>
      <p:sp>
        <p:nvSpPr>
          <p:cNvPr id="17" name="TextBox 17"/>
          <p:cNvSpPr txBox="1"/>
          <p:nvPr/>
        </p:nvSpPr>
        <p:spPr>
          <a:xfrm>
            <a:off x="3635335" y="4775398"/>
            <a:ext cx="10634474" cy="969525"/>
          </a:xfrm>
          <a:prstGeom prst="rect">
            <a:avLst/>
          </a:prstGeom>
        </p:spPr>
        <p:txBody>
          <a:bodyPr lIns="0" tIns="0" rIns="0" bIns="0" rtlCol="0" anchor="t">
            <a:spAutoFit/>
          </a:bodyPr>
          <a:lstStyle/>
          <a:p>
            <a:pPr marL="0" lvl="0" indent="0" algn="l">
              <a:lnSpc>
                <a:spcPts val="7230"/>
              </a:lnSpc>
            </a:pPr>
            <a:r>
              <a:rPr lang="en-US" sz="7378" spc="147">
                <a:solidFill>
                  <a:srgbClr val="000000"/>
                </a:solidFill>
                <a:latin typeface="Gagalin"/>
                <a:ea typeface="Gagalin"/>
                <a:cs typeface="Gagalin"/>
                <a:sym typeface="Gagalin"/>
              </a:rPr>
              <a:t>BS BUSINESS STATISTICS</a:t>
            </a:r>
          </a:p>
        </p:txBody>
      </p:sp>
      <p:sp>
        <p:nvSpPr>
          <p:cNvPr id="18" name="TextBox 18"/>
          <p:cNvSpPr txBox="1"/>
          <p:nvPr/>
        </p:nvSpPr>
        <p:spPr>
          <a:xfrm>
            <a:off x="4660669" y="5897324"/>
            <a:ext cx="7827162" cy="969619"/>
          </a:xfrm>
          <a:prstGeom prst="rect">
            <a:avLst/>
          </a:prstGeom>
        </p:spPr>
        <p:txBody>
          <a:bodyPr lIns="0" tIns="0" rIns="0" bIns="0" rtlCol="0" anchor="t">
            <a:spAutoFit/>
          </a:bodyPr>
          <a:lstStyle/>
          <a:p>
            <a:pPr marL="0" lvl="0" indent="0" algn="l">
              <a:lnSpc>
                <a:spcPts val="7231"/>
              </a:lnSpc>
            </a:pPr>
            <a:r>
              <a:rPr lang="en-US" sz="7379" spc="147">
                <a:solidFill>
                  <a:srgbClr val="000000"/>
                </a:solidFill>
                <a:latin typeface="Gagalin"/>
                <a:ea typeface="Gagalin"/>
                <a:cs typeface="Gagalin"/>
                <a:sym typeface="Gagalin"/>
              </a:rPr>
              <a:t>BUSINESS ANALYSIS</a:t>
            </a:r>
          </a:p>
        </p:txBody>
      </p:sp>
      <p:sp>
        <p:nvSpPr>
          <p:cNvPr id="19" name="TextBox 19"/>
          <p:cNvSpPr txBox="1"/>
          <p:nvPr/>
        </p:nvSpPr>
        <p:spPr>
          <a:xfrm>
            <a:off x="13265275" y="4573604"/>
            <a:ext cx="1004534" cy="1106296"/>
          </a:xfrm>
          <a:prstGeom prst="rect">
            <a:avLst/>
          </a:prstGeom>
        </p:spPr>
        <p:txBody>
          <a:bodyPr lIns="0" tIns="0" rIns="0" bIns="0" rtlCol="0" anchor="t">
            <a:spAutoFit/>
          </a:bodyPr>
          <a:lstStyle/>
          <a:p>
            <a:pPr marL="0" lvl="0" indent="0" algn="ctr">
              <a:lnSpc>
                <a:spcPts val="7955"/>
              </a:lnSpc>
              <a:spcBef>
                <a:spcPct val="0"/>
              </a:spcBef>
            </a:pPr>
            <a:r>
              <a:rPr lang="en-US" sz="5303" b="1" spc="106">
                <a:solidFill>
                  <a:srgbClr val="000000"/>
                </a:solidFill>
                <a:latin typeface="Agrandir Bold"/>
                <a:ea typeface="Agrandir Bold"/>
                <a:cs typeface="Agrandir Bold"/>
                <a:sym typeface="Agrandir Bold"/>
              </a:rPr>
              <a:t>&amp;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029577">
            <a:off x="-6924757" y="-2168809"/>
            <a:ext cx="11022365" cy="10127047"/>
          </a:xfrm>
          <a:custGeom>
            <a:avLst/>
            <a:gdLst/>
            <a:ahLst/>
            <a:cxnLst/>
            <a:rect l="l" t="t" r="r" b="b"/>
            <a:pathLst>
              <a:path w="11022365" h="10127047">
                <a:moveTo>
                  <a:pt x="0" y="0"/>
                </a:moveTo>
                <a:lnTo>
                  <a:pt x="11022365" y="0"/>
                </a:lnTo>
                <a:lnTo>
                  <a:pt x="11022365" y="10127047"/>
                </a:lnTo>
                <a:lnTo>
                  <a:pt x="0" y="1012704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433855" y="3808594"/>
            <a:ext cx="3545358" cy="5449706"/>
            <a:chOff x="0" y="0"/>
            <a:chExt cx="4727143" cy="7266274"/>
          </a:xfrm>
        </p:grpSpPr>
        <p:grpSp>
          <p:nvGrpSpPr>
            <p:cNvPr id="4" name="Group 4"/>
            <p:cNvGrpSpPr/>
            <p:nvPr/>
          </p:nvGrpSpPr>
          <p:grpSpPr>
            <a:xfrm>
              <a:off x="2737" y="0"/>
              <a:ext cx="4724406" cy="7266274"/>
              <a:chOff x="0" y="0"/>
              <a:chExt cx="1261742" cy="1940596"/>
            </a:xfrm>
          </p:grpSpPr>
          <p:sp>
            <p:nvSpPr>
              <p:cNvPr id="5" name="Freeform 5"/>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FFFFFF">
                  <a:alpha val="40000"/>
                </a:srgbClr>
              </a:solidFill>
              <a:ln w="28575" cap="sq">
                <a:solidFill>
                  <a:srgbClr val="000000">
                    <a:alpha val="40000"/>
                  </a:srgbClr>
                </a:solidFill>
                <a:prstDash val="solid"/>
                <a:miter/>
              </a:ln>
            </p:spPr>
          </p:sp>
          <p:sp>
            <p:nvSpPr>
              <p:cNvPr id="6" name="TextBox 6"/>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grpSp>
          <p:nvGrpSpPr>
            <p:cNvPr id="7" name="Group 7"/>
            <p:cNvGrpSpPr/>
            <p:nvPr/>
          </p:nvGrpSpPr>
          <p:grpSpPr>
            <a:xfrm>
              <a:off x="0" y="0"/>
              <a:ext cx="4724406" cy="7266274"/>
              <a:chOff x="0" y="0"/>
              <a:chExt cx="1261742" cy="1940596"/>
            </a:xfrm>
          </p:grpSpPr>
          <p:sp>
            <p:nvSpPr>
              <p:cNvPr id="8" name="Freeform 8"/>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000000">
                  <a:alpha val="0"/>
                </a:srgbClr>
              </a:solidFill>
              <a:ln w="28575" cap="sq">
                <a:solidFill>
                  <a:srgbClr val="000000"/>
                </a:solidFill>
                <a:prstDash val="solid"/>
                <a:miter/>
              </a:ln>
            </p:spPr>
          </p:sp>
          <p:sp>
            <p:nvSpPr>
              <p:cNvPr id="9" name="TextBox 9"/>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grpSp>
      <p:grpSp>
        <p:nvGrpSpPr>
          <p:cNvPr id="10" name="Group 10"/>
          <p:cNvGrpSpPr/>
          <p:nvPr/>
        </p:nvGrpSpPr>
        <p:grpSpPr>
          <a:xfrm>
            <a:off x="5394218" y="3808594"/>
            <a:ext cx="3543305" cy="5449706"/>
            <a:chOff x="0" y="0"/>
            <a:chExt cx="1261742" cy="1940596"/>
          </a:xfrm>
        </p:grpSpPr>
        <p:sp>
          <p:nvSpPr>
            <p:cNvPr id="11" name="Freeform 11"/>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FFFFFF">
                <a:alpha val="40000"/>
              </a:srgbClr>
            </a:solidFill>
            <a:ln w="28575" cap="sq">
              <a:solidFill>
                <a:srgbClr val="000000">
                  <a:alpha val="40000"/>
                </a:srgbClr>
              </a:solidFill>
              <a:prstDash val="solid"/>
              <a:miter/>
            </a:ln>
          </p:spPr>
        </p:sp>
        <p:sp>
          <p:nvSpPr>
            <p:cNvPr id="12" name="TextBox 12"/>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grpSp>
        <p:nvGrpSpPr>
          <p:cNvPr id="13" name="Group 13"/>
          <p:cNvGrpSpPr/>
          <p:nvPr/>
        </p:nvGrpSpPr>
        <p:grpSpPr>
          <a:xfrm>
            <a:off x="5392166" y="3808594"/>
            <a:ext cx="3543305" cy="5449706"/>
            <a:chOff x="0" y="0"/>
            <a:chExt cx="1261742" cy="1940596"/>
          </a:xfrm>
        </p:grpSpPr>
        <p:sp>
          <p:nvSpPr>
            <p:cNvPr id="14" name="Freeform 14"/>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000000">
                <a:alpha val="0"/>
              </a:srgbClr>
            </a:solidFill>
            <a:ln w="28575" cap="sq">
              <a:solidFill>
                <a:srgbClr val="000000"/>
              </a:solidFill>
              <a:prstDash val="solid"/>
              <a:miter/>
            </a:ln>
          </p:spPr>
        </p:sp>
        <p:sp>
          <p:nvSpPr>
            <p:cNvPr id="15" name="TextBox 15"/>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grpSp>
        <p:nvGrpSpPr>
          <p:cNvPr id="16" name="Group 16"/>
          <p:cNvGrpSpPr/>
          <p:nvPr/>
        </p:nvGrpSpPr>
        <p:grpSpPr>
          <a:xfrm>
            <a:off x="9352530" y="3808594"/>
            <a:ext cx="3543305" cy="5449706"/>
            <a:chOff x="0" y="0"/>
            <a:chExt cx="1261742" cy="1940596"/>
          </a:xfrm>
        </p:grpSpPr>
        <p:sp>
          <p:nvSpPr>
            <p:cNvPr id="17" name="Freeform 17"/>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FFFFFF">
                <a:alpha val="40000"/>
              </a:srgbClr>
            </a:solidFill>
            <a:ln w="28575" cap="sq">
              <a:solidFill>
                <a:srgbClr val="000000">
                  <a:alpha val="40000"/>
                </a:srgbClr>
              </a:solidFill>
              <a:prstDash val="solid"/>
              <a:miter/>
            </a:ln>
          </p:spPr>
        </p:sp>
        <p:sp>
          <p:nvSpPr>
            <p:cNvPr id="18" name="TextBox 18"/>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grpSp>
        <p:nvGrpSpPr>
          <p:cNvPr id="19" name="Group 19"/>
          <p:cNvGrpSpPr/>
          <p:nvPr/>
        </p:nvGrpSpPr>
        <p:grpSpPr>
          <a:xfrm>
            <a:off x="9350477" y="3808594"/>
            <a:ext cx="3543305" cy="5449706"/>
            <a:chOff x="0" y="0"/>
            <a:chExt cx="1261742" cy="1940596"/>
          </a:xfrm>
        </p:grpSpPr>
        <p:sp>
          <p:nvSpPr>
            <p:cNvPr id="20" name="Freeform 20"/>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000000">
                <a:alpha val="0"/>
              </a:srgbClr>
            </a:solidFill>
            <a:ln w="28575" cap="sq">
              <a:solidFill>
                <a:srgbClr val="000000"/>
              </a:solidFill>
              <a:prstDash val="solid"/>
              <a:miter/>
            </a:ln>
          </p:spPr>
        </p:sp>
        <p:sp>
          <p:nvSpPr>
            <p:cNvPr id="21" name="TextBox 21"/>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sp>
        <p:nvSpPr>
          <p:cNvPr id="22" name="Freeform 22"/>
          <p:cNvSpPr/>
          <p:nvPr/>
        </p:nvSpPr>
        <p:spPr>
          <a:xfrm rot="-5875420">
            <a:off x="13461378" y="6233797"/>
            <a:ext cx="8151990" cy="7410900"/>
          </a:xfrm>
          <a:custGeom>
            <a:avLst/>
            <a:gdLst/>
            <a:ahLst/>
            <a:cxnLst/>
            <a:rect l="l" t="t" r="r" b="b"/>
            <a:pathLst>
              <a:path w="8151990" h="7410900">
                <a:moveTo>
                  <a:pt x="0" y="0"/>
                </a:moveTo>
                <a:lnTo>
                  <a:pt x="8151991" y="0"/>
                </a:lnTo>
                <a:lnTo>
                  <a:pt x="8151991" y="7410900"/>
                </a:lnTo>
                <a:lnTo>
                  <a:pt x="0" y="74109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3" name="Freeform 23"/>
          <p:cNvSpPr/>
          <p:nvPr/>
        </p:nvSpPr>
        <p:spPr>
          <a:xfrm rot="2403298">
            <a:off x="15657171" y="7844421"/>
            <a:ext cx="3204258" cy="2827758"/>
          </a:xfrm>
          <a:custGeom>
            <a:avLst/>
            <a:gdLst/>
            <a:ahLst/>
            <a:cxnLst/>
            <a:rect l="l" t="t" r="r" b="b"/>
            <a:pathLst>
              <a:path w="3204258" h="2827758">
                <a:moveTo>
                  <a:pt x="0" y="0"/>
                </a:moveTo>
                <a:lnTo>
                  <a:pt x="3204258" y="0"/>
                </a:lnTo>
                <a:lnTo>
                  <a:pt x="3204258" y="2827758"/>
                </a:lnTo>
                <a:lnTo>
                  <a:pt x="0" y="28277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24" name="Group 24"/>
          <p:cNvGrpSpPr/>
          <p:nvPr/>
        </p:nvGrpSpPr>
        <p:grpSpPr>
          <a:xfrm>
            <a:off x="13310841" y="3808594"/>
            <a:ext cx="3543305" cy="5449706"/>
            <a:chOff x="0" y="0"/>
            <a:chExt cx="1261742" cy="1940596"/>
          </a:xfrm>
        </p:grpSpPr>
        <p:sp>
          <p:nvSpPr>
            <p:cNvPr id="25" name="Freeform 25"/>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FFFFFF">
                <a:alpha val="40000"/>
              </a:srgbClr>
            </a:solidFill>
            <a:ln w="28575" cap="sq">
              <a:solidFill>
                <a:srgbClr val="000000">
                  <a:alpha val="40000"/>
                </a:srgbClr>
              </a:solidFill>
              <a:prstDash val="solid"/>
              <a:miter/>
            </a:ln>
          </p:spPr>
        </p:sp>
        <p:sp>
          <p:nvSpPr>
            <p:cNvPr id="26" name="TextBox 26"/>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grpSp>
        <p:nvGrpSpPr>
          <p:cNvPr id="27" name="Group 27"/>
          <p:cNvGrpSpPr/>
          <p:nvPr/>
        </p:nvGrpSpPr>
        <p:grpSpPr>
          <a:xfrm>
            <a:off x="13308788" y="3808594"/>
            <a:ext cx="3543305" cy="5449706"/>
            <a:chOff x="0" y="0"/>
            <a:chExt cx="1261742" cy="1940596"/>
          </a:xfrm>
        </p:grpSpPr>
        <p:sp>
          <p:nvSpPr>
            <p:cNvPr id="28" name="Freeform 28"/>
            <p:cNvSpPr/>
            <p:nvPr/>
          </p:nvSpPr>
          <p:spPr>
            <a:xfrm>
              <a:off x="0" y="0"/>
              <a:ext cx="1261742" cy="1940596"/>
            </a:xfrm>
            <a:custGeom>
              <a:avLst/>
              <a:gdLst/>
              <a:ahLst/>
              <a:cxnLst/>
              <a:rect l="l" t="t" r="r" b="b"/>
              <a:pathLst>
                <a:path w="1261742" h="1940596">
                  <a:moveTo>
                    <a:pt x="0" y="0"/>
                  </a:moveTo>
                  <a:lnTo>
                    <a:pt x="1261742" y="0"/>
                  </a:lnTo>
                  <a:lnTo>
                    <a:pt x="1261742" y="1940596"/>
                  </a:lnTo>
                  <a:lnTo>
                    <a:pt x="0" y="1940596"/>
                  </a:lnTo>
                  <a:close/>
                </a:path>
              </a:pathLst>
            </a:custGeom>
            <a:solidFill>
              <a:srgbClr val="000000">
                <a:alpha val="0"/>
              </a:srgbClr>
            </a:solidFill>
            <a:ln w="28575" cap="sq">
              <a:solidFill>
                <a:srgbClr val="000000"/>
              </a:solidFill>
              <a:prstDash val="solid"/>
              <a:miter/>
            </a:ln>
          </p:spPr>
        </p:sp>
        <p:sp>
          <p:nvSpPr>
            <p:cNvPr id="29" name="TextBox 29"/>
            <p:cNvSpPr txBox="1"/>
            <p:nvPr/>
          </p:nvSpPr>
          <p:spPr>
            <a:xfrm>
              <a:off x="0" y="-85725"/>
              <a:ext cx="1261742" cy="2026321"/>
            </a:xfrm>
            <a:prstGeom prst="rect">
              <a:avLst/>
            </a:prstGeom>
          </p:spPr>
          <p:txBody>
            <a:bodyPr lIns="37573" tIns="37573" rIns="37573" bIns="37573" rtlCol="0" anchor="ctr"/>
            <a:lstStyle/>
            <a:p>
              <a:pPr algn="ctr">
                <a:lnSpc>
                  <a:spcPts val="2660"/>
                </a:lnSpc>
              </a:pPr>
              <a:endParaRPr/>
            </a:p>
          </p:txBody>
        </p:sp>
      </p:grpSp>
      <p:sp>
        <p:nvSpPr>
          <p:cNvPr id="30" name="Freeform 30"/>
          <p:cNvSpPr/>
          <p:nvPr/>
        </p:nvSpPr>
        <p:spPr>
          <a:xfrm rot="1086393">
            <a:off x="-873500" y="52865"/>
            <a:ext cx="3220996" cy="4528641"/>
          </a:xfrm>
          <a:custGeom>
            <a:avLst/>
            <a:gdLst/>
            <a:ahLst/>
            <a:cxnLst/>
            <a:rect l="l" t="t" r="r" b="b"/>
            <a:pathLst>
              <a:path w="3220996" h="4528641">
                <a:moveTo>
                  <a:pt x="0" y="0"/>
                </a:moveTo>
                <a:lnTo>
                  <a:pt x="3220996" y="0"/>
                </a:lnTo>
                <a:lnTo>
                  <a:pt x="3220996" y="4528642"/>
                </a:lnTo>
                <a:lnTo>
                  <a:pt x="0" y="452864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31" name="TextBox 31"/>
          <p:cNvSpPr txBox="1"/>
          <p:nvPr/>
        </p:nvSpPr>
        <p:spPr>
          <a:xfrm>
            <a:off x="1697320" y="1401831"/>
            <a:ext cx="14893360" cy="1514475"/>
          </a:xfrm>
          <a:prstGeom prst="rect">
            <a:avLst/>
          </a:prstGeom>
        </p:spPr>
        <p:txBody>
          <a:bodyPr lIns="0" tIns="0" rIns="0" bIns="0" rtlCol="0" anchor="t">
            <a:spAutoFit/>
          </a:bodyPr>
          <a:lstStyle/>
          <a:p>
            <a:pPr marL="0" lvl="0" indent="0" algn="ctr">
              <a:lnSpc>
                <a:spcPts val="11999"/>
              </a:lnSpc>
              <a:spcBef>
                <a:spcPct val="0"/>
              </a:spcBef>
            </a:pPr>
            <a:r>
              <a:rPr lang="en-US" sz="9999" spc="199">
                <a:solidFill>
                  <a:srgbClr val="000000"/>
                </a:solidFill>
                <a:latin typeface="Gagalin"/>
                <a:ea typeface="Gagalin"/>
                <a:cs typeface="Gagalin"/>
                <a:sym typeface="Gagalin"/>
              </a:rPr>
              <a:t>Learning OBJECTIVES </a:t>
            </a:r>
          </a:p>
        </p:txBody>
      </p:sp>
      <p:sp>
        <p:nvSpPr>
          <p:cNvPr id="32" name="TextBox 32"/>
          <p:cNvSpPr txBox="1"/>
          <p:nvPr/>
        </p:nvSpPr>
        <p:spPr>
          <a:xfrm>
            <a:off x="1800787" y="4874647"/>
            <a:ext cx="2715079" cy="3919855"/>
          </a:xfrm>
          <a:prstGeom prst="rect">
            <a:avLst/>
          </a:prstGeom>
        </p:spPr>
        <p:txBody>
          <a:bodyPr lIns="0" tIns="0" rIns="0" bIns="0" rtlCol="0" anchor="t">
            <a:spAutoFit/>
          </a:bodyPr>
          <a:lstStyle/>
          <a:p>
            <a:pPr marL="0" lvl="0" indent="0" algn="l">
              <a:lnSpc>
                <a:spcPts val="3380"/>
              </a:lnSpc>
              <a:spcBef>
                <a:spcPct val="0"/>
              </a:spcBef>
            </a:pPr>
            <a:r>
              <a:rPr lang="en-US" sz="2600" spc="52">
                <a:solidFill>
                  <a:srgbClr val="000000"/>
                </a:solidFill>
                <a:latin typeface="Agrandir"/>
                <a:ea typeface="Agrandir"/>
                <a:cs typeface="Agrandir"/>
                <a:sym typeface="Agrandir"/>
              </a:rPr>
              <a:t>Develop quantitative analysis skills by applying statistical methods to interpret complex business data.</a:t>
            </a:r>
          </a:p>
        </p:txBody>
      </p:sp>
      <p:sp>
        <p:nvSpPr>
          <p:cNvPr id="33" name="TextBox 33"/>
          <p:cNvSpPr txBox="1"/>
          <p:nvPr/>
        </p:nvSpPr>
        <p:spPr>
          <a:xfrm>
            <a:off x="1710291" y="3842137"/>
            <a:ext cx="731749" cy="1127760"/>
          </a:xfrm>
          <a:prstGeom prst="rect">
            <a:avLst/>
          </a:prstGeom>
        </p:spPr>
        <p:txBody>
          <a:bodyPr lIns="0" tIns="0" rIns="0" bIns="0" rtlCol="0" anchor="t">
            <a:spAutoFit/>
          </a:bodyPr>
          <a:lstStyle/>
          <a:p>
            <a:pPr marL="0" lvl="1" indent="0" algn="l">
              <a:lnSpc>
                <a:spcPts val="9420"/>
              </a:lnSpc>
              <a:spcBef>
                <a:spcPct val="0"/>
              </a:spcBef>
            </a:pPr>
            <a:r>
              <a:rPr lang="en-US" sz="6000" u="none">
                <a:solidFill>
                  <a:srgbClr val="000000"/>
                </a:solidFill>
                <a:latin typeface="Gagalin"/>
                <a:ea typeface="Gagalin"/>
                <a:cs typeface="Gagalin"/>
                <a:sym typeface="Gagalin"/>
              </a:rPr>
              <a:t>01</a:t>
            </a:r>
          </a:p>
        </p:txBody>
      </p:sp>
      <p:sp>
        <p:nvSpPr>
          <p:cNvPr id="34" name="TextBox 34"/>
          <p:cNvSpPr txBox="1"/>
          <p:nvPr/>
        </p:nvSpPr>
        <p:spPr>
          <a:xfrm>
            <a:off x="5808331" y="5048250"/>
            <a:ext cx="2715079" cy="3491230"/>
          </a:xfrm>
          <a:prstGeom prst="rect">
            <a:avLst/>
          </a:prstGeom>
        </p:spPr>
        <p:txBody>
          <a:bodyPr lIns="0" tIns="0" rIns="0" bIns="0" rtlCol="0" anchor="t">
            <a:spAutoFit/>
          </a:bodyPr>
          <a:lstStyle/>
          <a:p>
            <a:pPr marL="0" lvl="0" indent="0" algn="l">
              <a:lnSpc>
                <a:spcPts val="3380"/>
              </a:lnSpc>
              <a:spcBef>
                <a:spcPct val="0"/>
              </a:spcBef>
            </a:pPr>
            <a:r>
              <a:rPr lang="en-US" sz="2600" spc="52">
                <a:solidFill>
                  <a:srgbClr val="000000"/>
                </a:solidFill>
                <a:latin typeface="Agrandir"/>
                <a:ea typeface="Agrandir"/>
                <a:cs typeface="Agrandir"/>
                <a:sym typeface="Agrandir"/>
              </a:rPr>
              <a:t>Use analytical tools like Excel, R, Python, and SQL for data mining, predictive modeling, and forecasting.</a:t>
            </a:r>
          </a:p>
        </p:txBody>
      </p:sp>
      <p:sp>
        <p:nvSpPr>
          <p:cNvPr id="35" name="TextBox 35"/>
          <p:cNvSpPr txBox="1"/>
          <p:nvPr/>
        </p:nvSpPr>
        <p:spPr>
          <a:xfrm>
            <a:off x="9673572" y="3842137"/>
            <a:ext cx="731749" cy="1127760"/>
          </a:xfrm>
          <a:prstGeom prst="rect">
            <a:avLst/>
          </a:prstGeom>
        </p:spPr>
        <p:txBody>
          <a:bodyPr lIns="0" tIns="0" rIns="0" bIns="0" rtlCol="0" anchor="t">
            <a:spAutoFit/>
          </a:bodyPr>
          <a:lstStyle/>
          <a:p>
            <a:pPr marL="0" lvl="1" indent="0" algn="l">
              <a:lnSpc>
                <a:spcPts val="9420"/>
              </a:lnSpc>
              <a:spcBef>
                <a:spcPct val="0"/>
              </a:spcBef>
            </a:pPr>
            <a:r>
              <a:rPr lang="en-US" sz="6000" u="none">
                <a:solidFill>
                  <a:srgbClr val="000000"/>
                </a:solidFill>
                <a:latin typeface="Gagalin"/>
                <a:ea typeface="Gagalin"/>
                <a:cs typeface="Gagalin"/>
                <a:sym typeface="Gagalin"/>
              </a:rPr>
              <a:t>03</a:t>
            </a:r>
          </a:p>
        </p:txBody>
      </p:sp>
      <p:sp>
        <p:nvSpPr>
          <p:cNvPr id="36" name="TextBox 36"/>
          <p:cNvSpPr txBox="1"/>
          <p:nvPr/>
        </p:nvSpPr>
        <p:spPr>
          <a:xfrm>
            <a:off x="13722901" y="5048250"/>
            <a:ext cx="2715079" cy="4348480"/>
          </a:xfrm>
          <a:prstGeom prst="rect">
            <a:avLst/>
          </a:prstGeom>
        </p:spPr>
        <p:txBody>
          <a:bodyPr lIns="0" tIns="0" rIns="0" bIns="0" rtlCol="0" anchor="t">
            <a:spAutoFit/>
          </a:bodyPr>
          <a:lstStyle/>
          <a:p>
            <a:pPr algn="l">
              <a:lnSpc>
                <a:spcPts val="3380"/>
              </a:lnSpc>
            </a:pPr>
            <a:r>
              <a:rPr lang="en-US" sz="2600" spc="52">
                <a:solidFill>
                  <a:srgbClr val="000000"/>
                </a:solidFill>
                <a:latin typeface="Agrandir"/>
                <a:ea typeface="Agrandir"/>
                <a:cs typeface="Agrandir"/>
                <a:sym typeface="Agrandir"/>
              </a:rPr>
              <a:t>Communicate insights effectively through data visualizations, reports, and presentations for strategic decision-making.</a:t>
            </a:r>
          </a:p>
          <a:p>
            <a:pPr marL="0" lvl="0" indent="0" algn="l">
              <a:lnSpc>
                <a:spcPts val="3380"/>
              </a:lnSpc>
              <a:spcBef>
                <a:spcPct val="0"/>
              </a:spcBef>
            </a:pPr>
            <a:endParaRPr lang="en-US" sz="2600" spc="52">
              <a:solidFill>
                <a:srgbClr val="000000"/>
              </a:solidFill>
              <a:latin typeface="Agrandir"/>
              <a:ea typeface="Agrandir"/>
              <a:cs typeface="Agrandir"/>
              <a:sym typeface="Agrandir"/>
            </a:endParaRPr>
          </a:p>
        </p:txBody>
      </p:sp>
      <p:sp>
        <p:nvSpPr>
          <p:cNvPr id="37" name="TextBox 37"/>
          <p:cNvSpPr txBox="1"/>
          <p:nvPr/>
        </p:nvSpPr>
        <p:spPr>
          <a:xfrm>
            <a:off x="13662760" y="3842137"/>
            <a:ext cx="972795" cy="1127760"/>
          </a:xfrm>
          <a:prstGeom prst="rect">
            <a:avLst/>
          </a:prstGeom>
        </p:spPr>
        <p:txBody>
          <a:bodyPr lIns="0" tIns="0" rIns="0" bIns="0" rtlCol="0" anchor="t">
            <a:spAutoFit/>
          </a:bodyPr>
          <a:lstStyle/>
          <a:p>
            <a:pPr marL="0" lvl="1" indent="0" algn="l">
              <a:lnSpc>
                <a:spcPts val="9420"/>
              </a:lnSpc>
              <a:spcBef>
                <a:spcPct val="0"/>
              </a:spcBef>
            </a:pPr>
            <a:r>
              <a:rPr lang="en-US" sz="6000" u="none">
                <a:solidFill>
                  <a:srgbClr val="000000"/>
                </a:solidFill>
                <a:latin typeface="Gagalin"/>
                <a:ea typeface="Gagalin"/>
                <a:cs typeface="Gagalin"/>
                <a:sym typeface="Gagalin"/>
              </a:rPr>
              <a:t>04</a:t>
            </a:r>
          </a:p>
        </p:txBody>
      </p:sp>
      <p:sp>
        <p:nvSpPr>
          <p:cNvPr id="38" name="TextBox 38"/>
          <p:cNvSpPr txBox="1"/>
          <p:nvPr/>
        </p:nvSpPr>
        <p:spPr>
          <a:xfrm>
            <a:off x="9813823" y="5048250"/>
            <a:ext cx="2715079" cy="3919855"/>
          </a:xfrm>
          <a:prstGeom prst="rect">
            <a:avLst/>
          </a:prstGeom>
        </p:spPr>
        <p:txBody>
          <a:bodyPr lIns="0" tIns="0" rIns="0" bIns="0" rtlCol="0" anchor="t">
            <a:spAutoFit/>
          </a:bodyPr>
          <a:lstStyle/>
          <a:p>
            <a:pPr algn="l">
              <a:lnSpc>
                <a:spcPts val="3380"/>
              </a:lnSpc>
              <a:spcBef>
                <a:spcPct val="0"/>
              </a:spcBef>
            </a:pPr>
            <a:r>
              <a:rPr lang="en-US" sz="2600" spc="52">
                <a:solidFill>
                  <a:srgbClr val="000000"/>
                </a:solidFill>
                <a:latin typeface="Agrandir"/>
                <a:ea typeface="Agrandir"/>
                <a:cs typeface="Agrandir"/>
                <a:sym typeface="Agrandir"/>
              </a:rPr>
              <a:t>Understand key business functions and apply data-driven solutions to real-world problems.</a:t>
            </a:r>
          </a:p>
          <a:p>
            <a:pPr algn="l">
              <a:lnSpc>
                <a:spcPts val="3380"/>
              </a:lnSpc>
              <a:spcBef>
                <a:spcPct val="0"/>
              </a:spcBef>
            </a:pPr>
            <a:endParaRPr lang="en-US" sz="2600" spc="52">
              <a:solidFill>
                <a:srgbClr val="000000"/>
              </a:solidFill>
              <a:latin typeface="Agrandir"/>
              <a:ea typeface="Agrandir"/>
              <a:cs typeface="Agrandir"/>
              <a:sym typeface="Agrandir"/>
            </a:endParaRPr>
          </a:p>
          <a:p>
            <a:pPr marL="0" lvl="0" indent="0" algn="l">
              <a:lnSpc>
                <a:spcPts val="3380"/>
              </a:lnSpc>
              <a:spcBef>
                <a:spcPct val="0"/>
              </a:spcBef>
            </a:pPr>
            <a:endParaRPr lang="en-US" sz="2600" spc="52">
              <a:solidFill>
                <a:srgbClr val="000000"/>
              </a:solidFill>
              <a:latin typeface="Agrandir"/>
              <a:ea typeface="Agrandir"/>
              <a:cs typeface="Agrandir"/>
              <a:sym typeface="Agrandir"/>
            </a:endParaRPr>
          </a:p>
        </p:txBody>
      </p:sp>
      <p:sp>
        <p:nvSpPr>
          <p:cNvPr id="39" name="TextBox 39"/>
          <p:cNvSpPr txBox="1"/>
          <p:nvPr/>
        </p:nvSpPr>
        <p:spPr>
          <a:xfrm>
            <a:off x="5680410" y="3842137"/>
            <a:ext cx="1153580" cy="1127760"/>
          </a:xfrm>
          <a:prstGeom prst="rect">
            <a:avLst/>
          </a:prstGeom>
        </p:spPr>
        <p:txBody>
          <a:bodyPr lIns="0" tIns="0" rIns="0" bIns="0" rtlCol="0" anchor="t">
            <a:spAutoFit/>
          </a:bodyPr>
          <a:lstStyle/>
          <a:p>
            <a:pPr marL="0" lvl="1" indent="0" algn="l">
              <a:lnSpc>
                <a:spcPts val="9420"/>
              </a:lnSpc>
              <a:spcBef>
                <a:spcPct val="0"/>
              </a:spcBef>
            </a:pPr>
            <a:r>
              <a:rPr lang="en-US" sz="6000" u="none">
                <a:solidFill>
                  <a:srgbClr val="000000"/>
                </a:solidFill>
                <a:latin typeface="Gagalin"/>
                <a:ea typeface="Gagalin"/>
                <a:cs typeface="Gagalin"/>
                <a:sym typeface="Gagalin"/>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802992">
            <a:off x="-1092430" y="-2256521"/>
            <a:ext cx="4242260" cy="4513043"/>
          </a:xfrm>
          <a:custGeom>
            <a:avLst/>
            <a:gdLst/>
            <a:ahLst/>
            <a:cxnLst/>
            <a:rect l="l" t="t" r="r" b="b"/>
            <a:pathLst>
              <a:path w="4242260" h="4513043">
                <a:moveTo>
                  <a:pt x="0" y="0"/>
                </a:moveTo>
                <a:lnTo>
                  <a:pt x="4242260" y="0"/>
                </a:lnTo>
                <a:lnTo>
                  <a:pt x="4242260" y="4513042"/>
                </a:lnTo>
                <a:lnTo>
                  <a:pt x="0" y="45130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89142">
            <a:off x="-3994456" y="4198274"/>
            <a:ext cx="11022365" cy="10127047"/>
          </a:xfrm>
          <a:custGeom>
            <a:avLst/>
            <a:gdLst/>
            <a:ahLst/>
            <a:cxnLst/>
            <a:rect l="l" t="t" r="r" b="b"/>
            <a:pathLst>
              <a:path w="11022365" h="10127047">
                <a:moveTo>
                  <a:pt x="0" y="0"/>
                </a:moveTo>
                <a:lnTo>
                  <a:pt x="11022365" y="0"/>
                </a:lnTo>
                <a:lnTo>
                  <a:pt x="11022365" y="10127046"/>
                </a:lnTo>
                <a:lnTo>
                  <a:pt x="0" y="1012704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1197150">
            <a:off x="425819" y="4818414"/>
            <a:ext cx="5381103" cy="4990973"/>
          </a:xfrm>
          <a:custGeom>
            <a:avLst/>
            <a:gdLst/>
            <a:ahLst/>
            <a:cxnLst/>
            <a:rect l="l" t="t" r="r" b="b"/>
            <a:pathLst>
              <a:path w="5381103" h="4990973">
                <a:moveTo>
                  <a:pt x="0" y="0"/>
                </a:moveTo>
                <a:lnTo>
                  <a:pt x="5381103" y="0"/>
                </a:lnTo>
                <a:lnTo>
                  <a:pt x="5381103" y="4990973"/>
                </a:lnTo>
                <a:lnTo>
                  <a:pt x="0" y="499097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5461674" y="-1231629"/>
            <a:ext cx="4204062" cy="4074119"/>
          </a:xfrm>
          <a:custGeom>
            <a:avLst/>
            <a:gdLst/>
            <a:ahLst/>
            <a:cxnLst/>
            <a:rect l="l" t="t" r="r" b="b"/>
            <a:pathLst>
              <a:path w="4204062" h="4074119">
                <a:moveTo>
                  <a:pt x="0" y="0"/>
                </a:moveTo>
                <a:lnTo>
                  <a:pt x="4204063" y="0"/>
                </a:lnTo>
                <a:lnTo>
                  <a:pt x="4204063" y="4074119"/>
                </a:lnTo>
                <a:lnTo>
                  <a:pt x="0" y="407411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951428" y="2325558"/>
            <a:ext cx="7286828" cy="1514475"/>
          </a:xfrm>
          <a:prstGeom prst="rect">
            <a:avLst/>
          </a:prstGeom>
        </p:spPr>
        <p:txBody>
          <a:bodyPr lIns="0" tIns="0" rIns="0" bIns="0" rtlCol="0" anchor="t">
            <a:spAutoFit/>
          </a:bodyPr>
          <a:lstStyle/>
          <a:p>
            <a:pPr marL="0" lvl="0" indent="0" algn="l">
              <a:lnSpc>
                <a:spcPts val="11999"/>
              </a:lnSpc>
              <a:spcBef>
                <a:spcPct val="0"/>
              </a:spcBef>
            </a:pPr>
            <a:r>
              <a:rPr lang="en-US" sz="9999" spc="199">
                <a:solidFill>
                  <a:srgbClr val="000000"/>
                </a:solidFill>
                <a:latin typeface="Gagalin"/>
                <a:ea typeface="Gagalin"/>
                <a:cs typeface="Gagalin"/>
                <a:sym typeface="Gagalin"/>
              </a:rPr>
              <a:t>key courses</a:t>
            </a:r>
          </a:p>
        </p:txBody>
      </p:sp>
      <p:grpSp>
        <p:nvGrpSpPr>
          <p:cNvPr id="7" name="Group 7"/>
          <p:cNvGrpSpPr/>
          <p:nvPr/>
        </p:nvGrpSpPr>
        <p:grpSpPr>
          <a:xfrm>
            <a:off x="9028830" y="2341013"/>
            <a:ext cx="765441" cy="741782"/>
            <a:chOff x="0" y="0"/>
            <a:chExt cx="1020588" cy="989043"/>
          </a:xfrm>
        </p:grpSpPr>
        <p:sp>
          <p:nvSpPr>
            <p:cNvPr id="8" name="Freeform 8"/>
            <p:cNvSpPr/>
            <p:nvPr/>
          </p:nvSpPr>
          <p:spPr>
            <a:xfrm>
              <a:off x="0" y="0"/>
              <a:ext cx="1020588" cy="989043"/>
            </a:xfrm>
            <a:custGeom>
              <a:avLst/>
              <a:gdLst/>
              <a:ahLst/>
              <a:cxnLst/>
              <a:rect l="l" t="t" r="r" b="b"/>
              <a:pathLst>
                <a:path w="1020588" h="989043">
                  <a:moveTo>
                    <a:pt x="0" y="0"/>
                  </a:moveTo>
                  <a:lnTo>
                    <a:pt x="1020588" y="0"/>
                  </a:lnTo>
                  <a:lnTo>
                    <a:pt x="1020588" y="989043"/>
                  </a:lnTo>
                  <a:lnTo>
                    <a:pt x="0" y="98904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TextBox 9"/>
            <p:cNvSpPr txBox="1"/>
            <p:nvPr/>
          </p:nvSpPr>
          <p:spPr>
            <a:xfrm>
              <a:off x="154216" y="-2505"/>
              <a:ext cx="712157" cy="946428"/>
            </a:xfrm>
            <a:prstGeom prst="rect">
              <a:avLst/>
            </a:prstGeom>
          </p:spPr>
          <p:txBody>
            <a:bodyPr lIns="0" tIns="0" rIns="0" bIns="0" rtlCol="0" anchor="t">
              <a:spAutoFit/>
            </a:bodyPr>
            <a:lstStyle/>
            <a:p>
              <a:pPr algn="ctr">
                <a:lnSpc>
                  <a:spcPts val="5777"/>
                </a:lnSpc>
              </a:pPr>
              <a:r>
                <a:rPr lang="en-US" sz="4443" spc="88">
                  <a:solidFill>
                    <a:srgbClr val="000000"/>
                  </a:solidFill>
                  <a:latin typeface="Gagalin"/>
                  <a:ea typeface="Gagalin"/>
                  <a:cs typeface="Gagalin"/>
                  <a:sym typeface="Gagalin"/>
                </a:rPr>
                <a:t>1.</a:t>
              </a:r>
            </a:p>
          </p:txBody>
        </p:sp>
      </p:grpSp>
      <p:grpSp>
        <p:nvGrpSpPr>
          <p:cNvPr id="10" name="Group 10"/>
          <p:cNvGrpSpPr/>
          <p:nvPr/>
        </p:nvGrpSpPr>
        <p:grpSpPr>
          <a:xfrm>
            <a:off x="9028830" y="3576114"/>
            <a:ext cx="765441" cy="741782"/>
            <a:chOff x="0" y="0"/>
            <a:chExt cx="1020588" cy="989043"/>
          </a:xfrm>
        </p:grpSpPr>
        <p:sp>
          <p:nvSpPr>
            <p:cNvPr id="11" name="Freeform 11"/>
            <p:cNvSpPr/>
            <p:nvPr/>
          </p:nvSpPr>
          <p:spPr>
            <a:xfrm>
              <a:off x="0" y="0"/>
              <a:ext cx="1020588" cy="989043"/>
            </a:xfrm>
            <a:custGeom>
              <a:avLst/>
              <a:gdLst/>
              <a:ahLst/>
              <a:cxnLst/>
              <a:rect l="l" t="t" r="r" b="b"/>
              <a:pathLst>
                <a:path w="1020588" h="989043">
                  <a:moveTo>
                    <a:pt x="0" y="0"/>
                  </a:moveTo>
                  <a:lnTo>
                    <a:pt x="1020588" y="0"/>
                  </a:lnTo>
                  <a:lnTo>
                    <a:pt x="1020588" y="989043"/>
                  </a:lnTo>
                  <a:lnTo>
                    <a:pt x="0" y="98904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2" name="TextBox 12"/>
            <p:cNvSpPr txBox="1"/>
            <p:nvPr/>
          </p:nvSpPr>
          <p:spPr>
            <a:xfrm>
              <a:off x="154216" y="-2505"/>
              <a:ext cx="712157" cy="946428"/>
            </a:xfrm>
            <a:prstGeom prst="rect">
              <a:avLst/>
            </a:prstGeom>
          </p:spPr>
          <p:txBody>
            <a:bodyPr lIns="0" tIns="0" rIns="0" bIns="0" rtlCol="0" anchor="t">
              <a:spAutoFit/>
            </a:bodyPr>
            <a:lstStyle/>
            <a:p>
              <a:pPr algn="ctr">
                <a:lnSpc>
                  <a:spcPts val="5777"/>
                </a:lnSpc>
              </a:pPr>
              <a:r>
                <a:rPr lang="en-US" sz="4443" spc="88">
                  <a:solidFill>
                    <a:srgbClr val="000000"/>
                  </a:solidFill>
                  <a:latin typeface="Gagalin"/>
                  <a:ea typeface="Gagalin"/>
                  <a:cs typeface="Gagalin"/>
                  <a:sym typeface="Gagalin"/>
                </a:rPr>
                <a:t>2.</a:t>
              </a:r>
            </a:p>
          </p:txBody>
        </p:sp>
      </p:grpSp>
      <p:grpSp>
        <p:nvGrpSpPr>
          <p:cNvPr id="13" name="Group 13"/>
          <p:cNvGrpSpPr/>
          <p:nvPr/>
        </p:nvGrpSpPr>
        <p:grpSpPr>
          <a:xfrm>
            <a:off x="9028830" y="4811215"/>
            <a:ext cx="765441" cy="741782"/>
            <a:chOff x="0" y="0"/>
            <a:chExt cx="1020588" cy="989043"/>
          </a:xfrm>
        </p:grpSpPr>
        <p:sp>
          <p:nvSpPr>
            <p:cNvPr id="14" name="Freeform 14"/>
            <p:cNvSpPr/>
            <p:nvPr/>
          </p:nvSpPr>
          <p:spPr>
            <a:xfrm>
              <a:off x="0" y="0"/>
              <a:ext cx="1020588" cy="989043"/>
            </a:xfrm>
            <a:custGeom>
              <a:avLst/>
              <a:gdLst/>
              <a:ahLst/>
              <a:cxnLst/>
              <a:rect l="l" t="t" r="r" b="b"/>
              <a:pathLst>
                <a:path w="1020588" h="989043">
                  <a:moveTo>
                    <a:pt x="0" y="0"/>
                  </a:moveTo>
                  <a:lnTo>
                    <a:pt x="1020588" y="0"/>
                  </a:lnTo>
                  <a:lnTo>
                    <a:pt x="1020588" y="989043"/>
                  </a:lnTo>
                  <a:lnTo>
                    <a:pt x="0" y="98904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5" name="TextBox 15"/>
            <p:cNvSpPr txBox="1"/>
            <p:nvPr/>
          </p:nvSpPr>
          <p:spPr>
            <a:xfrm>
              <a:off x="154216" y="-2505"/>
              <a:ext cx="712157" cy="946428"/>
            </a:xfrm>
            <a:prstGeom prst="rect">
              <a:avLst/>
            </a:prstGeom>
          </p:spPr>
          <p:txBody>
            <a:bodyPr lIns="0" tIns="0" rIns="0" bIns="0" rtlCol="0" anchor="t">
              <a:spAutoFit/>
            </a:bodyPr>
            <a:lstStyle/>
            <a:p>
              <a:pPr algn="ctr">
                <a:lnSpc>
                  <a:spcPts val="5777"/>
                </a:lnSpc>
              </a:pPr>
              <a:r>
                <a:rPr lang="en-US" sz="4443" spc="88">
                  <a:solidFill>
                    <a:srgbClr val="000000"/>
                  </a:solidFill>
                  <a:latin typeface="Gagalin"/>
                  <a:ea typeface="Gagalin"/>
                  <a:cs typeface="Gagalin"/>
                  <a:sym typeface="Gagalin"/>
                </a:rPr>
                <a:t>3.</a:t>
              </a:r>
            </a:p>
          </p:txBody>
        </p:sp>
      </p:grpSp>
      <p:grpSp>
        <p:nvGrpSpPr>
          <p:cNvPr id="16" name="Group 16"/>
          <p:cNvGrpSpPr/>
          <p:nvPr/>
        </p:nvGrpSpPr>
        <p:grpSpPr>
          <a:xfrm>
            <a:off x="9028830" y="6046316"/>
            <a:ext cx="765441" cy="741782"/>
            <a:chOff x="0" y="0"/>
            <a:chExt cx="1020588" cy="989043"/>
          </a:xfrm>
        </p:grpSpPr>
        <p:sp>
          <p:nvSpPr>
            <p:cNvPr id="17" name="Freeform 17"/>
            <p:cNvSpPr/>
            <p:nvPr/>
          </p:nvSpPr>
          <p:spPr>
            <a:xfrm>
              <a:off x="0" y="0"/>
              <a:ext cx="1020588" cy="989043"/>
            </a:xfrm>
            <a:custGeom>
              <a:avLst/>
              <a:gdLst/>
              <a:ahLst/>
              <a:cxnLst/>
              <a:rect l="l" t="t" r="r" b="b"/>
              <a:pathLst>
                <a:path w="1020588" h="989043">
                  <a:moveTo>
                    <a:pt x="0" y="0"/>
                  </a:moveTo>
                  <a:lnTo>
                    <a:pt x="1020588" y="0"/>
                  </a:lnTo>
                  <a:lnTo>
                    <a:pt x="1020588" y="989043"/>
                  </a:lnTo>
                  <a:lnTo>
                    <a:pt x="0" y="98904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8" name="TextBox 18"/>
            <p:cNvSpPr txBox="1"/>
            <p:nvPr/>
          </p:nvSpPr>
          <p:spPr>
            <a:xfrm>
              <a:off x="154216" y="-2505"/>
              <a:ext cx="712157" cy="946428"/>
            </a:xfrm>
            <a:prstGeom prst="rect">
              <a:avLst/>
            </a:prstGeom>
          </p:spPr>
          <p:txBody>
            <a:bodyPr lIns="0" tIns="0" rIns="0" bIns="0" rtlCol="0" anchor="t">
              <a:spAutoFit/>
            </a:bodyPr>
            <a:lstStyle/>
            <a:p>
              <a:pPr algn="ctr">
                <a:lnSpc>
                  <a:spcPts val="5777"/>
                </a:lnSpc>
              </a:pPr>
              <a:r>
                <a:rPr lang="en-US" sz="4443" spc="88">
                  <a:solidFill>
                    <a:srgbClr val="000000"/>
                  </a:solidFill>
                  <a:latin typeface="Gagalin"/>
                  <a:ea typeface="Gagalin"/>
                  <a:cs typeface="Gagalin"/>
                  <a:sym typeface="Gagalin"/>
                </a:rPr>
                <a:t>4.</a:t>
              </a:r>
            </a:p>
          </p:txBody>
        </p:sp>
      </p:grpSp>
      <p:grpSp>
        <p:nvGrpSpPr>
          <p:cNvPr id="19" name="Group 19"/>
          <p:cNvGrpSpPr/>
          <p:nvPr/>
        </p:nvGrpSpPr>
        <p:grpSpPr>
          <a:xfrm>
            <a:off x="9028830" y="7281417"/>
            <a:ext cx="765441" cy="741782"/>
            <a:chOff x="0" y="0"/>
            <a:chExt cx="1020588" cy="989043"/>
          </a:xfrm>
        </p:grpSpPr>
        <p:sp>
          <p:nvSpPr>
            <p:cNvPr id="20" name="Freeform 20"/>
            <p:cNvSpPr/>
            <p:nvPr/>
          </p:nvSpPr>
          <p:spPr>
            <a:xfrm>
              <a:off x="0" y="0"/>
              <a:ext cx="1020588" cy="989043"/>
            </a:xfrm>
            <a:custGeom>
              <a:avLst/>
              <a:gdLst/>
              <a:ahLst/>
              <a:cxnLst/>
              <a:rect l="l" t="t" r="r" b="b"/>
              <a:pathLst>
                <a:path w="1020588" h="989043">
                  <a:moveTo>
                    <a:pt x="0" y="0"/>
                  </a:moveTo>
                  <a:lnTo>
                    <a:pt x="1020588" y="0"/>
                  </a:lnTo>
                  <a:lnTo>
                    <a:pt x="1020588" y="989043"/>
                  </a:lnTo>
                  <a:lnTo>
                    <a:pt x="0" y="98904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1" name="TextBox 21"/>
            <p:cNvSpPr txBox="1"/>
            <p:nvPr/>
          </p:nvSpPr>
          <p:spPr>
            <a:xfrm>
              <a:off x="154216" y="-2505"/>
              <a:ext cx="712157" cy="946428"/>
            </a:xfrm>
            <a:prstGeom prst="rect">
              <a:avLst/>
            </a:prstGeom>
          </p:spPr>
          <p:txBody>
            <a:bodyPr lIns="0" tIns="0" rIns="0" bIns="0" rtlCol="0" anchor="t">
              <a:spAutoFit/>
            </a:bodyPr>
            <a:lstStyle/>
            <a:p>
              <a:pPr algn="ctr">
                <a:lnSpc>
                  <a:spcPts val="5777"/>
                </a:lnSpc>
              </a:pPr>
              <a:r>
                <a:rPr lang="en-US" sz="4443" spc="88">
                  <a:solidFill>
                    <a:srgbClr val="000000"/>
                  </a:solidFill>
                  <a:latin typeface="Gagalin"/>
                  <a:ea typeface="Gagalin"/>
                  <a:cs typeface="Gagalin"/>
                  <a:sym typeface="Gagalin"/>
                </a:rPr>
                <a:t>5.</a:t>
              </a:r>
            </a:p>
          </p:txBody>
        </p:sp>
      </p:grpSp>
      <p:grpSp>
        <p:nvGrpSpPr>
          <p:cNvPr id="22" name="Group 22"/>
          <p:cNvGrpSpPr/>
          <p:nvPr/>
        </p:nvGrpSpPr>
        <p:grpSpPr>
          <a:xfrm>
            <a:off x="9028830" y="8516518"/>
            <a:ext cx="765441" cy="741782"/>
            <a:chOff x="0" y="0"/>
            <a:chExt cx="1020588" cy="989043"/>
          </a:xfrm>
        </p:grpSpPr>
        <p:sp>
          <p:nvSpPr>
            <p:cNvPr id="23" name="Freeform 23"/>
            <p:cNvSpPr/>
            <p:nvPr/>
          </p:nvSpPr>
          <p:spPr>
            <a:xfrm>
              <a:off x="0" y="0"/>
              <a:ext cx="1020588" cy="989043"/>
            </a:xfrm>
            <a:custGeom>
              <a:avLst/>
              <a:gdLst/>
              <a:ahLst/>
              <a:cxnLst/>
              <a:rect l="l" t="t" r="r" b="b"/>
              <a:pathLst>
                <a:path w="1020588" h="989043">
                  <a:moveTo>
                    <a:pt x="0" y="0"/>
                  </a:moveTo>
                  <a:lnTo>
                    <a:pt x="1020588" y="0"/>
                  </a:lnTo>
                  <a:lnTo>
                    <a:pt x="1020588" y="989043"/>
                  </a:lnTo>
                  <a:lnTo>
                    <a:pt x="0" y="989043"/>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4" name="TextBox 24"/>
            <p:cNvSpPr txBox="1"/>
            <p:nvPr/>
          </p:nvSpPr>
          <p:spPr>
            <a:xfrm>
              <a:off x="154216" y="-2505"/>
              <a:ext cx="712157" cy="946428"/>
            </a:xfrm>
            <a:prstGeom prst="rect">
              <a:avLst/>
            </a:prstGeom>
          </p:spPr>
          <p:txBody>
            <a:bodyPr lIns="0" tIns="0" rIns="0" bIns="0" rtlCol="0" anchor="t">
              <a:spAutoFit/>
            </a:bodyPr>
            <a:lstStyle/>
            <a:p>
              <a:pPr algn="ctr">
                <a:lnSpc>
                  <a:spcPts val="5777"/>
                </a:lnSpc>
              </a:pPr>
              <a:r>
                <a:rPr lang="en-US" sz="4443" spc="88">
                  <a:solidFill>
                    <a:srgbClr val="000000"/>
                  </a:solidFill>
                  <a:latin typeface="Gagalin"/>
                  <a:ea typeface="Gagalin"/>
                  <a:cs typeface="Gagalin"/>
                  <a:sym typeface="Gagalin"/>
                </a:rPr>
                <a:t>6.</a:t>
              </a:r>
            </a:p>
          </p:txBody>
        </p:sp>
      </p:grpSp>
      <p:sp>
        <p:nvSpPr>
          <p:cNvPr id="25" name="Freeform 25"/>
          <p:cNvSpPr/>
          <p:nvPr/>
        </p:nvSpPr>
        <p:spPr>
          <a:xfrm>
            <a:off x="15098631" y="-416990"/>
            <a:ext cx="4321338" cy="3424660"/>
          </a:xfrm>
          <a:custGeom>
            <a:avLst/>
            <a:gdLst/>
            <a:ahLst/>
            <a:cxnLst/>
            <a:rect l="l" t="t" r="r" b="b"/>
            <a:pathLst>
              <a:path w="4321338" h="3424660">
                <a:moveTo>
                  <a:pt x="0" y="0"/>
                </a:moveTo>
                <a:lnTo>
                  <a:pt x="4321338" y="0"/>
                </a:lnTo>
                <a:lnTo>
                  <a:pt x="4321338" y="3424660"/>
                </a:lnTo>
                <a:lnTo>
                  <a:pt x="0" y="342466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26" name="TextBox 26"/>
          <p:cNvSpPr txBox="1"/>
          <p:nvPr/>
        </p:nvSpPr>
        <p:spPr>
          <a:xfrm>
            <a:off x="10137583" y="2391085"/>
            <a:ext cx="6101196" cy="616585"/>
          </a:xfrm>
          <a:prstGeom prst="rect">
            <a:avLst/>
          </a:prstGeom>
        </p:spPr>
        <p:txBody>
          <a:bodyPr lIns="0" tIns="0" rIns="0" bIns="0" rtlCol="0" anchor="t">
            <a:spAutoFit/>
          </a:bodyPr>
          <a:lstStyle/>
          <a:p>
            <a:pPr algn="l">
              <a:lnSpc>
                <a:spcPts val="4159"/>
              </a:lnSpc>
            </a:pPr>
            <a:r>
              <a:rPr lang="en-US" sz="3199" spc="63">
                <a:solidFill>
                  <a:srgbClr val="000000"/>
                </a:solidFill>
                <a:latin typeface="Agrandir"/>
                <a:ea typeface="Agrandir"/>
                <a:cs typeface="Agrandir"/>
                <a:sym typeface="Agrandir"/>
              </a:rPr>
              <a:t>Statistics and Probability</a:t>
            </a:r>
          </a:p>
        </p:txBody>
      </p:sp>
      <p:sp>
        <p:nvSpPr>
          <p:cNvPr id="27" name="TextBox 27"/>
          <p:cNvSpPr txBox="1"/>
          <p:nvPr/>
        </p:nvSpPr>
        <p:spPr>
          <a:xfrm>
            <a:off x="10137583" y="3586706"/>
            <a:ext cx="7703153" cy="616585"/>
          </a:xfrm>
          <a:prstGeom prst="rect">
            <a:avLst/>
          </a:prstGeom>
        </p:spPr>
        <p:txBody>
          <a:bodyPr lIns="0" tIns="0" rIns="0" bIns="0" rtlCol="0" anchor="t">
            <a:spAutoFit/>
          </a:bodyPr>
          <a:lstStyle/>
          <a:p>
            <a:pPr algn="l">
              <a:lnSpc>
                <a:spcPts val="4159"/>
              </a:lnSpc>
            </a:pPr>
            <a:r>
              <a:rPr lang="en-US" sz="3199" spc="63">
                <a:solidFill>
                  <a:srgbClr val="000000"/>
                </a:solidFill>
                <a:latin typeface="Agrandir"/>
                <a:ea typeface="Agrandir"/>
                <a:cs typeface="Agrandir"/>
                <a:sym typeface="Agrandir"/>
              </a:rPr>
              <a:t>Computer Science and Programming</a:t>
            </a:r>
          </a:p>
        </p:txBody>
      </p:sp>
      <p:sp>
        <p:nvSpPr>
          <p:cNvPr id="28" name="TextBox 28"/>
          <p:cNvSpPr txBox="1"/>
          <p:nvPr/>
        </p:nvSpPr>
        <p:spPr>
          <a:xfrm>
            <a:off x="10137583" y="4822112"/>
            <a:ext cx="6101196" cy="616585"/>
          </a:xfrm>
          <a:prstGeom prst="rect">
            <a:avLst/>
          </a:prstGeom>
        </p:spPr>
        <p:txBody>
          <a:bodyPr lIns="0" tIns="0" rIns="0" bIns="0" rtlCol="0" anchor="t">
            <a:spAutoFit/>
          </a:bodyPr>
          <a:lstStyle/>
          <a:p>
            <a:pPr algn="l">
              <a:lnSpc>
                <a:spcPts val="4159"/>
              </a:lnSpc>
            </a:pPr>
            <a:r>
              <a:rPr lang="en-US" sz="3199" spc="63">
                <a:solidFill>
                  <a:srgbClr val="000000"/>
                </a:solidFill>
                <a:latin typeface="Agrandir"/>
                <a:ea typeface="Agrandir"/>
                <a:cs typeface="Agrandir"/>
                <a:sym typeface="Agrandir"/>
              </a:rPr>
              <a:t>Business and Economics</a:t>
            </a:r>
          </a:p>
        </p:txBody>
      </p:sp>
      <p:sp>
        <p:nvSpPr>
          <p:cNvPr id="29" name="TextBox 29"/>
          <p:cNvSpPr txBox="1"/>
          <p:nvPr/>
        </p:nvSpPr>
        <p:spPr>
          <a:xfrm>
            <a:off x="10137583" y="6057822"/>
            <a:ext cx="7703153" cy="616585"/>
          </a:xfrm>
          <a:prstGeom prst="rect">
            <a:avLst/>
          </a:prstGeom>
        </p:spPr>
        <p:txBody>
          <a:bodyPr lIns="0" tIns="0" rIns="0" bIns="0" rtlCol="0" anchor="t">
            <a:spAutoFit/>
          </a:bodyPr>
          <a:lstStyle/>
          <a:p>
            <a:pPr algn="l">
              <a:lnSpc>
                <a:spcPts val="4159"/>
              </a:lnSpc>
            </a:pPr>
            <a:r>
              <a:rPr lang="en-US" sz="3199" spc="63">
                <a:solidFill>
                  <a:srgbClr val="000000"/>
                </a:solidFill>
                <a:latin typeface="Agrandir"/>
                <a:ea typeface="Agrandir"/>
                <a:cs typeface="Agrandir"/>
                <a:sym typeface="Agrandir"/>
              </a:rPr>
              <a:t>Data Analytics and Machine Learning</a:t>
            </a:r>
          </a:p>
        </p:txBody>
      </p:sp>
      <p:sp>
        <p:nvSpPr>
          <p:cNvPr id="30" name="TextBox 30"/>
          <p:cNvSpPr txBox="1"/>
          <p:nvPr/>
        </p:nvSpPr>
        <p:spPr>
          <a:xfrm>
            <a:off x="10137583" y="7293532"/>
            <a:ext cx="7703153" cy="616585"/>
          </a:xfrm>
          <a:prstGeom prst="rect">
            <a:avLst/>
          </a:prstGeom>
        </p:spPr>
        <p:txBody>
          <a:bodyPr lIns="0" tIns="0" rIns="0" bIns="0" rtlCol="0" anchor="t">
            <a:spAutoFit/>
          </a:bodyPr>
          <a:lstStyle/>
          <a:p>
            <a:pPr algn="l">
              <a:lnSpc>
                <a:spcPts val="4159"/>
              </a:lnSpc>
            </a:pPr>
            <a:r>
              <a:rPr lang="en-US" sz="3199" spc="63">
                <a:solidFill>
                  <a:srgbClr val="000000"/>
                </a:solidFill>
                <a:latin typeface="Agrandir"/>
                <a:ea typeface="Agrandir"/>
                <a:cs typeface="Agrandir"/>
                <a:sym typeface="Agrandir"/>
              </a:rPr>
              <a:t>Research Methods and Projects</a:t>
            </a:r>
          </a:p>
        </p:txBody>
      </p:sp>
      <p:sp>
        <p:nvSpPr>
          <p:cNvPr id="31" name="TextBox 31"/>
          <p:cNvSpPr txBox="1"/>
          <p:nvPr/>
        </p:nvSpPr>
        <p:spPr>
          <a:xfrm>
            <a:off x="10137583" y="8529242"/>
            <a:ext cx="7703153" cy="616585"/>
          </a:xfrm>
          <a:prstGeom prst="rect">
            <a:avLst/>
          </a:prstGeom>
        </p:spPr>
        <p:txBody>
          <a:bodyPr lIns="0" tIns="0" rIns="0" bIns="0" rtlCol="0" anchor="t">
            <a:spAutoFit/>
          </a:bodyPr>
          <a:lstStyle/>
          <a:p>
            <a:pPr algn="l">
              <a:lnSpc>
                <a:spcPts val="4159"/>
              </a:lnSpc>
            </a:pPr>
            <a:r>
              <a:rPr lang="en-US" sz="3199" spc="63">
                <a:solidFill>
                  <a:srgbClr val="000000"/>
                </a:solidFill>
                <a:latin typeface="Agrandir"/>
                <a:ea typeface="Agrandir"/>
                <a:cs typeface="Agrandir"/>
                <a:sym typeface="Agrandir"/>
              </a:rPr>
              <a:t>Communication and Professional Skills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272947">
            <a:off x="13553100" y="-2371378"/>
            <a:ext cx="8106813" cy="8725533"/>
          </a:xfrm>
          <a:custGeom>
            <a:avLst/>
            <a:gdLst/>
            <a:ahLst/>
            <a:cxnLst/>
            <a:rect l="l" t="t" r="r" b="b"/>
            <a:pathLst>
              <a:path w="8106813" h="8725533">
                <a:moveTo>
                  <a:pt x="0" y="0"/>
                </a:moveTo>
                <a:lnTo>
                  <a:pt x="8106813" y="0"/>
                </a:lnTo>
                <a:lnTo>
                  <a:pt x="8106813" y="8725533"/>
                </a:lnTo>
                <a:lnTo>
                  <a:pt x="0" y="872553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374744" y="7682326"/>
            <a:ext cx="3252480" cy="3151948"/>
          </a:xfrm>
          <a:custGeom>
            <a:avLst/>
            <a:gdLst/>
            <a:ahLst/>
            <a:cxnLst/>
            <a:rect l="l" t="t" r="r" b="b"/>
            <a:pathLst>
              <a:path w="3252480" h="3151948">
                <a:moveTo>
                  <a:pt x="0" y="0"/>
                </a:moveTo>
                <a:lnTo>
                  <a:pt x="3252479" y="0"/>
                </a:lnTo>
                <a:lnTo>
                  <a:pt x="3252479" y="3151948"/>
                </a:lnTo>
                <a:lnTo>
                  <a:pt x="0" y="315194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3649572">
            <a:off x="-3765059" y="5277923"/>
            <a:ext cx="7530117" cy="6918465"/>
          </a:xfrm>
          <a:custGeom>
            <a:avLst/>
            <a:gdLst/>
            <a:ahLst/>
            <a:cxnLst/>
            <a:rect l="l" t="t" r="r" b="b"/>
            <a:pathLst>
              <a:path w="7530117" h="6918465">
                <a:moveTo>
                  <a:pt x="0" y="0"/>
                </a:moveTo>
                <a:lnTo>
                  <a:pt x="7530118" y="0"/>
                </a:lnTo>
                <a:lnTo>
                  <a:pt x="7530118" y="6918466"/>
                </a:lnTo>
                <a:lnTo>
                  <a:pt x="0" y="691846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1882822">
            <a:off x="15329165" y="-215633"/>
            <a:ext cx="3343637" cy="4414042"/>
          </a:xfrm>
          <a:custGeom>
            <a:avLst/>
            <a:gdLst/>
            <a:ahLst/>
            <a:cxnLst/>
            <a:rect l="l" t="t" r="r" b="b"/>
            <a:pathLst>
              <a:path w="3343637" h="4414042">
                <a:moveTo>
                  <a:pt x="0" y="0"/>
                </a:moveTo>
                <a:lnTo>
                  <a:pt x="3343637" y="0"/>
                </a:lnTo>
                <a:lnTo>
                  <a:pt x="3343637" y="4414042"/>
                </a:lnTo>
                <a:lnTo>
                  <a:pt x="0" y="441404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rot="1772112">
            <a:off x="-1176621" y="6761333"/>
            <a:ext cx="3375450" cy="4072941"/>
          </a:xfrm>
          <a:custGeom>
            <a:avLst/>
            <a:gdLst/>
            <a:ahLst/>
            <a:cxnLst/>
            <a:rect l="l" t="t" r="r" b="b"/>
            <a:pathLst>
              <a:path w="3375450" h="4072941">
                <a:moveTo>
                  <a:pt x="0" y="0"/>
                </a:moveTo>
                <a:lnTo>
                  <a:pt x="3375451" y="0"/>
                </a:lnTo>
                <a:lnTo>
                  <a:pt x="3375451" y="4072941"/>
                </a:lnTo>
                <a:lnTo>
                  <a:pt x="0" y="407294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7" name="Group 7"/>
          <p:cNvGrpSpPr/>
          <p:nvPr/>
        </p:nvGrpSpPr>
        <p:grpSpPr>
          <a:xfrm>
            <a:off x="1373818" y="2952810"/>
            <a:ext cx="15627165" cy="6305490"/>
            <a:chOff x="0" y="0"/>
            <a:chExt cx="20836220" cy="8407320"/>
          </a:xfrm>
        </p:grpSpPr>
        <p:grpSp>
          <p:nvGrpSpPr>
            <p:cNvPr id="8" name="Group 8"/>
            <p:cNvGrpSpPr/>
            <p:nvPr/>
          </p:nvGrpSpPr>
          <p:grpSpPr>
            <a:xfrm>
              <a:off x="0" y="0"/>
              <a:ext cx="20836220" cy="8407320"/>
              <a:chOff x="0" y="0"/>
              <a:chExt cx="4115797" cy="1660705"/>
            </a:xfrm>
          </p:grpSpPr>
          <p:sp>
            <p:nvSpPr>
              <p:cNvPr id="9" name="Freeform 9"/>
              <p:cNvSpPr/>
              <p:nvPr/>
            </p:nvSpPr>
            <p:spPr>
              <a:xfrm>
                <a:off x="0" y="0"/>
                <a:ext cx="4115797" cy="1660705"/>
              </a:xfrm>
              <a:custGeom>
                <a:avLst/>
                <a:gdLst/>
                <a:ahLst/>
                <a:cxnLst/>
                <a:rect l="l" t="t" r="r" b="b"/>
                <a:pathLst>
                  <a:path w="4115797" h="1660705">
                    <a:moveTo>
                      <a:pt x="0" y="0"/>
                    </a:moveTo>
                    <a:lnTo>
                      <a:pt x="4115797" y="0"/>
                    </a:lnTo>
                    <a:lnTo>
                      <a:pt x="4115797" y="1660705"/>
                    </a:lnTo>
                    <a:lnTo>
                      <a:pt x="0" y="1660705"/>
                    </a:lnTo>
                    <a:close/>
                  </a:path>
                </a:pathLst>
              </a:custGeom>
              <a:solidFill>
                <a:srgbClr val="FFFFFF">
                  <a:alpha val="40000"/>
                </a:srgbClr>
              </a:solidFill>
              <a:ln w="38100" cap="sq">
                <a:solidFill>
                  <a:srgbClr val="000000">
                    <a:alpha val="40000"/>
                  </a:srgbClr>
                </a:solidFill>
                <a:prstDash val="solid"/>
                <a:miter/>
              </a:ln>
            </p:spPr>
          </p:sp>
          <p:sp>
            <p:nvSpPr>
              <p:cNvPr id="10" name="TextBox 10"/>
              <p:cNvSpPr txBox="1"/>
              <p:nvPr/>
            </p:nvSpPr>
            <p:spPr>
              <a:xfrm>
                <a:off x="0" y="-85725"/>
                <a:ext cx="4115797" cy="174643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0836220" cy="8407320"/>
              <a:chOff x="0" y="0"/>
              <a:chExt cx="4115797" cy="1660705"/>
            </a:xfrm>
          </p:grpSpPr>
          <p:sp>
            <p:nvSpPr>
              <p:cNvPr id="12" name="Freeform 12"/>
              <p:cNvSpPr/>
              <p:nvPr/>
            </p:nvSpPr>
            <p:spPr>
              <a:xfrm>
                <a:off x="0" y="0"/>
                <a:ext cx="4115797" cy="1660705"/>
              </a:xfrm>
              <a:custGeom>
                <a:avLst/>
                <a:gdLst/>
                <a:ahLst/>
                <a:cxnLst/>
                <a:rect l="l" t="t" r="r" b="b"/>
                <a:pathLst>
                  <a:path w="4115797" h="1660705">
                    <a:moveTo>
                      <a:pt x="0" y="0"/>
                    </a:moveTo>
                    <a:lnTo>
                      <a:pt x="4115797" y="0"/>
                    </a:lnTo>
                    <a:lnTo>
                      <a:pt x="4115797" y="1660705"/>
                    </a:lnTo>
                    <a:lnTo>
                      <a:pt x="0" y="1660705"/>
                    </a:lnTo>
                    <a:close/>
                  </a:path>
                </a:pathLst>
              </a:custGeom>
              <a:solidFill>
                <a:srgbClr val="000000">
                  <a:alpha val="0"/>
                </a:srgbClr>
              </a:solidFill>
              <a:ln w="38100" cap="sq">
                <a:solidFill>
                  <a:srgbClr val="000000"/>
                </a:solidFill>
                <a:prstDash val="solid"/>
                <a:miter/>
              </a:ln>
            </p:spPr>
          </p:sp>
          <p:sp>
            <p:nvSpPr>
              <p:cNvPr id="13" name="TextBox 13"/>
              <p:cNvSpPr txBox="1"/>
              <p:nvPr/>
            </p:nvSpPr>
            <p:spPr>
              <a:xfrm>
                <a:off x="0" y="-85725"/>
                <a:ext cx="4115797" cy="1746430"/>
              </a:xfrm>
              <a:prstGeom prst="rect">
                <a:avLst/>
              </a:prstGeom>
            </p:spPr>
            <p:txBody>
              <a:bodyPr lIns="50800" tIns="50800" rIns="50800" bIns="50800" rtlCol="0" anchor="ctr"/>
              <a:lstStyle/>
              <a:p>
                <a:pPr algn="ctr">
                  <a:lnSpc>
                    <a:spcPts val="2659"/>
                  </a:lnSpc>
                </a:pPr>
                <a:endParaRPr/>
              </a:p>
            </p:txBody>
          </p:sp>
        </p:grpSp>
      </p:grpSp>
      <p:sp>
        <p:nvSpPr>
          <p:cNvPr id="14" name="TextBox 14"/>
          <p:cNvSpPr txBox="1"/>
          <p:nvPr/>
        </p:nvSpPr>
        <p:spPr>
          <a:xfrm>
            <a:off x="3496605" y="1095375"/>
            <a:ext cx="11381592" cy="1149350"/>
          </a:xfrm>
          <a:prstGeom prst="rect">
            <a:avLst/>
          </a:prstGeom>
        </p:spPr>
        <p:txBody>
          <a:bodyPr lIns="0" tIns="0" rIns="0" bIns="0" rtlCol="0" anchor="t">
            <a:spAutoFit/>
          </a:bodyPr>
          <a:lstStyle/>
          <a:p>
            <a:pPr marL="0" lvl="0" indent="0" algn="l">
              <a:lnSpc>
                <a:spcPts val="8800"/>
              </a:lnSpc>
            </a:pPr>
            <a:r>
              <a:rPr lang="en-US" sz="8000" spc="160">
                <a:solidFill>
                  <a:srgbClr val="000000"/>
                </a:solidFill>
                <a:latin typeface="Gagalin"/>
                <a:ea typeface="Gagalin"/>
                <a:cs typeface="Gagalin"/>
                <a:sym typeface="Gagalin"/>
              </a:rPr>
              <a:t>purpose of this degree</a:t>
            </a:r>
          </a:p>
        </p:txBody>
      </p:sp>
      <p:sp>
        <p:nvSpPr>
          <p:cNvPr id="15" name="TextBox 15"/>
          <p:cNvSpPr txBox="1"/>
          <p:nvPr/>
        </p:nvSpPr>
        <p:spPr>
          <a:xfrm>
            <a:off x="1746360" y="3324602"/>
            <a:ext cx="14882082" cy="5624473"/>
          </a:xfrm>
          <a:prstGeom prst="rect">
            <a:avLst/>
          </a:prstGeom>
        </p:spPr>
        <p:txBody>
          <a:bodyPr lIns="0" tIns="0" rIns="0" bIns="0" rtlCol="0" anchor="t">
            <a:spAutoFit/>
          </a:bodyPr>
          <a:lstStyle/>
          <a:p>
            <a:pPr marL="0" lvl="0" indent="0" algn="ctr">
              <a:lnSpc>
                <a:spcPts val="3414"/>
              </a:lnSpc>
            </a:pPr>
            <a:r>
              <a:rPr lang="en-US" sz="2439" b="1">
                <a:solidFill>
                  <a:srgbClr val="000000"/>
                </a:solidFill>
                <a:latin typeface="Agrandir Bold"/>
                <a:ea typeface="Agrandir Bold"/>
                <a:cs typeface="Agrandir Bold"/>
                <a:sym typeface="Agrandir Bold"/>
              </a:rPr>
              <a:t>The purpose of the Bachelor of Business Statistics and Business Analytics degree at the Institute of Business Management is to equip students with a strong foundation in statistical analysis, data science, and business acumen to meet the growing demand for data-driven decision-making in today's competitive business environment. This program blends the theoretical and practical aspects of statistics with modern tools and techniques in data analytics, enabling students to collect, process, and interpret complex datasets. It is designed to develop analytical thinkers who can solve real-world business problems, forecast trends, and provide actionable insights across various industries. By integrating business knowledge with technical skills in programming, machine learning, and data visualization, the degree prepares graduates to become valuable contributors in fields such as finance, marketing, supply chain, and consulting. The ultimate goal is to nurture professionals who are not only skilled in data analysis but also capable of communicating their findings effectively and ethically to support strategic business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32869" y="2755186"/>
            <a:ext cx="4793454" cy="6503114"/>
            <a:chOff x="0" y="0"/>
            <a:chExt cx="6391272" cy="8670818"/>
          </a:xfrm>
        </p:grpSpPr>
        <p:grpSp>
          <p:nvGrpSpPr>
            <p:cNvPr id="3" name="Group 3"/>
            <p:cNvGrpSpPr/>
            <p:nvPr/>
          </p:nvGrpSpPr>
          <p:grpSpPr>
            <a:xfrm>
              <a:off x="3701" y="0"/>
              <a:ext cx="6387571" cy="8670818"/>
              <a:chOff x="0" y="0"/>
              <a:chExt cx="1261742" cy="1712754"/>
            </a:xfrm>
          </p:grpSpPr>
          <p:sp>
            <p:nvSpPr>
              <p:cNvPr id="4" name="Freeform 4"/>
              <p:cNvSpPr/>
              <p:nvPr/>
            </p:nvSpPr>
            <p:spPr>
              <a:xfrm>
                <a:off x="0" y="0"/>
                <a:ext cx="1261742" cy="1712754"/>
              </a:xfrm>
              <a:custGeom>
                <a:avLst/>
                <a:gdLst/>
                <a:ahLst/>
                <a:cxnLst/>
                <a:rect l="l" t="t" r="r" b="b"/>
                <a:pathLst>
                  <a:path w="1261742" h="1712754">
                    <a:moveTo>
                      <a:pt x="0" y="0"/>
                    </a:moveTo>
                    <a:lnTo>
                      <a:pt x="1261742" y="0"/>
                    </a:lnTo>
                    <a:lnTo>
                      <a:pt x="1261742" y="1712754"/>
                    </a:lnTo>
                    <a:lnTo>
                      <a:pt x="0" y="1712754"/>
                    </a:lnTo>
                    <a:close/>
                  </a:path>
                </a:pathLst>
              </a:custGeom>
              <a:solidFill>
                <a:srgbClr val="FFFFFF">
                  <a:alpha val="40000"/>
                </a:srgbClr>
              </a:solidFill>
              <a:ln w="38100" cap="sq">
                <a:solidFill>
                  <a:srgbClr val="000000">
                    <a:alpha val="40000"/>
                  </a:srgbClr>
                </a:solidFill>
                <a:prstDash val="solid"/>
                <a:miter/>
              </a:ln>
            </p:spPr>
          </p:sp>
          <p:sp>
            <p:nvSpPr>
              <p:cNvPr id="5" name="TextBox 5"/>
              <p:cNvSpPr txBox="1"/>
              <p:nvPr/>
            </p:nvSpPr>
            <p:spPr>
              <a:xfrm>
                <a:off x="0" y="-85725"/>
                <a:ext cx="1261742" cy="179847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6387571" cy="8670818"/>
              <a:chOff x="0" y="0"/>
              <a:chExt cx="1261742" cy="1712754"/>
            </a:xfrm>
          </p:grpSpPr>
          <p:sp>
            <p:nvSpPr>
              <p:cNvPr id="7" name="Freeform 7"/>
              <p:cNvSpPr/>
              <p:nvPr/>
            </p:nvSpPr>
            <p:spPr>
              <a:xfrm>
                <a:off x="0" y="0"/>
                <a:ext cx="1261742" cy="1712754"/>
              </a:xfrm>
              <a:custGeom>
                <a:avLst/>
                <a:gdLst/>
                <a:ahLst/>
                <a:cxnLst/>
                <a:rect l="l" t="t" r="r" b="b"/>
                <a:pathLst>
                  <a:path w="1261742" h="1712754">
                    <a:moveTo>
                      <a:pt x="0" y="0"/>
                    </a:moveTo>
                    <a:lnTo>
                      <a:pt x="1261742" y="0"/>
                    </a:lnTo>
                    <a:lnTo>
                      <a:pt x="1261742" y="1712754"/>
                    </a:lnTo>
                    <a:lnTo>
                      <a:pt x="0" y="1712754"/>
                    </a:lnTo>
                    <a:close/>
                  </a:path>
                </a:pathLst>
              </a:custGeom>
              <a:solidFill>
                <a:srgbClr val="000000">
                  <a:alpha val="0"/>
                </a:srgbClr>
              </a:solidFill>
              <a:ln w="38100" cap="sq">
                <a:solidFill>
                  <a:srgbClr val="000000"/>
                </a:solidFill>
                <a:prstDash val="solid"/>
                <a:miter/>
              </a:ln>
            </p:spPr>
          </p:sp>
          <p:sp>
            <p:nvSpPr>
              <p:cNvPr id="8" name="TextBox 8"/>
              <p:cNvSpPr txBox="1"/>
              <p:nvPr/>
            </p:nvSpPr>
            <p:spPr>
              <a:xfrm>
                <a:off x="0" y="-85725"/>
                <a:ext cx="1261742" cy="1798479"/>
              </a:xfrm>
              <a:prstGeom prst="rect">
                <a:avLst/>
              </a:prstGeom>
            </p:spPr>
            <p:txBody>
              <a:bodyPr lIns="50800" tIns="50800" rIns="50800" bIns="50800" rtlCol="0" anchor="ctr"/>
              <a:lstStyle/>
              <a:p>
                <a:pPr algn="ctr">
                  <a:lnSpc>
                    <a:spcPts val="2659"/>
                  </a:lnSpc>
                </a:pPr>
                <a:endParaRPr/>
              </a:p>
            </p:txBody>
          </p:sp>
        </p:grpSp>
      </p:grpSp>
      <p:sp>
        <p:nvSpPr>
          <p:cNvPr id="9" name="Freeform 9"/>
          <p:cNvSpPr/>
          <p:nvPr/>
        </p:nvSpPr>
        <p:spPr>
          <a:xfrm>
            <a:off x="-2965721" y="4089393"/>
            <a:ext cx="8022190" cy="9004499"/>
          </a:xfrm>
          <a:custGeom>
            <a:avLst/>
            <a:gdLst/>
            <a:ahLst/>
            <a:cxnLst/>
            <a:rect l="l" t="t" r="r" b="b"/>
            <a:pathLst>
              <a:path w="8022190" h="9004499">
                <a:moveTo>
                  <a:pt x="0" y="0"/>
                </a:moveTo>
                <a:lnTo>
                  <a:pt x="8022190" y="0"/>
                </a:lnTo>
                <a:lnTo>
                  <a:pt x="8022190" y="9004499"/>
                </a:lnTo>
                <a:lnTo>
                  <a:pt x="0" y="900449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708578">
            <a:off x="-1267102" y="6977379"/>
            <a:ext cx="3471112" cy="4126136"/>
          </a:xfrm>
          <a:custGeom>
            <a:avLst/>
            <a:gdLst/>
            <a:ahLst/>
            <a:cxnLst/>
            <a:rect l="l" t="t" r="r" b="b"/>
            <a:pathLst>
              <a:path w="3471112" h="4126136">
                <a:moveTo>
                  <a:pt x="0" y="0"/>
                </a:moveTo>
                <a:lnTo>
                  <a:pt x="3471111" y="0"/>
                </a:lnTo>
                <a:lnTo>
                  <a:pt x="3471111" y="4126135"/>
                </a:lnTo>
                <a:lnTo>
                  <a:pt x="0" y="412613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1" name="Group 11"/>
          <p:cNvGrpSpPr/>
          <p:nvPr/>
        </p:nvGrpSpPr>
        <p:grpSpPr>
          <a:xfrm>
            <a:off x="1336813" y="2755186"/>
            <a:ext cx="4793454" cy="6503114"/>
            <a:chOff x="0" y="0"/>
            <a:chExt cx="6391272" cy="8670818"/>
          </a:xfrm>
        </p:grpSpPr>
        <p:grpSp>
          <p:nvGrpSpPr>
            <p:cNvPr id="12" name="Group 12"/>
            <p:cNvGrpSpPr/>
            <p:nvPr/>
          </p:nvGrpSpPr>
          <p:grpSpPr>
            <a:xfrm>
              <a:off x="3701" y="0"/>
              <a:ext cx="6387571" cy="8670818"/>
              <a:chOff x="0" y="0"/>
              <a:chExt cx="1261742" cy="1712754"/>
            </a:xfrm>
          </p:grpSpPr>
          <p:sp>
            <p:nvSpPr>
              <p:cNvPr id="13" name="Freeform 13"/>
              <p:cNvSpPr/>
              <p:nvPr/>
            </p:nvSpPr>
            <p:spPr>
              <a:xfrm>
                <a:off x="0" y="0"/>
                <a:ext cx="1261742" cy="1712754"/>
              </a:xfrm>
              <a:custGeom>
                <a:avLst/>
                <a:gdLst/>
                <a:ahLst/>
                <a:cxnLst/>
                <a:rect l="l" t="t" r="r" b="b"/>
                <a:pathLst>
                  <a:path w="1261742" h="1712754">
                    <a:moveTo>
                      <a:pt x="0" y="0"/>
                    </a:moveTo>
                    <a:lnTo>
                      <a:pt x="1261742" y="0"/>
                    </a:lnTo>
                    <a:lnTo>
                      <a:pt x="1261742" y="1712754"/>
                    </a:lnTo>
                    <a:lnTo>
                      <a:pt x="0" y="1712754"/>
                    </a:lnTo>
                    <a:close/>
                  </a:path>
                </a:pathLst>
              </a:custGeom>
              <a:solidFill>
                <a:srgbClr val="FFFFFF">
                  <a:alpha val="40000"/>
                </a:srgbClr>
              </a:solidFill>
              <a:ln w="38100" cap="sq">
                <a:solidFill>
                  <a:srgbClr val="000000">
                    <a:alpha val="40000"/>
                  </a:srgbClr>
                </a:solidFill>
                <a:prstDash val="solid"/>
                <a:miter/>
              </a:ln>
            </p:spPr>
          </p:sp>
          <p:sp>
            <p:nvSpPr>
              <p:cNvPr id="14" name="TextBox 14"/>
              <p:cNvSpPr txBox="1"/>
              <p:nvPr/>
            </p:nvSpPr>
            <p:spPr>
              <a:xfrm>
                <a:off x="0" y="-85725"/>
                <a:ext cx="1261742" cy="1798479"/>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0" y="0"/>
              <a:ext cx="6387571" cy="8670818"/>
              <a:chOff x="0" y="0"/>
              <a:chExt cx="1261742" cy="1712754"/>
            </a:xfrm>
          </p:grpSpPr>
          <p:sp>
            <p:nvSpPr>
              <p:cNvPr id="16" name="Freeform 16"/>
              <p:cNvSpPr/>
              <p:nvPr/>
            </p:nvSpPr>
            <p:spPr>
              <a:xfrm>
                <a:off x="0" y="0"/>
                <a:ext cx="1261742" cy="1712754"/>
              </a:xfrm>
              <a:custGeom>
                <a:avLst/>
                <a:gdLst/>
                <a:ahLst/>
                <a:cxnLst/>
                <a:rect l="l" t="t" r="r" b="b"/>
                <a:pathLst>
                  <a:path w="1261742" h="1712754">
                    <a:moveTo>
                      <a:pt x="0" y="0"/>
                    </a:moveTo>
                    <a:lnTo>
                      <a:pt x="1261742" y="0"/>
                    </a:lnTo>
                    <a:lnTo>
                      <a:pt x="1261742" y="1712754"/>
                    </a:lnTo>
                    <a:lnTo>
                      <a:pt x="0" y="1712754"/>
                    </a:lnTo>
                    <a:close/>
                  </a:path>
                </a:pathLst>
              </a:custGeom>
              <a:solidFill>
                <a:srgbClr val="000000">
                  <a:alpha val="0"/>
                </a:srgbClr>
              </a:solidFill>
              <a:ln w="38100" cap="sq">
                <a:solidFill>
                  <a:srgbClr val="000000"/>
                </a:solidFill>
                <a:prstDash val="solid"/>
                <a:miter/>
              </a:ln>
            </p:spPr>
          </p:sp>
          <p:sp>
            <p:nvSpPr>
              <p:cNvPr id="17" name="TextBox 17"/>
              <p:cNvSpPr txBox="1"/>
              <p:nvPr/>
            </p:nvSpPr>
            <p:spPr>
              <a:xfrm>
                <a:off x="0" y="-85725"/>
                <a:ext cx="1261742" cy="1798479"/>
              </a:xfrm>
              <a:prstGeom prst="rect">
                <a:avLst/>
              </a:prstGeom>
            </p:spPr>
            <p:txBody>
              <a:bodyPr lIns="50800" tIns="50800" rIns="50800" bIns="50800" rtlCol="0" anchor="ctr"/>
              <a:lstStyle/>
              <a:p>
                <a:pPr algn="ctr">
                  <a:lnSpc>
                    <a:spcPts val="2659"/>
                  </a:lnSpc>
                </a:pPr>
                <a:endParaRPr/>
              </a:p>
            </p:txBody>
          </p:sp>
        </p:grpSp>
      </p:grpSp>
      <p:sp>
        <p:nvSpPr>
          <p:cNvPr id="18" name="Freeform 18"/>
          <p:cNvSpPr/>
          <p:nvPr/>
        </p:nvSpPr>
        <p:spPr>
          <a:xfrm rot="-10604382">
            <a:off x="13406245" y="-2401045"/>
            <a:ext cx="6912691" cy="7353926"/>
          </a:xfrm>
          <a:custGeom>
            <a:avLst/>
            <a:gdLst/>
            <a:ahLst/>
            <a:cxnLst/>
            <a:rect l="l" t="t" r="r" b="b"/>
            <a:pathLst>
              <a:path w="6912691" h="7353926">
                <a:moveTo>
                  <a:pt x="0" y="0"/>
                </a:moveTo>
                <a:lnTo>
                  <a:pt x="6912691" y="0"/>
                </a:lnTo>
                <a:lnTo>
                  <a:pt x="6912691" y="7353926"/>
                </a:lnTo>
                <a:lnTo>
                  <a:pt x="0" y="73539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9" name="Freeform 19"/>
          <p:cNvSpPr/>
          <p:nvPr/>
        </p:nvSpPr>
        <p:spPr>
          <a:xfrm rot="-964863">
            <a:off x="14680504" y="-713297"/>
            <a:ext cx="4478694" cy="4114800"/>
          </a:xfrm>
          <a:custGeom>
            <a:avLst/>
            <a:gdLst/>
            <a:ahLst/>
            <a:cxnLst/>
            <a:rect l="l" t="t" r="r" b="b"/>
            <a:pathLst>
              <a:path w="4478694" h="4114800">
                <a:moveTo>
                  <a:pt x="0" y="0"/>
                </a:moveTo>
                <a:lnTo>
                  <a:pt x="4478694" y="0"/>
                </a:lnTo>
                <a:lnTo>
                  <a:pt x="4478694" y="4114800"/>
                </a:lnTo>
                <a:lnTo>
                  <a:pt x="0" y="411480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nvGrpSpPr>
          <p:cNvPr id="20" name="Group 20"/>
          <p:cNvGrpSpPr/>
          <p:nvPr/>
        </p:nvGrpSpPr>
        <p:grpSpPr>
          <a:xfrm>
            <a:off x="12169471" y="2755186"/>
            <a:ext cx="4793454" cy="6503114"/>
            <a:chOff x="0" y="0"/>
            <a:chExt cx="6391272" cy="8670818"/>
          </a:xfrm>
        </p:grpSpPr>
        <p:grpSp>
          <p:nvGrpSpPr>
            <p:cNvPr id="21" name="Group 21"/>
            <p:cNvGrpSpPr/>
            <p:nvPr/>
          </p:nvGrpSpPr>
          <p:grpSpPr>
            <a:xfrm>
              <a:off x="3701" y="0"/>
              <a:ext cx="6387571" cy="8670818"/>
              <a:chOff x="0" y="0"/>
              <a:chExt cx="1261742" cy="1712754"/>
            </a:xfrm>
          </p:grpSpPr>
          <p:sp>
            <p:nvSpPr>
              <p:cNvPr id="22" name="Freeform 22"/>
              <p:cNvSpPr/>
              <p:nvPr/>
            </p:nvSpPr>
            <p:spPr>
              <a:xfrm>
                <a:off x="0" y="0"/>
                <a:ext cx="1261742" cy="1712754"/>
              </a:xfrm>
              <a:custGeom>
                <a:avLst/>
                <a:gdLst/>
                <a:ahLst/>
                <a:cxnLst/>
                <a:rect l="l" t="t" r="r" b="b"/>
                <a:pathLst>
                  <a:path w="1261742" h="1712754">
                    <a:moveTo>
                      <a:pt x="0" y="0"/>
                    </a:moveTo>
                    <a:lnTo>
                      <a:pt x="1261742" y="0"/>
                    </a:lnTo>
                    <a:lnTo>
                      <a:pt x="1261742" y="1712754"/>
                    </a:lnTo>
                    <a:lnTo>
                      <a:pt x="0" y="1712754"/>
                    </a:lnTo>
                    <a:close/>
                  </a:path>
                </a:pathLst>
              </a:custGeom>
              <a:solidFill>
                <a:srgbClr val="FFFFFF">
                  <a:alpha val="40000"/>
                </a:srgbClr>
              </a:solidFill>
              <a:ln w="38100" cap="sq">
                <a:solidFill>
                  <a:srgbClr val="000000">
                    <a:alpha val="40000"/>
                  </a:srgbClr>
                </a:solidFill>
                <a:prstDash val="solid"/>
                <a:miter/>
              </a:ln>
            </p:spPr>
          </p:sp>
          <p:sp>
            <p:nvSpPr>
              <p:cNvPr id="23" name="TextBox 23"/>
              <p:cNvSpPr txBox="1"/>
              <p:nvPr/>
            </p:nvSpPr>
            <p:spPr>
              <a:xfrm>
                <a:off x="0" y="-85725"/>
                <a:ext cx="1261742" cy="1798479"/>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0"/>
              <a:ext cx="6387571" cy="8670818"/>
              <a:chOff x="0" y="0"/>
              <a:chExt cx="1261742" cy="1712754"/>
            </a:xfrm>
          </p:grpSpPr>
          <p:sp>
            <p:nvSpPr>
              <p:cNvPr id="25" name="Freeform 25"/>
              <p:cNvSpPr/>
              <p:nvPr/>
            </p:nvSpPr>
            <p:spPr>
              <a:xfrm>
                <a:off x="0" y="0"/>
                <a:ext cx="1261742" cy="1712754"/>
              </a:xfrm>
              <a:custGeom>
                <a:avLst/>
                <a:gdLst/>
                <a:ahLst/>
                <a:cxnLst/>
                <a:rect l="l" t="t" r="r" b="b"/>
                <a:pathLst>
                  <a:path w="1261742" h="1712754">
                    <a:moveTo>
                      <a:pt x="0" y="0"/>
                    </a:moveTo>
                    <a:lnTo>
                      <a:pt x="1261742" y="0"/>
                    </a:lnTo>
                    <a:lnTo>
                      <a:pt x="1261742" y="1712754"/>
                    </a:lnTo>
                    <a:lnTo>
                      <a:pt x="0" y="1712754"/>
                    </a:lnTo>
                    <a:close/>
                  </a:path>
                </a:pathLst>
              </a:custGeom>
              <a:solidFill>
                <a:srgbClr val="000000">
                  <a:alpha val="0"/>
                </a:srgbClr>
              </a:solidFill>
              <a:ln w="38100" cap="sq">
                <a:solidFill>
                  <a:srgbClr val="000000"/>
                </a:solidFill>
                <a:prstDash val="solid"/>
                <a:miter/>
              </a:ln>
            </p:spPr>
          </p:sp>
          <p:sp>
            <p:nvSpPr>
              <p:cNvPr id="26" name="TextBox 26"/>
              <p:cNvSpPr txBox="1"/>
              <p:nvPr/>
            </p:nvSpPr>
            <p:spPr>
              <a:xfrm>
                <a:off x="0" y="-85725"/>
                <a:ext cx="1261742" cy="1798479"/>
              </a:xfrm>
              <a:prstGeom prst="rect">
                <a:avLst/>
              </a:prstGeom>
            </p:spPr>
            <p:txBody>
              <a:bodyPr lIns="50800" tIns="50800" rIns="50800" bIns="50800" rtlCol="0" anchor="ctr"/>
              <a:lstStyle/>
              <a:p>
                <a:pPr algn="ctr">
                  <a:lnSpc>
                    <a:spcPts val="2659"/>
                  </a:lnSpc>
                </a:pPr>
                <a:endParaRPr/>
              </a:p>
            </p:txBody>
          </p:sp>
        </p:grpSp>
      </p:grpSp>
      <p:sp>
        <p:nvSpPr>
          <p:cNvPr id="27" name="TextBox 27"/>
          <p:cNvSpPr txBox="1"/>
          <p:nvPr/>
        </p:nvSpPr>
        <p:spPr>
          <a:xfrm>
            <a:off x="2996636" y="1019175"/>
            <a:ext cx="12265919" cy="1228725"/>
          </a:xfrm>
          <a:prstGeom prst="rect">
            <a:avLst/>
          </a:prstGeom>
        </p:spPr>
        <p:txBody>
          <a:bodyPr lIns="0" tIns="0" rIns="0" bIns="0" rtlCol="0" anchor="t">
            <a:spAutoFit/>
          </a:bodyPr>
          <a:lstStyle/>
          <a:p>
            <a:pPr marL="0" lvl="0" indent="0" algn="l">
              <a:lnSpc>
                <a:spcPts val="9600"/>
              </a:lnSpc>
              <a:spcBef>
                <a:spcPct val="0"/>
              </a:spcBef>
            </a:pPr>
            <a:r>
              <a:rPr lang="en-US" sz="8000" spc="160">
                <a:solidFill>
                  <a:srgbClr val="000000"/>
                </a:solidFill>
                <a:latin typeface="Gagalin"/>
                <a:ea typeface="Gagalin"/>
                <a:cs typeface="Gagalin"/>
                <a:sym typeface="Gagalin"/>
              </a:rPr>
              <a:t>eligibility requirements</a:t>
            </a:r>
          </a:p>
        </p:txBody>
      </p:sp>
      <p:sp>
        <p:nvSpPr>
          <p:cNvPr id="28" name="Freeform 28"/>
          <p:cNvSpPr/>
          <p:nvPr/>
        </p:nvSpPr>
        <p:spPr>
          <a:xfrm rot="3191312">
            <a:off x="10587496" y="-1345599"/>
            <a:ext cx="2539093" cy="2460612"/>
          </a:xfrm>
          <a:custGeom>
            <a:avLst/>
            <a:gdLst/>
            <a:ahLst/>
            <a:cxnLst/>
            <a:rect l="l" t="t" r="r" b="b"/>
            <a:pathLst>
              <a:path w="2539093" h="2460612">
                <a:moveTo>
                  <a:pt x="0" y="0"/>
                </a:moveTo>
                <a:lnTo>
                  <a:pt x="2539093" y="0"/>
                </a:lnTo>
                <a:lnTo>
                  <a:pt x="2539093" y="2460612"/>
                </a:lnTo>
                <a:lnTo>
                  <a:pt x="0" y="246061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29" name="TextBox 29"/>
          <p:cNvSpPr txBox="1"/>
          <p:nvPr/>
        </p:nvSpPr>
        <p:spPr>
          <a:xfrm>
            <a:off x="6901145" y="4194268"/>
            <a:ext cx="4497447" cy="3282008"/>
          </a:xfrm>
          <a:prstGeom prst="rect">
            <a:avLst/>
          </a:prstGeom>
        </p:spPr>
        <p:txBody>
          <a:bodyPr lIns="0" tIns="0" rIns="0" bIns="0" rtlCol="0" anchor="t">
            <a:spAutoFit/>
          </a:bodyPr>
          <a:lstStyle/>
          <a:p>
            <a:pPr algn="l">
              <a:lnSpc>
                <a:spcPts val="4318"/>
              </a:lnSpc>
            </a:pPr>
            <a:r>
              <a:rPr lang="en-US" sz="2321" b="1" spc="116">
                <a:solidFill>
                  <a:srgbClr val="000000"/>
                </a:solidFill>
                <a:latin typeface="Agrandir Bold"/>
                <a:ea typeface="Agrandir Bold"/>
                <a:cs typeface="Agrandir Bold"/>
                <a:sym typeface="Agrandir Bold"/>
              </a:rPr>
              <a:t>Selection assessments: Qualify the IoBM Admission Test (quantitative reasoning, English, analytical skills) and a brief personal interview.</a:t>
            </a:r>
          </a:p>
        </p:txBody>
      </p:sp>
      <p:sp>
        <p:nvSpPr>
          <p:cNvPr id="30" name="TextBox 30"/>
          <p:cNvSpPr txBox="1"/>
          <p:nvPr/>
        </p:nvSpPr>
        <p:spPr>
          <a:xfrm>
            <a:off x="1576397" y="4207502"/>
            <a:ext cx="4553869" cy="3427032"/>
          </a:xfrm>
          <a:prstGeom prst="rect">
            <a:avLst/>
          </a:prstGeom>
        </p:spPr>
        <p:txBody>
          <a:bodyPr lIns="0" tIns="0" rIns="0" bIns="0" rtlCol="0" anchor="t">
            <a:spAutoFit/>
          </a:bodyPr>
          <a:lstStyle/>
          <a:p>
            <a:pPr algn="l">
              <a:lnSpc>
                <a:spcPts val="3877"/>
              </a:lnSpc>
            </a:pPr>
            <a:r>
              <a:rPr lang="en-US" sz="2280" b="1" spc="114">
                <a:solidFill>
                  <a:srgbClr val="000000"/>
                </a:solidFill>
                <a:latin typeface="Agrandir Bold"/>
                <a:ea typeface="Agrandir Bold"/>
                <a:cs typeface="Agrandir Bold"/>
                <a:sym typeface="Agrandir Bold"/>
              </a:rPr>
              <a:t>Strong academic foundation: At least 60% in HSSC (or equivalent) with a solid Mathematics background plus, for foreign credentials, an IBCC equivalence certificate.</a:t>
            </a:r>
          </a:p>
        </p:txBody>
      </p:sp>
      <p:sp>
        <p:nvSpPr>
          <p:cNvPr id="31" name="TextBox 31"/>
          <p:cNvSpPr txBox="1"/>
          <p:nvPr/>
        </p:nvSpPr>
        <p:spPr>
          <a:xfrm>
            <a:off x="1876146" y="3169766"/>
            <a:ext cx="3669118" cy="771525"/>
          </a:xfrm>
          <a:prstGeom prst="rect">
            <a:avLst/>
          </a:prstGeom>
        </p:spPr>
        <p:txBody>
          <a:bodyPr lIns="0" tIns="0" rIns="0" bIns="0" rtlCol="0" anchor="t">
            <a:spAutoFit/>
          </a:bodyPr>
          <a:lstStyle/>
          <a:p>
            <a:pPr algn="ctr">
              <a:lnSpc>
                <a:spcPts val="6299"/>
              </a:lnSpc>
            </a:pPr>
            <a:r>
              <a:rPr lang="en-US" sz="4500" spc="225">
                <a:solidFill>
                  <a:srgbClr val="000000"/>
                </a:solidFill>
                <a:latin typeface="Gagalin"/>
                <a:ea typeface="Gagalin"/>
                <a:cs typeface="Gagalin"/>
                <a:sym typeface="Gagalin"/>
              </a:rPr>
              <a:t>accuracy</a:t>
            </a:r>
          </a:p>
        </p:txBody>
      </p:sp>
      <p:sp>
        <p:nvSpPr>
          <p:cNvPr id="32" name="TextBox 32"/>
          <p:cNvSpPr txBox="1"/>
          <p:nvPr/>
        </p:nvSpPr>
        <p:spPr>
          <a:xfrm>
            <a:off x="7303111" y="3169766"/>
            <a:ext cx="3669118" cy="771525"/>
          </a:xfrm>
          <a:prstGeom prst="rect">
            <a:avLst/>
          </a:prstGeom>
        </p:spPr>
        <p:txBody>
          <a:bodyPr lIns="0" tIns="0" rIns="0" bIns="0" rtlCol="0" anchor="t">
            <a:spAutoFit/>
          </a:bodyPr>
          <a:lstStyle/>
          <a:p>
            <a:pPr algn="ctr">
              <a:lnSpc>
                <a:spcPts val="6299"/>
              </a:lnSpc>
            </a:pPr>
            <a:r>
              <a:rPr lang="en-US" sz="4500" spc="225">
                <a:solidFill>
                  <a:srgbClr val="000000"/>
                </a:solidFill>
                <a:latin typeface="Gagalin"/>
                <a:ea typeface="Gagalin"/>
                <a:cs typeface="Gagalin"/>
                <a:sym typeface="Gagalin"/>
              </a:rPr>
              <a:t>specificity</a:t>
            </a:r>
          </a:p>
        </p:txBody>
      </p:sp>
      <p:sp>
        <p:nvSpPr>
          <p:cNvPr id="33" name="TextBox 33"/>
          <p:cNvSpPr txBox="1"/>
          <p:nvPr/>
        </p:nvSpPr>
        <p:spPr>
          <a:xfrm>
            <a:off x="12731639" y="3169766"/>
            <a:ext cx="3669118" cy="771525"/>
          </a:xfrm>
          <a:prstGeom prst="rect">
            <a:avLst/>
          </a:prstGeom>
        </p:spPr>
        <p:txBody>
          <a:bodyPr lIns="0" tIns="0" rIns="0" bIns="0" rtlCol="0" anchor="t">
            <a:spAutoFit/>
          </a:bodyPr>
          <a:lstStyle/>
          <a:p>
            <a:pPr algn="ctr">
              <a:lnSpc>
                <a:spcPts val="6299"/>
              </a:lnSpc>
            </a:pPr>
            <a:r>
              <a:rPr lang="en-US" sz="4500" spc="225">
                <a:solidFill>
                  <a:srgbClr val="000000"/>
                </a:solidFill>
                <a:latin typeface="Gagalin"/>
                <a:ea typeface="Gagalin"/>
                <a:cs typeface="Gagalin"/>
                <a:sym typeface="Gagalin"/>
              </a:rPr>
              <a:t>clarity</a:t>
            </a:r>
          </a:p>
        </p:txBody>
      </p:sp>
      <p:sp>
        <p:nvSpPr>
          <p:cNvPr id="34" name="TextBox 34"/>
          <p:cNvSpPr txBox="1"/>
          <p:nvPr/>
        </p:nvSpPr>
        <p:spPr>
          <a:xfrm>
            <a:off x="12328909" y="4213318"/>
            <a:ext cx="4474577" cy="3552216"/>
          </a:xfrm>
          <a:prstGeom prst="rect">
            <a:avLst/>
          </a:prstGeom>
        </p:spPr>
        <p:txBody>
          <a:bodyPr lIns="0" tIns="0" rIns="0" bIns="0" rtlCol="0" anchor="t">
            <a:spAutoFit/>
          </a:bodyPr>
          <a:lstStyle/>
          <a:p>
            <a:pPr algn="l">
              <a:lnSpc>
                <a:spcPts val="4029"/>
              </a:lnSpc>
            </a:pPr>
            <a:r>
              <a:rPr lang="en-US" sz="2166" b="1" spc="108">
                <a:solidFill>
                  <a:srgbClr val="000000"/>
                </a:solidFill>
                <a:latin typeface="Agrandir Bold"/>
                <a:ea typeface="Agrandir Bold"/>
                <a:cs typeface="Agrandir Bold"/>
                <a:sym typeface="Agrandir Bold"/>
              </a:rPr>
              <a:t>Complete documentation and intakes: Submit transcripts, identity proofs, certificates by the deadline; apply for Fall intake (August–September) or Spring intake (January).</a:t>
            </a:r>
          </a:p>
          <a:p>
            <a:pPr algn="l">
              <a:lnSpc>
                <a:spcPts val="4029"/>
              </a:lnSpc>
            </a:pPr>
            <a:endParaRPr lang="en-US" sz="2166" b="1" spc="108">
              <a:solidFill>
                <a:srgbClr val="000000"/>
              </a:solidFill>
              <a:latin typeface="Agrandir Bold"/>
              <a:ea typeface="Agrandir Bold"/>
              <a:cs typeface="Agrandir Bold"/>
              <a:sym typeface="Agrandir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46365" y="1028700"/>
            <a:ext cx="7886600" cy="832080"/>
            <a:chOff x="0" y="0"/>
            <a:chExt cx="2077129" cy="219149"/>
          </a:xfrm>
        </p:grpSpPr>
        <p:sp>
          <p:nvSpPr>
            <p:cNvPr id="3" name="Freeform 3"/>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4" name="TextBox 4"/>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846365" y="1028700"/>
            <a:ext cx="7886600" cy="832080"/>
            <a:chOff x="0" y="0"/>
            <a:chExt cx="2077129" cy="219149"/>
          </a:xfrm>
        </p:grpSpPr>
        <p:sp>
          <p:nvSpPr>
            <p:cNvPr id="6" name="Freeform 6"/>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7" name="TextBox 7"/>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4029577">
            <a:off x="11748117" y="3238424"/>
            <a:ext cx="11022365" cy="10127047"/>
          </a:xfrm>
          <a:custGeom>
            <a:avLst/>
            <a:gdLst/>
            <a:ahLst/>
            <a:cxnLst/>
            <a:rect l="l" t="t" r="r" b="b"/>
            <a:pathLst>
              <a:path w="11022365" h="10127047">
                <a:moveTo>
                  <a:pt x="0" y="0"/>
                </a:moveTo>
                <a:lnTo>
                  <a:pt x="11022366" y="0"/>
                </a:lnTo>
                <a:lnTo>
                  <a:pt x="11022366" y="10127047"/>
                </a:lnTo>
                <a:lnTo>
                  <a:pt x="0" y="1012704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rot="852564">
            <a:off x="15257373" y="6303056"/>
            <a:ext cx="3492494" cy="4456133"/>
          </a:xfrm>
          <a:custGeom>
            <a:avLst/>
            <a:gdLst/>
            <a:ahLst/>
            <a:cxnLst/>
            <a:rect l="l" t="t" r="r" b="b"/>
            <a:pathLst>
              <a:path w="3492494" h="4456133">
                <a:moveTo>
                  <a:pt x="0" y="0"/>
                </a:moveTo>
                <a:lnTo>
                  <a:pt x="3492494" y="0"/>
                </a:lnTo>
                <a:lnTo>
                  <a:pt x="3492494" y="4456132"/>
                </a:lnTo>
                <a:lnTo>
                  <a:pt x="0" y="445613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a:off x="8846365" y="2265315"/>
            <a:ext cx="7886600" cy="832080"/>
            <a:chOff x="0" y="0"/>
            <a:chExt cx="10515466" cy="1109439"/>
          </a:xfrm>
        </p:grpSpPr>
        <p:grpSp>
          <p:nvGrpSpPr>
            <p:cNvPr id="11" name="Group 11"/>
            <p:cNvGrpSpPr/>
            <p:nvPr/>
          </p:nvGrpSpPr>
          <p:grpSpPr>
            <a:xfrm>
              <a:off x="0" y="0"/>
              <a:ext cx="10515466" cy="1109439"/>
              <a:chOff x="0" y="0"/>
              <a:chExt cx="2077129" cy="219149"/>
            </a:xfrm>
          </p:grpSpPr>
          <p:sp>
            <p:nvSpPr>
              <p:cNvPr id="12" name="Freeform 12"/>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13" name="TextBox 13"/>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0"/>
              <a:ext cx="10515466" cy="1109439"/>
              <a:chOff x="0" y="0"/>
              <a:chExt cx="2077129" cy="219149"/>
            </a:xfrm>
          </p:grpSpPr>
          <p:sp>
            <p:nvSpPr>
              <p:cNvPr id="15" name="Freeform 15"/>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16" name="TextBox 16"/>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grpSp>
        <p:nvGrpSpPr>
          <p:cNvPr id="17" name="Group 17"/>
          <p:cNvGrpSpPr/>
          <p:nvPr/>
        </p:nvGrpSpPr>
        <p:grpSpPr>
          <a:xfrm>
            <a:off x="8846365" y="3501929"/>
            <a:ext cx="7886600" cy="832080"/>
            <a:chOff x="0" y="0"/>
            <a:chExt cx="10515466" cy="1109439"/>
          </a:xfrm>
        </p:grpSpPr>
        <p:grpSp>
          <p:nvGrpSpPr>
            <p:cNvPr id="18" name="Group 18"/>
            <p:cNvGrpSpPr/>
            <p:nvPr/>
          </p:nvGrpSpPr>
          <p:grpSpPr>
            <a:xfrm>
              <a:off x="0" y="0"/>
              <a:ext cx="10515466" cy="1109439"/>
              <a:chOff x="0" y="0"/>
              <a:chExt cx="2077129" cy="219149"/>
            </a:xfrm>
          </p:grpSpPr>
          <p:sp>
            <p:nvSpPr>
              <p:cNvPr id="19" name="Freeform 19"/>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20" name="TextBox 20"/>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0" y="0"/>
              <a:ext cx="10515466" cy="1109439"/>
              <a:chOff x="0" y="0"/>
              <a:chExt cx="2077129" cy="219149"/>
            </a:xfrm>
          </p:grpSpPr>
          <p:sp>
            <p:nvSpPr>
              <p:cNvPr id="22" name="Freeform 22"/>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23" name="TextBox 23"/>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grpSp>
        <p:nvGrpSpPr>
          <p:cNvPr id="24" name="Group 24"/>
          <p:cNvGrpSpPr/>
          <p:nvPr/>
        </p:nvGrpSpPr>
        <p:grpSpPr>
          <a:xfrm>
            <a:off x="8846365" y="4734059"/>
            <a:ext cx="7886600" cy="832080"/>
            <a:chOff x="0" y="0"/>
            <a:chExt cx="10515466" cy="1109439"/>
          </a:xfrm>
        </p:grpSpPr>
        <p:grpSp>
          <p:nvGrpSpPr>
            <p:cNvPr id="25" name="Group 25"/>
            <p:cNvGrpSpPr/>
            <p:nvPr/>
          </p:nvGrpSpPr>
          <p:grpSpPr>
            <a:xfrm>
              <a:off x="0" y="0"/>
              <a:ext cx="10515466" cy="1109439"/>
              <a:chOff x="0" y="0"/>
              <a:chExt cx="2077129" cy="219149"/>
            </a:xfrm>
          </p:grpSpPr>
          <p:sp>
            <p:nvSpPr>
              <p:cNvPr id="26" name="Freeform 26"/>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27" name="TextBox 27"/>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0" y="0"/>
              <a:ext cx="10515466" cy="1109439"/>
              <a:chOff x="0" y="0"/>
              <a:chExt cx="2077129" cy="219149"/>
            </a:xfrm>
          </p:grpSpPr>
          <p:sp>
            <p:nvSpPr>
              <p:cNvPr id="29" name="Freeform 29"/>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30" name="TextBox 30"/>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grpSp>
        <p:nvGrpSpPr>
          <p:cNvPr id="31" name="Group 31"/>
          <p:cNvGrpSpPr/>
          <p:nvPr/>
        </p:nvGrpSpPr>
        <p:grpSpPr>
          <a:xfrm>
            <a:off x="8846365" y="5942578"/>
            <a:ext cx="7886600" cy="832080"/>
            <a:chOff x="0" y="0"/>
            <a:chExt cx="10515466" cy="1109439"/>
          </a:xfrm>
        </p:grpSpPr>
        <p:grpSp>
          <p:nvGrpSpPr>
            <p:cNvPr id="32" name="Group 32"/>
            <p:cNvGrpSpPr/>
            <p:nvPr/>
          </p:nvGrpSpPr>
          <p:grpSpPr>
            <a:xfrm>
              <a:off x="0" y="0"/>
              <a:ext cx="10515466" cy="1109439"/>
              <a:chOff x="0" y="0"/>
              <a:chExt cx="2077129" cy="219149"/>
            </a:xfrm>
          </p:grpSpPr>
          <p:sp>
            <p:nvSpPr>
              <p:cNvPr id="33" name="Freeform 33"/>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34" name="TextBox 34"/>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a:off x="0" y="0"/>
              <a:ext cx="10515466" cy="1109439"/>
              <a:chOff x="0" y="0"/>
              <a:chExt cx="2077129" cy="219149"/>
            </a:xfrm>
          </p:grpSpPr>
          <p:sp>
            <p:nvSpPr>
              <p:cNvPr id="36" name="Freeform 36"/>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37" name="TextBox 37"/>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grpSp>
        <p:nvGrpSpPr>
          <p:cNvPr id="38" name="Group 38"/>
          <p:cNvGrpSpPr/>
          <p:nvPr/>
        </p:nvGrpSpPr>
        <p:grpSpPr>
          <a:xfrm>
            <a:off x="8846365" y="7179193"/>
            <a:ext cx="7886600" cy="832080"/>
            <a:chOff x="0" y="0"/>
            <a:chExt cx="10515466" cy="1109439"/>
          </a:xfrm>
        </p:grpSpPr>
        <p:grpSp>
          <p:nvGrpSpPr>
            <p:cNvPr id="39" name="Group 39"/>
            <p:cNvGrpSpPr/>
            <p:nvPr/>
          </p:nvGrpSpPr>
          <p:grpSpPr>
            <a:xfrm>
              <a:off x="0" y="0"/>
              <a:ext cx="10515466" cy="1109439"/>
              <a:chOff x="0" y="0"/>
              <a:chExt cx="2077129" cy="219149"/>
            </a:xfrm>
          </p:grpSpPr>
          <p:sp>
            <p:nvSpPr>
              <p:cNvPr id="40" name="Freeform 40"/>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41" name="TextBox 41"/>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42" name="Group 42"/>
            <p:cNvGrpSpPr/>
            <p:nvPr/>
          </p:nvGrpSpPr>
          <p:grpSpPr>
            <a:xfrm>
              <a:off x="0" y="0"/>
              <a:ext cx="10515466" cy="1109439"/>
              <a:chOff x="0" y="0"/>
              <a:chExt cx="2077129" cy="219149"/>
            </a:xfrm>
          </p:grpSpPr>
          <p:sp>
            <p:nvSpPr>
              <p:cNvPr id="43" name="Freeform 43"/>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44" name="TextBox 44"/>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grpSp>
        <p:nvGrpSpPr>
          <p:cNvPr id="45" name="Group 45"/>
          <p:cNvGrpSpPr/>
          <p:nvPr/>
        </p:nvGrpSpPr>
        <p:grpSpPr>
          <a:xfrm>
            <a:off x="8846365" y="8411322"/>
            <a:ext cx="7886600" cy="832080"/>
            <a:chOff x="0" y="0"/>
            <a:chExt cx="10515466" cy="1109439"/>
          </a:xfrm>
        </p:grpSpPr>
        <p:grpSp>
          <p:nvGrpSpPr>
            <p:cNvPr id="46" name="Group 46"/>
            <p:cNvGrpSpPr/>
            <p:nvPr/>
          </p:nvGrpSpPr>
          <p:grpSpPr>
            <a:xfrm>
              <a:off x="0" y="0"/>
              <a:ext cx="10515466" cy="1109439"/>
              <a:chOff x="0" y="0"/>
              <a:chExt cx="2077129" cy="219149"/>
            </a:xfrm>
          </p:grpSpPr>
          <p:sp>
            <p:nvSpPr>
              <p:cNvPr id="47" name="Freeform 47"/>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FFFFFF">
                  <a:alpha val="40000"/>
                </a:srgbClr>
              </a:solidFill>
              <a:ln w="38100" cap="sq">
                <a:solidFill>
                  <a:srgbClr val="000000">
                    <a:alpha val="40000"/>
                  </a:srgbClr>
                </a:solidFill>
                <a:prstDash val="solid"/>
                <a:miter/>
              </a:ln>
            </p:spPr>
          </p:sp>
          <p:sp>
            <p:nvSpPr>
              <p:cNvPr id="48" name="TextBox 48"/>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nvGrpSpPr>
            <p:cNvPr id="49" name="Group 49"/>
            <p:cNvGrpSpPr/>
            <p:nvPr/>
          </p:nvGrpSpPr>
          <p:grpSpPr>
            <a:xfrm>
              <a:off x="0" y="0"/>
              <a:ext cx="10515466" cy="1109439"/>
              <a:chOff x="0" y="0"/>
              <a:chExt cx="2077129" cy="219149"/>
            </a:xfrm>
          </p:grpSpPr>
          <p:sp>
            <p:nvSpPr>
              <p:cNvPr id="50" name="Freeform 50"/>
              <p:cNvSpPr/>
              <p:nvPr/>
            </p:nvSpPr>
            <p:spPr>
              <a:xfrm>
                <a:off x="0" y="0"/>
                <a:ext cx="2077129" cy="219149"/>
              </a:xfrm>
              <a:custGeom>
                <a:avLst/>
                <a:gdLst/>
                <a:ahLst/>
                <a:cxnLst/>
                <a:rect l="l" t="t" r="r" b="b"/>
                <a:pathLst>
                  <a:path w="2077129" h="219149">
                    <a:moveTo>
                      <a:pt x="0" y="0"/>
                    </a:moveTo>
                    <a:lnTo>
                      <a:pt x="2077129" y="0"/>
                    </a:lnTo>
                    <a:lnTo>
                      <a:pt x="2077129" y="219149"/>
                    </a:lnTo>
                    <a:lnTo>
                      <a:pt x="0" y="219149"/>
                    </a:lnTo>
                    <a:close/>
                  </a:path>
                </a:pathLst>
              </a:custGeom>
              <a:solidFill>
                <a:srgbClr val="000000">
                  <a:alpha val="0"/>
                </a:srgbClr>
              </a:solidFill>
              <a:ln w="38100" cap="sq">
                <a:solidFill>
                  <a:srgbClr val="000000"/>
                </a:solidFill>
                <a:prstDash val="solid"/>
                <a:miter/>
              </a:ln>
            </p:spPr>
          </p:sp>
          <p:sp>
            <p:nvSpPr>
              <p:cNvPr id="51" name="TextBox 51"/>
              <p:cNvSpPr txBox="1"/>
              <p:nvPr/>
            </p:nvSpPr>
            <p:spPr>
              <a:xfrm>
                <a:off x="0" y="-85725"/>
                <a:ext cx="2077129" cy="304874"/>
              </a:xfrm>
              <a:prstGeom prst="rect">
                <a:avLst/>
              </a:prstGeom>
            </p:spPr>
            <p:txBody>
              <a:bodyPr lIns="50800" tIns="50800" rIns="50800" bIns="50800" rtlCol="0" anchor="ctr"/>
              <a:lstStyle/>
              <a:p>
                <a:pPr algn="ctr">
                  <a:lnSpc>
                    <a:spcPts val="2659"/>
                  </a:lnSpc>
                </a:pPr>
                <a:endParaRPr/>
              </a:p>
            </p:txBody>
          </p:sp>
        </p:grpSp>
      </p:grpSp>
      <p:sp>
        <p:nvSpPr>
          <p:cNvPr id="52" name="Freeform 52"/>
          <p:cNvSpPr/>
          <p:nvPr/>
        </p:nvSpPr>
        <p:spPr>
          <a:xfrm rot="-3853104">
            <a:off x="-963412" y="-4129713"/>
            <a:ext cx="8022190" cy="9004499"/>
          </a:xfrm>
          <a:custGeom>
            <a:avLst/>
            <a:gdLst/>
            <a:ahLst/>
            <a:cxnLst/>
            <a:rect l="l" t="t" r="r" b="b"/>
            <a:pathLst>
              <a:path w="8022190" h="9004499">
                <a:moveTo>
                  <a:pt x="0" y="0"/>
                </a:moveTo>
                <a:lnTo>
                  <a:pt x="8022190" y="0"/>
                </a:lnTo>
                <a:lnTo>
                  <a:pt x="8022190" y="9004499"/>
                </a:lnTo>
                <a:lnTo>
                  <a:pt x="0" y="900449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3" name="Freeform 53"/>
          <p:cNvSpPr/>
          <p:nvPr/>
        </p:nvSpPr>
        <p:spPr>
          <a:xfrm>
            <a:off x="-270655" y="-1786376"/>
            <a:ext cx="4621267" cy="4883770"/>
          </a:xfrm>
          <a:custGeom>
            <a:avLst/>
            <a:gdLst/>
            <a:ahLst/>
            <a:cxnLst/>
            <a:rect l="l" t="t" r="r" b="b"/>
            <a:pathLst>
              <a:path w="4621267" h="4883770">
                <a:moveTo>
                  <a:pt x="0" y="0"/>
                </a:moveTo>
                <a:lnTo>
                  <a:pt x="4621267" y="0"/>
                </a:lnTo>
                <a:lnTo>
                  <a:pt x="4621267" y="4883770"/>
                </a:lnTo>
                <a:lnTo>
                  <a:pt x="0" y="488377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54" name="TextBox 54"/>
          <p:cNvSpPr txBox="1"/>
          <p:nvPr/>
        </p:nvSpPr>
        <p:spPr>
          <a:xfrm>
            <a:off x="1247542" y="4324484"/>
            <a:ext cx="6761286" cy="2447925"/>
          </a:xfrm>
          <a:prstGeom prst="rect">
            <a:avLst/>
          </a:prstGeom>
        </p:spPr>
        <p:txBody>
          <a:bodyPr lIns="0" tIns="0" rIns="0" bIns="0" rtlCol="0" anchor="t">
            <a:spAutoFit/>
          </a:bodyPr>
          <a:lstStyle/>
          <a:p>
            <a:pPr marL="0" lvl="0" indent="0" algn="l">
              <a:lnSpc>
                <a:spcPts val="9600"/>
              </a:lnSpc>
              <a:spcBef>
                <a:spcPct val="0"/>
              </a:spcBef>
            </a:pPr>
            <a:r>
              <a:rPr lang="en-US" sz="8000" spc="160">
                <a:solidFill>
                  <a:srgbClr val="000000"/>
                </a:solidFill>
                <a:latin typeface="Gagalin"/>
                <a:ea typeface="Gagalin"/>
                <a:cs typeface="Gagalin"/>
                <a:sym typeface="Gagalin"/>
              </a:rPr>
              <a:t>potential career paths</a:t>
            </a:r>
          </a:p>
        </p:txBody>
      </p:sp>
      <p:sp>
        <p:nvSpPr>
          <p:cNvPr id="55" name="TextBox 55"/>
          <p:cNvSpPr txBox="1"/>
          <p:nvPr/>
        </p:nvSpPr>
        <p:spPr>
          <a:xfrm>
            <a:off x="1555035" y="7890622"/>
            <a:ext cx="6146299" cy="13747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The informative or explanatory genre covers a range of text types such as such as:</a:t>
            </a:r>
          </a:p>
        </p:txBody>
      </p:sp>
      <p:sp>
        <p:nvSpPr>
          <p:cNvPr id="56" name="TextBox 56"/>
          <p:cNvSpPr txBox="1"/>
          <p:nvPr/>
        </p:nvSpPr>
        <p:spPr>
          <a:xfrm>
            <a:off x="9182097" y="1133590"/>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Data Analyst</a:t>
            </a:r>
          </a:p>
        </p:txBody>
      </p:sp>
      <p:sp>
        <p:nvSpPr>
          <p:cNvPr id="57" name="TextBox 57"/>
          <p:cNvSpPr txBox="1"/>
          <p:nvPr/>
        </p:nvSpPr>
        <p:spPr>
          <a:xfrm>
            <a:off x="9101818" y="2359025"/>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Business Analyst</a:t>
            </a:r>
          </a:p>
        </p:txBody>
      </p:sp>
      <p:sp>
        <p:nvSpPr>
          <p:cNvPr id="58" name="TextBox 58"/>
          <p:cNvSpPr txBox="1"/>
          <p:nvPr/>
        </p:nvSpPr>
        <p:spPr>
          <a:xfrm>
            <a:off x="9101818" y="3602219"/>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Data Scientist</a:t>
            </a:r>
          </a:p>
        </p:txBody>
      </p:sp>
      <p:sp>
        <p:nvSpPr>
          <p:cNvPr id="59" name="TextBox 59"/>
          <p:cNvSpPr txBox="1"/>
          <p:nvPr/>
        </p:nvSpPr>
        <p:spPr>
          <a:xfrm>
            <a:off x="9101818" y="4857884"/>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Human Resources Analyst</a:t>
            </a:r>
          </a:p>
        </p:txBody>
      </p:sp>
      <p:sp>
        <p:nvSpPr>
          <p:cNvPr id="60" name="TextBox 60"/>
          <p:cNvSpPr txBox="1"/>
          <p:nvPr/>
        </p:nvSpPr>
        <p:spPr>
          <a:xfrm>
            <a:off x="9101818" y="6047468"/>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Business Consultant</a:t>
            </a:r>
          </a:p>
        </p:txBody>
      </p:sp>
      <p:sp>
        <p:nvSpPr>
          <p:cNvPr id="61" name="TextBox 61"/>
          <p:cNvSpPr txBox="1"/>
          <p:nvPr/>
        </p:nvSpPr>
        <p:spPr>
          <a:xfrm>
            <a:off x="9101818" y="7298533"/>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Operations Manager</a:t>
            </a:r>
          </a:p>
        </p:txBody>
      </p:sp>
      <p:sp>
        <p:nvSpPr>
          <p:cNvPr id="62" name="TextBox 62"/>
          <p:cNvSpPr txBox="1"/>
          <p:nvPr/>
        </p:nvSpPr>
        <p:spPr>
          <a:xfrm>
            <a:off x="9101818" y="8516212"/>
            <a:ext cx="7215136" cy="498475"/>
          </a:xfrm>
          <a:prstGeom prst="rect">
            <a:avLst/>
          </a:prstGeom>
        </p:spPr>
        <p:txBody>
          <a:bodyPr lIns="0" tIns="0" rIns="0" bIns="0" rtlCol="0" anchor="t">
            <a:spAutoFit/>
          </a:bodyPr>
          <a:lstStyle/>
          <a:p>
            <a:pPr algn="l">
              <a:lnSpc>
                <a:spcPts val="3500"/>
              </a:lnSpc>
            </a:pPr>
            <a:r>
              <a:rPr lang="en-US" sz="2500">
                <a:solidFill>
                  <a:srgbClr val="000000"/>
                </a:solidFill>
                <a:latin typeface="Agrandir"/>
                <a:ea typeface="Agrandir"/>
                <a:cs typeface="Agrandir"/>
                <a:sym typeface="Agrandir"/>
              </a:rPr>
              <a:t>Business Intelligence (BI) Analyst</a:t>
            </a:r>
          </a:p>
        </p:txBody>
      </p:sp>
      <p:sp>
        <p:nvSpPr>
          <p:cNvPr id="63" name="TextBox 63"/>
          <p:cNvSpPr txBox="1"/>
          <p:nvPr/>
        </p:nvSpPr>
        <p:spPr>
          <a:xfrm>
            <a:off x="1555035" y="7509507"/>
            <a:ext cx="6146299" cy="370840"/>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Agrandir"/>
                <a:ea typeface="Agrandir"/>
                <a:cs typeface="Agrandir"/>
                <a:sym typeface="Agrandir"/>
              </a:rPr>
              <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001677">
            <a:off x="-3456345" y="5990278"/>
            <a:ext cx="6912691" cy="7353926"/>
          </a:xfrm>
          <a:custGeom>
            <a:avLst/>
            <a:gdLst/>
            <a:ahLst/>
            <a:cxnLst/>
            <a:rect l="l" t="t" r="r" b="b"/>
            <a:pathLst>
              <a:path w="6912691" h="7353926">
                <a:moveTo>
                  <a:pt x="0" y="0"/>
                </a:moveTo>
                <a:lnTo>
                  <a:pt x="6912690" y="0"/>
                </a:lnTo>
                <a:lnTo>
                  <a:pt x="6912690" y="7353927"/>
                </a:lnTo>
                <a:lnTo>
                  <a:pt x="0" y="735392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028700" y="3244473"/>
            <a:ext cx="7829166" cy="6796538"/>
            <a:chOff x="0" y="0"/>
            <a:chExt cx="10438888" cy="9062050"/>
          </a:xfrm>
        </p:grpSpPr>
        <p:grpSp>
          <p:nvGrpSpPr>
            <p:cNvPr id="4" name="Group 4"/>
            <p:cNvGrpSpPr/>
            <p:nvPr/>
          </p:nvGrpSpPr>
          <p:grpSpPr>
            <a:xfrm>
              <a:off x="0" y="0"/>
              <a:ext cx="10438888" cy="9062050"/>
              <a:chOff x="0" y="0"/>
              <a:chExt cx="2062002" cy="1790035"/>
            </a:xfrm>
          </p:grpSpPr>
          <p:sp>
            <p:nvSpPr>
              <p:cNvPr id="5" name="Freeform 5"/>
              <p:cNvSpPr/>
              <p:nvPr/>
            </p:nvSpPr>
            <p:spPr>
              <a:xfrm>
                <a:off x="0" y="0"/>
                <a:ext cx="2062002" cy="1790035"/>
              </a:xfrm>
              <a:custGeom>
                <a:avLst/>
                <a:gdLst/>
                <a:ahLst/>
                <a:cxnLst/>
                <a:rect l="l" t="t" r="r" b="b"/>
                <a:pathLst>
                  <a:path w="2062002" h="1790035">
                    <a:moveTo>
                      <a:pt x="0" y="0"/>
                    </a:moveTo>
                    <a:lnTo>
                      <a:pt x="2062002" y="0"/>
                    </a:lnTo>
                    <a:lnTo>
                      <a:pt x="2062002" y="1790035"/>
                    </a:lnTo>
                    <a:lnTo>
                      <a:pt x="0" y="1790035"/>
                    </a:lnTo>
                    <a:close/>
                  </a:path>
                </a:pathLst>
              </a:custGeom>
              <a:solidFill>
                <a:srgbClr val="FFFFFF">
                  <a:alpha val="40000"/>
                </a:srgbClr>
              </a:solidFill>
              <a:ln w="38100" cap="sq">
                <a:solidFill>
                  <a:srgbClr val="000000">
                    <a:alpha val="40000"/>
                  </a:srgbClr>
                </a:solidFill>
                <a:prstDash val="solid"/>
                <a:miter/>
              </a:ln>
            </p:spPr>
          </p:sp>
          <p:sp>
            <p:nvSpPr>
              <p:cNvPr id="6" name="TextBox 6"/>
              <p:cNvSpPr txBox="1"/>
              <p:nvPr/>
            </p:nvSpPr>
            <p:spPr>
              <a:xfrm>
                <a:off x="0" y="-85725"/>
                <a:ext cx="2062002" cy="187576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0"/>
              <a:ext cx="10438888" cy="9062050"/>
              <a:chOff x="0" y="0"/>
              <a:chExt cx="2062002" cy="1790035"/>
            </a:xfrm>
          </p:grpSpPr>
          <p:sp>
            <p:nvSpPr>
              <p:cNvPr id="8" name="Freeform 8"/>
              <p:cNvSpPr/>
              <p:nvPr/>
            </p:nvSpPr>
            <p:spPr>
              <a:xfrm>
                <a:off x="0" y="0"/>
                <a:ext cx="2062002" cy="1790035"/>
              </a:xfrm>
              <a:custGeom>
                <a:avLst/>
                <a:gdLst/>
                <a:ahLst/>
                <a:cxnLst/>
                <a:rect l="l" t="t" r="r" b="b"/>
                <a:pathLst>
                  <a:path w="2062002" h="1790035">
                    <a:moveTo>
                      <a:pt x="0" y="0"/>
                    </a:moveTo>
                    <a:lnTo>
                      <a:pt x="2062002" y="0"/>
                    </a:lnTo>
                    <a:lnTo>
                      <a:pt x="2062002" y="1790035"/>
                    </a:lnTo>
                    <a:lnTo>
                      <a:pt x="0" y="1790035"/>
                    </a:lnTo>
                    <a:close/>
                  </a:path>
                </a:pathLst>
              </a:custGeom>
              <a:solidFill>
                <a:srgbClr val="000000">
                  <a:alpha val="0"/>
                </a:srgbClr>
              </a:solidFill>
              <a:ln w="38100" cap="sq">
                <a:solidFill>
                  <a:srgbClr val="000000"/>
                </a:solidFill>
                <a:prstDash val="solid"/>
                <a:miter/>
              </a:ln>
            </p:spPr>
          </p:sp>
          <p:sp>
            <p:nvSpPr>
              <p:cNvPr id="9" name="TextBox 9"/>
              <p:cNvSpPr txBox="1"/>
              <p:nvPr/>
            </p:nvSpPr>
            <p:spPr>
              <a:xfrm>
                <a:off x="0" y="-85725"/>
                <a:ext cx="2062002" cy="1875760"/>
              </a:xfrm>
              <a:prstGeom prst="rect">
                <a:avLst/>
              </a:prstGeom>
            </p:spPr>
            <p:txBody>
              <a:bodyPr lIns="50800" tIns="50800" rIns="50800" bIns="50800" rtlCol="0" anchor="ctr"/>
              <a:lstStyle/>
              <a:p>
                <a:pPr algn="ctr">
                  <a:lnSpc>
                    <a:spcPts val="2659"/>
                  </a:lnSpc>
                </a:pPr>
                <a:endParaRPr/>
              </a:p>
            </p:txBody>
          </p:sp>
        </p:grpSp>
      </p:grpSp>
      <p:sp>
        <p:nvSpPr>
          <p:cNvPr id="10" name="Freeform 10"/>
          <p:cNvSpPr/>
          <p:nvPr/>
        </p:nvSpPr>
        <p:spPr>
          <a:xfrm>
            <a:off x="13145969" y="-2716135"/>
            <a:ext cx="9738642" cy="9384510"/>
          </a:xfrm>
          <a:custGeom>
            <a:avLst/>
            <a:gdLst/>
            <a:ahLst/>
            <a:cxnLst/>
            <a:rect l="l" t="t" r="r" b="b"/>
            <a:pathLst>
              <a:path w="9738642" h="9384510">
                <a:moveTo>
                  <a:pt x="0" y="0"/>
                </a:moveTo>
                <a:lnTo>
                  <a:pt x="9738642" y="0"/>
                </a:lnTo>
                <a:lnTo>
                  <a:pt x="9738642" y="9384510"/>
                </a:lnTo>
                <a:lnTo>
                  <a:pt x="0" y="938451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93412">
            <a:off x="14315174" y="14176"/>
            <a:ext cx="4439711" cy="4017939"/>
          </a:xfrm>
          <a:custGeom>
            <a:avLst/>
            <a:gdLst/>
            <a:ahLst/>
            <a:cxnLst/>
            <a:rect l="l" t="t" r="r" b="b"/>
            <a:pathLst>
              <a:path w="4439711" h="4017939">
                <a:moveTo>
                  <a:pt x="0" y="0"/>
                </a:moveTo>
                <a:lnTo>
                  <a:pt x="4439711" y="0"/>
                </a:lnTo>
                <a:lnTo>
                  <a:pt x="4439711" y="4017939"/>
                </a:lnTo>
                <a:lnTo>
                  <a:pt x="0" y="401793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12" name="Group 12"/>
          <p:cNvGrpSpPr/>
          <p:nvPr/>
        </p:nvGrpSpPr>
        <p:grpSpPr>
          <a:xfrm>
            <a:off x="9430134" y="3244473"/>
            <a:ext cx="8332337" cy="6796538"/>
            <a:chOff x="0" y="0"/>
            <a:chExt cx="11109782" cy="9062050"/>
          </a:xfrm>
        </p:grpSpPr>
        <p:grpSp>
          <p:nvGrpSpPr>
            <p:cNvPr id="13" name="Group 13"/>
            <p:cNvGrpSpPr/>
            <p:nvPr/>
          </p:nvGrpSpPr>
          <p:grpSpPr>
            <a:xfrm>
              <a:off x="0" y="0"/>
              <a:ext cx="11109782" cy="9062050"/>
              <a:chOff x="0" y="0"/>
              <a:chExt cx="2194525" cy="1790035"/>
            </a:xfrm>
          </p:grpSpPr>
          <p:sp>
            <p:nvSpPr>
              <p:cNvPr id="14" name="Freeform 14"/>
              <p:cNvSpPr/>
              <p:nvPr/>
            </p:nvSpPr>
            <p:spPr>
              <a:xfrm>
                <a:off x="0" y="0"/>
                <a:ext cx="2194525" cy="1790035"/>
              </a:xfrm>
              <a:custGeom>
                <a:avLst/>
                <a:gdLst/>
                <a:ahLst/>
                <a:cxnLst/>
                <a:rect l="l" t="t" r="r" b="b"/>
                <a:pathLst>
                  <a:path w="2194525" h="1790035">
                    <a:moveTo>
                      <a:pt x="0" y="0"/>
                    </a:moveTo>
                    <a:lnTo>
                      <a:pt x="2194525" y="0"/>
                    </a:lnTo>
                    <a:lnTo>
                      <a:pt x="2194525" y="1790035"/>
                    </a:lnTo>
                    <a:lnTo>
                      <a:pt x="0" y="1790035"/>
                    </a:lnTo>
                    <a:close/>
                  </a:path>
                </a:pathLst>
              </a:custGeom>
              <a:solidFill>
                <a:srgbClr val="FFFFFF">
                  <a:alpha val="40000"/>
                </a:srgbClr>
              </a:solidFill>
              <a:ln w="38100" cap="sq">
                <a:solidFill>
                  <a:srgbClr val="000000">
                    <a:alpha val="40000"/>
                  </a:srgbClr>
                </a:solidFill>
                <a:prstDash val="solid"/>
                <a:miter/>
              </a:ln>
            </p:spPr>
          </p:sp>
          <p:sp>
            <p:nvSpPr>
              <p:cNvPr id="15" name="TextBox 15"/>
              <p:cNvSpPr txBox="1"/>
              <p:nvPr/>
            </p:nvSpPr>
            <p:spPr>
              <a:xfrm>
                <a:off x="0" y="-85725"/>
                <a:ext cx="2194525" cy="187576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0"/>
              <a:ext cx="11109782" cy="9062050"/>
              <a:chOff x="0" y="0"/>
              <a:chExt cx="2194525" cy="1790035"/>
            </a:xfrm>
          </p:grpSpPr>
          <p:sp>
            <p:nvSpPr>
              <p:cNvPr id="17" name="Freeform 17"/>
              <p:cNvSpPr/>
              <p:nvPr/>
            </p:nvSpPr>
            <p:spPr>
              <a:xfrm>
                <a:off x="0" y="0"/>
                <a:ext cx="2194525" cy="1790035"/>
              </a:xfrm>
              <a:custGeom>
                <a:avLst/>
                <a:gdLst/>
                <a:ahLst/>
                <a:cxnLst/>
                <a:rect l="l" t="t" r="r" b="b"/>
                <a:pathLst>
                  <a:path w="2194525" h="1790035">
                    <a:moveTo>
                      <a:pt x="0" y="0"/>
                    </a:moveTo>
                    <a:lnTo>
                      <a:pt x="2194525" y="0"/>
                    </a:lnTo>
                    <a:lnTo>
                      <a:pt x="2194525" y="1790035"/>
                    </a:lnTo>
                    <a:lnTo>
                      <a:pt x="0" y="1790035"/>
                    </a:lnTo>
                    <a:close/>
                  </a:path>
                </a:pathLst>
              </a:custGeom>
              <a:solidFill>
                <a:srgbClr val="000000">
                  <a:alpha val="0"/>
                </a:srgbClr>
              </a:solidFill>
              <a:ln w="38100" cap="sq">
                <a:solidFill>
                  <a:srgbClr val="000000"/>
                </a:solidFill>
                <a:prstDash val="solid"/>
                <a:miter/>
              </a:ln>
            </p:spPr>
          </p:sp>
          <p:sp>
            <p:nvSpPr>
              <p:cNvPr id="18" name="TextBox 18"/>
              <p:cNvSpPr txBox="1"/>
              <p:nvPr/>
            </p:nvSpPr>
            <p:spPr>
              <a:xfrm>
                <a:off x="0" y="-85725"/>
                <a:ext cx="2194525" cy="1875760"/>
              </a:xfrm>
              <a:prstGeom prst="rect">
                <a:avLst/>
              </a:prstGeom>
            </p:spPr>
            <p:txBody>
              <a:bodyPr lIns="50800" tIns="50800" rIns="50800" bIns="50800" rtlCol="0" anchor="ctr"/>
              <a:lstStyle/>
              <a:p>
                <a:pPr algn="ctr">
                  <a:lnSpc>
                    <a:spcPts val="2659"/>
                  </a:lnSpc>
                </a:pPr>
                <a:endParaRPr/>
              </a:p>
            </p:txBody>
          </p:sp>
        </p:grpSp>
      </p:grpSp>
      <p:sp>
        <p:nvSpPr>
          <p:cNvPr id="19" name="TextBox 19"/>
          <p:cNvSpPr txBox="1"/>
          <p:nvPr/>
        </p:nvSpPr>
        <p:spPr>
          <a:xfrm>
            <a:off x="1028700" y="747395"/>
            <a:ext cx="16230600" cy="1228725"/>
          </a:xfrm>
          <a:prstGeom prst="rect">
            <a:avLst/>
          </a:prstGeom>
        </p:spPr>
        <p:txBody>
          <a:bodyPr lIns="0" tIns="0" rIns="0" bIns="0" rtlCol="0" anchor="t">
            <a:spAutoFit/>
          </a:bodyPr>
          <a:lstStyle/>
          <a:p>
            <a:pPr marL="0" lvl="0" indent="0" algn="l">
              <a:lnSpc>
                <a:spcPts val="9600"/>
              </a:lnSpc>
              <a:spcBef>
                <a:spcPct val="0"/>
              </a:spcBef>
            </a:pPr>
            <a:r>
              <a:rPr lang="en-US" sz="8000" spc="160">
                <a:solidFill>
                  <a:srgbClr val="000000"/>
                </a:solidFill>
                <a:latin typeface="Gagalin"/>
                <a:ea typeface="Gagalin"/>
                <a:cs typeface="Gagalin"/>
                <a:sym typeface="Gagalin"/>
              </a:rPr>
              <a:t>benefits of studying at iobm</a:t>
            </a:r>
          </a:p>
        </p:txBody>
      </p:sp>
      <p:sp>
        <p:nvSpPr>
          <p:cNvPr id="20" name="TextBox 20"/>
          <p:cNvSpPr txBox="1"/>
          <p:nvPr/>
        </p:nvSpPr>
        <p:spPr>
          <a:xfrm>
            <a:off x="1213446" y="3641169"/>
            <a:ext cx="7459674" cy="5850747"/>
          </a:xfrm>
          <a:prstGeom prst="rect">
            <a:avLst/>
          </a:prstGeom>
        </p:spPr>
        <p:txBody>
          <a:bodyPr lIns="0" tIns="0" rIns="0" bIns="0" rtlCol="0" anchor="t">
            <a:spAutoFit/>
          </a:bodyPr>
          <a:lstStyle/>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Strong Industry Connections</a:t>
            </a:r>
          </a:p>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 Partnerships with top companies in finance, tech, and consulting for internships and placements</a:t>
            </a:r>
          </a:p>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 Regular guest lectures, workshops, and networking events with industry professionals</a:t>
            </a:r>
          </a:p>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State-of-the-Art Facilities</a:t>
            </a:r>
          </a:p>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 Modern computer labs equipped with the latest statistical and data-analysis software</a:t>
            </a:r>
          </a:p>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 Dedicated analytics and visualization labs, plus access to online research databases</a:t>
            </a:r>
          </a:p>
          <a:p>
            <a:pPr marL="469155" lvl="1" indent="-234578" algn="l">
              <a:lnSpc>
                <a:spcPts val="3563"/>
              </a:lnSpc>
              <a:buFont typeface="Arial"/>
              <a:buChar char="•"/>
            </a:pPr>
            <a:r>
              <a:rPr lang="en-US" sz="2173" spc="108">
                <a:solidFill>
                  <a:srgbClr val="000000"/>
                </a:solidFill>
                <a:latin typeface="Agrandir"/>
                <a:ea typeface="Agrandir"/>
                <a:cs typeface="Agrandir"/>
                <a:sym typeface="Agrandir"/>
              </a:rPr>
              <a:t>Experienced Faculty</a:t>
            </a:r>
          </a:p>
          <a:p>
            <a:pPr algn="l">
              <a:lnSpc>
                <a:spcPts val="3563"/>
              </a:lnSpc>
            </a:pPr>
            <a:endParaRPr lang="en-US" sz="2173" spc="108">
              <a:solidFill>
                <a:srgbClr val="000000"/>
              </a:solidFill>
              <a:latin typeface="Agrandir"/>
              <a:ea typeface="Agrandir"/>
              <a:cs typeface="Agrandir"/>
              <a:sym typeface="Agrandir"/>
            </a:endParaRPr>
          </a:p>
        </p:txBody>
      </p:sp>
      <p:sp>
        <p:nvSpPr>
          <p:cNvPr id="21" name="TextBox 21"/>
          <p:cNvSpPr txBox="1"/>
          <p:nvPr/>
        </p:nvSpPr>
        <p:spPr>
          <a:xfrm>
            <a:off x="9741935" y="3669744"/>
            <a:ext cx="7708736" cy="6103547"/>
          </a:xfrm>
          <a:prstGeom prst="rect">
            <a:avLst/>
          </a:prstGeom>
        </p:spPr>
        <p:txBody>
          <a:bodyPr lIns="0" tIns="0" rIns="0" bIns="0" rtlCol="0" anchor="t">
            <a:spAutoFit/>
          </a:bodyPr>
          <a:lstStyle/>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Flexible Learning Options</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Fall and Spring intakes, plus evening and weekend classes to accommodate working students</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Campus Life and Extracurriculars</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 – Student societies focused on analytics, entrepreneurship, and community service</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Exchange programs and tie-ups with international universities for semester abroad options.</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Accreditation and Recognition</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 – Accredited by the Higher Education Commission (HEC) of Pakistan</a:t>
            </a:r>
          </a:p>
          <a:p>
            <a:pPr marL="477245" lvl="1" indent="-238622" algn="l">
              <a:lnSpc>
                <a:spcPts val="3205"/>
              </a:lnSpc>
              <a:buFont typeface="Arial"/>
              <a:buChar char="•"/>
            </a:pPr>
            <a:r>
              <a:rPr lang="en-US" sz="2210" spc="110">
                <a:solidFill>
                  <a:srgbClr val="000000"/>
                </a:solidFill>
                <a:latin typeface="Agrandir"/>
                <a:ea typeface="Agrandir"/>
                <a:cs typeface="Agrandir"/>
                <a:sym typeface="Agrandir"/>
              </a:rPr>
              <a:t> – Curriculum aligned with global standards (e.g., SAS, Microsoft, and Tableau certifications)</a:t>
            </a:r>
          </a:p>
          <a:p>
            <a:pPr algn="l">
              <a:lnSpc>
                <a:spcPts val="3205"/>
              </a:lnSpc>
            </a:pPr>
            <a:endParaRPr lang="en-US" sz="2210" spc="110">
              <a:solidFill>
                <a:srgbClr val="000000"/>
              </a:solidFill>
              <a:latin typeface="Agrandir"/>
              <a:ea typeface="Agrandir"/>
              <a:cs typeface="Agrandir"/>
              <a:sym typeface="Agrand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5587" y="4802783"/>
            <a:ext cx="3891174" cy="3770901"/>
          </a:xfrm>
          <a:custGeom>
            <a:avLst/>
            <a:gdLst/>
            <a:ahLst/>
            <a:cxnLst/>
            <a:rect l="l" t="t" r="r" b="b"/>
            <a:pathLst>
              <a:path w="3891174" h="3770901">
                <a:moveTo>
                  <a:pt x="0" y="0"/>
                </a:moveTo>
                <a:lnTo>
                  <a:pt x="3891174" y="0"/>
                </a:lnTo>
                <a:lnTo>
                  <a:pt x="3891174" y="3770901"/>
                </a:lnTo>
                <a:lnTo>
                  <a:pt x="0" y="377090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112328" y="7946321"/>
            <a:ext cx="5052305" cy="5374792"/>
          </a:xfrm>
          <a:custGeom>
            <a:avLst/>
            <a:gdLst/>
            <a:ahLst/>
            <a:cxnLst/>
            <a:rect l="l" t="t" r="r" b="b"/>
            <a:pathLst>
              <a:path w="5052305" h="5374792">
                <a:moveTo>
                  <a:pt x="0" y="0"/>
                </a:moveTo>
                <a:lnTo>
                  <a:pt x="5052305" y="0"/>
                </a:lnTo>
                <a:lnTo>
                  <a:pt x="5052305" y="5374792"/>
                </a:lnTo>
                <a:lnTo>
                  <a:pt x="0" y="537479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330417" y="2935603"/>
            <a:ext cx="15627165" cy="6109948"/>
            <a:chOff x="0" y="0"/>
            <a:chExt cx="20836220" cy="8146597"/>
          </a:xfrm>
        </p:grpSpPr>
        <p:grpSp>
          <p:nvGrpSpPr>
            <p:cNvPr id="5" name="Group 5"/>
            <p:cNvGrpSpPr/>
            <p:nvPr/>
          </p:nvGrpSpPr>
          <p:grpSpPr>
            <a:xfrm>
              <a:off x="0" y="0"/>
              <a:ext cx="20836220" cy="8146597"/>
              <a:chOff x="0" y="0"/>
              <a:chExt cx="4115797" cy="1609204"/>
            </a:xfrm>
          </p:grpSpPr>
          <p:sp>
            <p:nvSpPr>
              <p:cNvPr id="6" name="Freeform 6"/>
              <p:cNvSpPr/>
              <p:nvPr/>
            </p:nvSpPr>
            <p:spPr>
              <a:xfrm>
                <a:off x="0" y="0"/>
                <a:ext cx="4115797" cy="1609204"/>
              </a:xfrm>
              <a:custGeom>
                <a:avLst/>
                <a:gdLst/>
                <a:ahLst/>
                <a:cxnLst/>
                <a:rect l="l" t="t" r="r" b="b"/>
                <a:pathLst>
                  <a:path w="4115797" h="1609204">
                    <a:moveTo>
                      <a:pt x="0" y="0"/>
                    </a:moveTo>
                    <a:lnTo>
                      <a:pt x="4115797" y="0"/>
                    </a:lnTo>
                    <a:lnTo>
                      <a:pt x="4115797" y="1609204"/>
                    </a:lnTo>
                    <a:lnTo>
                      <a:pt x="0" y="1609204"/>
                    </a:lnTo>
                    <a:close/>
                  </a:path>
                </a:pathLst>
              </a:custGeom>
              <a:solidFill>
                <a:srgbClr val="FFFFFF">
                  <a:alpha val="40000"/>
                </a:srgbClr>
              </a:solidFill>
              <a:ln w="38100" cap="sq">
                <a:solidFill>
                  <a:srgbClr val="000000">
                    <a:alpha val="40000"/>
                  </a:srgbClr>
                </a:solidFill>
                <a:prstDash val="solid"/>
                <a:miter/>
              </a:ln>
            </p:spPr>
          </p:sp>
          <p:sp>
            <p:nvSpPr>
              <p:cNvPr id="7" name="TextBox 7"/>
              <p:cNvSpPr txBox="1"/>
              <p:nvPr/>
            </p:nvSpPr>
            <p:spPr>
              <a:xfrm>
                <a:off x="0" y="-85725"/>
                <a:ext cx="4115797" cy="169492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0"/>
              <a:ext cx="20836220" cy="8146597"/>
              <a:chOff x="0" y="0"/>
              <a:chExt cx="4115797" cy="1609204"/>
            </a:xfrm>
          </p:grpSpPr>
          <p:sp>
            <p:nvSpPr>
              <p:cNvPr id="9" name="Freeform 9"/>
              <p:cNvSpPr/>
              <p:nvPr/>
            </p:nvSpPr>
            <p:spPr>
              <a:xfrm>
                <a:off x="0" y="0"/>
                <a:ext cx="4115797" cy="1609204"/>
              </a:xfrm>
              <a:custGeom>
                <a:avLst/>
                <a:gdLst/>
                <a:ahLst/>
                <a:cxnLst/>
                <a:rect l="l" t="t" r="r" b="b"/>
                <a:pathLst>
                  <a:path w="4115797" h="1609204">
                    <a:moveTo>
                      <a:pt x="0" y="0"/>
                    </a:moveTo>
                    <a:lnTo>
                      <a:pt x="4115797" y="0"/>
                    </a:lnTo>
                    <a:lnTo>
                      <a:pt x="4115797" y="1609204"/>
                    </a:lnTo>
                    <a:lnTo>
                      <a:pt x="0" y="1609204"/>
                    </a:lnTo>
                    <a:close/>
                  </a:path>
                </a:pathLst>
              </a:custGeom>
              <a:solidFill>
                <a:srgbClr val="000000">
                  <a:alpha val="0"/>
                </a:srgbClr>
              </a:solidFill>
              <a:ln w="38100" cap="sq">
                <a:solidFill>
                  <a:srgbClr val="000000"/>
                </a:solidFill>
                <a:prstDash val="solid"/>
                <a:miter/>
              </a:ln>
            </p:spPr>
          </p:sp>
          <p:sp>
            <p:nvSpPr>
              <p:cNvPr id="10" name="TextBox 10"/>
              <p:cNvSpPr txBox="1"/>
              <p:nvPr/>
            </p:nvSpPr>
            <p:spPr>
              <a:xfrm>
                <a:off x="0" y="-85725"/>
                <a:ext cx="4115797" cy="1694929"/>
              </a:xfrm>
              <a:prstGeom prst="rect">
                <a:avLst/>
              </a:prstGeom>
            </p:spPr>
            <p:txBody>
              <a:bodyPr lIns="50800" tIns="50800" rIns="50800" bIns="50800" rtlCol="0" anchor="ctr"/>
              <a:lstStyle/>
              <a:p>
                <a:pPr algn="ctr">
                  <a:lnSpc>
                    <a:spcPts val="2659"/>
                  </a:lnSpc>
                </a:pPr>
                <a:endParaRPr/>
              </a:p>
            </p:txBody>
          </p:sp>
        </p:grpSp>
      </p:grpSp>
      <p:sp>
        <p:nvSpPr>
          <p:cNvPr id="11" name="TextBox 11"/>
          <p:cNvSpPr txBox="1"/>
          <p:nvPr/>
        </p:nvSpPr>
        <p:spPr>
          <a:xfrm>
            <a:off x="1570693" y="3112118"/>
            <a:ext cx="15348426" cy="6146182"/>
          </a:xfrm>
          <a:prstGeom prst="rect">
            <a:avLst/>
          </a:prstGeom>
        </p:spPr>
        <p:txBody>
          <a:bodyPr lIns="0" tIns="0" rIns="0" bIns="0" rtlCol="0" anchor="t">
            <a:spAutoFit/>
          </a:bodyPr>
          <a:lstStyle/>
          <a:p>
            <a:pPr algn="l">
              <a:lnSpc>
                <a:spcPts val="3009"/>
              </a:lnSpc>
            </a:pPr>
            <a:r>
              <a:rPr lang="en-US" sz="2149" b="1" spc="107">
                <a:solidFill>
                  <a:srgbClr val="000000"/>
                </a:solidFill>
                <a:latin typeface="Agrandir Bold"/>
                <a:ea typeface="Agrandir Bold"/>
                <a:cs typeface="Agrandir Bold"/>
                <a:sym typeface="Agrandir Bold"/>
              </a:rPr>
              <a:t>•</a:t>
            </a:r>
            <a:r>
              <a:rPr lang="en-US" sz="2149" spc="107">
                <a:solidFill>
                  <a:srgbClr val="000000"/>
                </a:solidFill>
                <a:latin typeface="Agrandir"/>
                <a:ea typeface="Agrandir"/>
                <a:cs typeface="Agrandir"/>
                <a:sym typeface="Agrandir"/>
              </a:rPr>
              <a:t> Review the BS (Statistics &amp; Business Analytics) curriculum in detail</a:t>
            </a:r>
          </a:p>
          <a:p>
            <a:pPr algn="l">
              <a:lnSpc>
                <a:spcPts val="3009"/>
              </a:lnSpc>
            </a:pPr>
            <a:r>
              <a:rPr lang="en-US" sz="2149" spc="107">
                <a:solidFill>
                  <a:srgbClr val="000000"/>
                </a:solidFill>
                <a:latin typeface="Agrandir"/>
                <a:ea typeface="Agrandir"/>
                <a:cs typeface="Agrandir"/>
                <a:sym typeface="Agrandir"/>
              </a:rPr>
              <a:t> • Connect with current students and alumni</a:t>
            </a:r>
          </a:p>
          <a:p>
            <a:pPr algn="l">
              <a:lnSpc>
                <a:spcPts val="3009"/>
              </a:lnSpc>
            </a:pPr>
            <a:r>
              <a:rPr lang="en-US" sz="2149" spc="107">
                <a:solidFill>
                  <a:srgbClr val="000000"/>
                </a:solidFill>
                <a:latin typeface="Agrandir"/>
                <a:ea typeface="Agrandir"/>
                <a:cs typeface="Agrandir"/>
                <a:sym typeface="Agrandir"/>
              </a:rPr>
              <a:t>How to apply</a:t>
            </a:r>
          </a:p>
          <a:p>
            <a:pPr marL="464038" lvl="1" indent="-232019" algn="l">
              <a:lnSpc>
                <a:spcPts val="3009"/>
              </a:lnSpc>
              <a:buAutoNum type="arabicPeriod"/>
            </a:pPr>
            <a:r>
              <a:rPr lang="en-US" sz="2149" spc="107">
                <a:solidFill>
                  <a:srgbClr val="000000"/>
                </a:solidFill>
                <a:latin typeface="Agrandir"/>
                <a:ea typeface="Agrandir"/>
                <a:cs typeface="Agrandir"/>
                <a:sym typeface="Agrandir"/>
              </a:rPr>
              <a:t>Visit IoBM admissions portal at www.iobm.edu.pk/admissions</a:t>
            </a:r>
          </a:p>
          <a:p>
            <a:pPr marL="464038" lvl="1" indent="-232019" algn="l">
              <a:lnSpc>
                <a:spcPts val="3009"/>
              </a:lnSpc>
              <a:buAutoNum type="arabicPeriod"/>
            </a:pPr>
            <a:r>
              <a:rPr lang="en-US" sz="2149" spc="107">
                <a:solidFill>
                  <a:srgbClr val="000000"/>
                </a:solidFill>
                <a:latin typeface="Agrandir"/>
                <a:ea typeface="Agrandir"/>
                <a:cs typeface="Agrandir"/>
                <a:sym typeface="Agrandir"/>
              </a:rPr>
              <a:t>Create an account and complete the online application form</a:t>
            </a:r>
          </a:p>
          <a:p>
            <a:pPr marL="464038" lvl="1" indent="-232019" algn="l">
              <a:lnSpc>
                <a:spcPts val="3009"/>
              </a:lnSpc>
              <a:buAutoNum type="arabicPeriod"/>
            </a:pPr>
            <a:r>
              <a:rPr lang="en-US" sz="2149" spc="107">
                <a:solidFill>
                  <a:srgbClr val="000000"/>
                </a:solidFill>
                <a:latin typeface="Agrandir"/>
                <a:ea typeface="Agrandir"/>
                <a:cs typeface="Agrandir"/>
                <a:sym typeface="Agrandir"/>
              </a:rPr>
              <a:t>Upload academic transcripts, proof of identity and (if applicable) IBCC equivalence certificate</a:t>
            </a:r>
          </a:p>
          <a:p>
            <a:pPr marL="464038" lvl="1" indent="-232019" algn="l">
              <a:lnSpc>
                <a:spcPts val="3009"/>
              </a:lnSpc>
              <a:buAutoNum type="arabicPeriod"/>
            </a:pPr>
            <a:r>
              <a:rPr lang="en-US" sz="2149" spc="107">
                <a:solidFill>
                  <a:srgbClr val="000000"/>
                </a:solidFill>
                <a:latin typeface="Agrandir"/>
                <a:ea typeface="Agrandir"/>
                <a:cs typeface="Agrandir"/>
                <a:sym typeface="Agrandir"/>
              </a:rPr>
              <a:t>pay the application fee and schedule your Admission Test and interview</a:t>
            </a:r>
          </a:p>
          <a:p>
            <a:pPr marL="464038" lvl="1" indent="-232019" algn="l">
              <a:lnSpc>
                <a:spcPts val="3009"/>
              </a:lnSpc>
              <a:buAutoNum type="arabicPeriod"/>
            </a:pPr>
            <a:r>
              <a:rPr lang="en-US" sz="2149" spc="107">
                <a:solidFill>
                  <a:srgbClr val="000000"/>
                </a:solidFill>
                <a:latin typeface="Agrandir"/>
                <a:ea typeface="Agrandir"/>
                <a:cs typeface="Agrandir"/>
                <a:sym typeface="Agrandir"/>
              </a:rPr>
              <a:t>monitor your dashboard for admit decision and next instructions</a:t>
            </a:r>
          </a:p>
          <a:p>
            <a:pPr algn="l">
              <a:lnSpc>
                <a:spcPts val="3009"/>
              </a:lnSpc>
            </a:pPr>
            <a:r>
              <a:rPr lang="en-US" sz="2149" spc="107">
                <a:solidFill>
                  <a:srgbClr val="000000"/>
                </a:solidFill>
                <a:latin typeface="Agrandir"/>
                <a:ea typeface="Agrandir"/>
                <a:cs typeface="Agrandir"/>
                <a:sym typeface="Agrandir"/>
              </a:rPr>
              <a:t>Intakes</a:t>
            </a:r>
          </a:p>
          <a:p>
            <a:pPr algn="l">
              <a:lnSpc>
                <a:spcPts val="3009"/>
              </a:lnSpc>
            </a:pPr>
            <a:r>
              <a:rPr lang="en-US" sz="2149" spc="107">
                <a:solidFill>
                  <a:srgbClr val="000000"/>
                </a:solidFill>
                <a:latin typeface="Agrandir"/>
                <a:ea typeface="Agrandir"/>
                <a:cs typeface="Agrandir"/>
                <a:sym typeface="Agrandir"/>
              </a:rPr>
              <a:t> • Fall intake: apply by late July for classes beginning in August–September</a:t>
            </a:r>
          </a:p>
          <a:p>
            <a:pPr algn="l">
              <a:lnSpc>
                <a:spcPts val="3009"/>
              </a:lnSpc>
            </a:pPr>
            <a:r>
              <a:rPr lang="en-US" sz="2149" spc="107">
                <a:solidFill>
                  <a:srgbClr val="000000"/>
                </a:solidFill>
                <a:latin typeface="Agrandir"/>
                <a:ea typeface="Agrandir"/>
                <a:cs typeface="Agrandir"/>
                <a:sym typeface="Agrandir"/>
              </a:rPr>
              <a:t> • Spring intake: apply by early December for classes beginning in January</a:t>
            </a:r>
          </a:p>
          <a:p>
            <a:pPr algn="l">
              <a:lnSpc>
                <a:spcPts val="3009"/>
              </a:lnSpc>
            </a:pPr>
            <a:r>
              <a:rPr lang="en-US" sz="2149" spc="107">
                <a:solidFill>
                  <a:srgbClr val="000000"/>
                </a:solidFill>
                <a:latin typeface="Agrandir"/>
                <a:ea typeface="Agrandir"/>
                <a:cs typeface="Agrandir"/>
                <a:sym typeface="Agrandir"/>
              </a:rPr>
              <a:t>contact information</a:t>
            </a:r>
          </a:p>
          <a:p>
            <a:pPr algn="l">
              <a:lnSpc>
                <a:spcPts val="3009"/>
              </a:lnSpc>
            </a:pPr>
            <a:r>
              <a:rPr lang="en-US" sz="2149" spc="107">
                <a:solidFill>
                  <a:srgbClr val="000000"/>
                </a:solidFill>
                <a:latin typeface="Agrandir"/>
                <a:ea typeface="Agrandir"/>
                <a:cs typeface="Agrandir"/>
                <a:sym typeface="Agrandir"/>
              </a:rPr>
              <a:t> Institute of Business Management (IoBM)</a:t>
            </a:r>
          </a:p>
          <a:p>
            <a:pPr algn="l">
              <a:lnSpc>
                <a:spcPts val="3009"/>
              </a:lnSpc>
            </a:pPr>
            <a:r>
              <a:rPr lang="en-US" sz="2149" spc="107">
                <a:solidFill>
                  <a:srgbClr val="000000"/>
                </a:solidFill>
                <a:latin typeface="Agrandir"/>
                <a:ea typeface="Agrandir"/>
                <a:cs typeface="Agrandir"/>
                <a:sym typeface="Agrandir"/>
              </a:rPr>
              <a:t> email: admissions@iobm.edu.pk</a:t>
            </a:r>
          </a:p>
          <a:p>
            <a:pPr algn="l">
              <a:lnSpc>
                <a:spcPts val="3009"/>
              </a:lnSpc>
            </a:pPr>
            <a:r>
              <a:rPr lang="en-US" sz="2149" spc="107">
                <a:solidFill>
                  <a:srgbClr val="000000"/>
                </a:solidFill>
                <a:latin typeface="Agrandir"/>
                <a:ea typeface="Agrandir"/>
                <a:cs typeface="Agrandir"/>
                <a:sym typeface="Agrandir"/>
              </a:rPr>
              <a:t> phone: +92 21 3453 4000</a:t>
            </a:r>
          </a:p>
          <a:p>
            <a:pPr algn="l">
              <a:lnSpc>
                <a:spcPts val="3009"/>
              </a:lnSpc>
            </a:pPr>
            <a:endParaRPr lang="en-US" sz="2149" spc="107">
              <a:solidFill>
                <a:srgbClr val="000000"/>
              </a:solidFill>
              <a:latin typeface="Agrandir"/>
              <a:ea typeface="Agrandir"/>
              <a:cs typeface="Agrandir"/>
              <a:sym typeface="Agrandir"/>
            </a:endParaRPr>
          </a:p>
        </p:txBody>
      </p:sp>
      <p:sp>
        <p:nvSpPr>
          <p:cNvPr id="12" name="Freeform 12"/>
          <p:cNvSpPr/>
          <p:nvPr/>
        </p:nvSpPr>
        <p:spPr>
          <a:xfrm>
            <a:off x="15550239" y="0"/>
            <a:ext cx="2737761" cy="2737761"/>
          </a:xfrm>
          <a:custGeom>
            <a:avLst/>
            <a:gdLst/>
            <a:ahLst/>
            <a:cxnLst/>
            <a:rect l="l" t="t" r="r" b="b"/>
            <a:pathLst>
              <a:path w="2737761" h="2737761">
                <a:moveTo>
                  <a:pt x="0" y="0"/>
                </a:moveTo>
                <a:lnTo>
                  <a:pt x="2737761" y="0"/>
                </a:lnTo>
                <a:lnTo>
                  <a:pt x="2737761" y="2737761"/>
                </a:lnTo>
                <a:lnTo>
                  <a:pt x="0" y="2737761"/>
                </a:lnTo>
                <a:lnTo>
                  <a:pt x="0" y="0"/>
                </a:lnTo>
                <a:close/>
              </a:path>
            </a:pathLst>
          </a:custGeom>
          <a:blipFill>
            <a:blip r:embed="rId6"/>
            <a:stretch>
              <a:fillRect/>
            </a:stretch>
          </a:blipFill>
        </p:spPr>
      </p:sp>
      <p:sp>
        <p:nvSpPr>
          <p:cNvPr id="13" name="TextBox 13"/>
          <p:cNvSpPr txBox="1"/>
          <p:nvPr/>
        </p:nvSpPr>
        <p:spPr>
          <a:xfrm>
            <a:off x="1330417" y="1204532"/>
            <a:ext cx="14889204" cy="1228725"/>
          </a:xfrm>
          <a:prstGeom prst="rect">
            <a:avLst/>
          </a:prstGeom>
        </p:spPr>
        <p:txBody>
          <a:bodyPr lIns="0" tIns="0" rIns="0" bIns="0" rtlCol="0" anchor="t">
            <a:spAutoFit/>
          </a:bodyPr>
          <a:lstStyle/>
          <a:p>
            <a:pPr marL="0" lvl="0" indent="0" algn="l">
              <a:lnSpc>
                <a:spcPts val="9600"/>
              </a:lnSpc>
              <a:spcBef>
                <a:spcPct val="0"/>
              </a:spcBef>
            </a:pPr>
            <a:r>
              <a:rPr lang="en-US" sz="8000" spc="160">
                <a:solidFill>
                  <a:srgbClr val="000000"/>
                </a:solidFill>
                <a:latin typeface="Gagalin"/>
                <a:ea typeface="Gagalin"/>
                <a:cs typeface="Gagalin"/>
                <a:sym typeface="Gagalin"/>
              </a:rPr>
              <a:t>application and contact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699</Words>
  <Application>Microsoft Office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Agrandir Bold</vt:lpstr>
      <vt:lpstr>Calibri</vt:lpstr>
      <vt:lpstr>Gagalin</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Informative or Explanatory Texts English Presentation in Colorful Pastel Doodle Style</dc:title>
  <dc:creator>Computer Clinic</dc:creator>
  <cp:lastModifiedBy>Moorche</cp:lastModifiedBy>
  <cp:revision>2</cp:revision>
  <dcterms:created xsi:type="dcterms:W3CDTF">2006-08-16T00:00:00Z</dcterms:created>
  <dcterms:modified xsi:type="dcterms:W3CDTF">2025-04-24T11:50:58Z</dcterms:modified>
  <dc:identifier>DAGli09fbQg</dc:identifier>
</cp:coreProperties>
</file>