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7" name="Shape 47"/>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
        <p:nvSpPr>
          <p:cNvPr id="9" name="Shape 9"/>
          <p:cNvSpPr txBox="1"/>
          <p:nvPr/>
        </p:nvSpPr>
        <p:spPr>
          <a:xfrm>
            <a:off x="2752500" y="4758600"/>
            <a:ext cx="3639000" cy="2799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B7B7B7"/>
                </a:solidFill>
              </a:rPr>
              <a:t>VESIT - DEPARTMENT OF INFORMATION TECHNOLOGY</a:t>
            </a: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ijarcss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gi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1562750"/>
            <a:ext cx="8520600" cy="1591200"/>
          </a:xfrm>
          <a:prstGeom prst="rect">
            <a:avLst/>
          </a:prstGeom>
        </p:spPr>
        <p:txBody>
          <a:bodyPr anchorCtr="0" anchor="ctr" bIns="91425" lIns="91425" rIns="91425" tIns="91425">
            <a:noAutofit/>
          </a:bodyPr>
          <a:lstStyle/>
          <a:p>
            <a:pPr lvl="0">
              <a:spcBef>
                <a:spcPts val="0"/>
              </a:spcBef>
              <a:buNone/>
            </a:pPr>
            <a:r>
              <a:rPr lang="en" sz="3000">
                <a:latin typeface="Times New Roman"/>
                <a:ea typeface="Times New Roman"/>
                <a:cs typeface="Times New Roman"/>
                <a:sym typeface="Times New Roman"/>
              </a:rPr>
              <a:t>A MULTILEVEL SECURITY SYSTEM USING STEGANOGRAPHY AND CAPTCHA</a:t>
            </a:r>
          </a:p>
        </p:txBody>
      </p:sp>
      <p:sp>
        <p:nvSpPr>
          <p:cNvPr id="56" name="Shape 56"/>
          <p:cNvSpPr txBox="1"/>
          <p:nvPr>
            <p:ph idx="1" type="subTitle"/>
          </p:nvPr>
        </p:nvSpPr>
        <p:spPr>
          <a:xfrm>
            <a:off x="311700" y="3154025"/>
            <a:ext cx="8520600" cy="1756200"/>
          </a:xfrm>
          <a:prstGeom prst="rect">
            <a:avLst/>
          </a:prstGeom>
        </p:spPr>
        <p:txBody>
          <a:bodyPr anchorCtr="0" anchor="t" bIns="91425" lIns="91425" rIns="91425" tIns="91425">
            <a:noAutofit/>
          </a:bodyPr>
          <a:lstStyle/>
          <a:p>
            <a:pPr indent="457200" lvl="0" marL="3657600" rtl="0" algn="l">
              <a:spcBef>
                <a:spcPts val="0"/>
              </a:spcBef>
              <a:buNone/>
            </a:pPr>
            <a:r>
              <a:rPr lang="en" sz="2000">
                <a:latin typeface="Times New Roman"/>
                <a:ea typeface="Times New Roman"/>
                <a:cs typeface="Times New Roman"/>
                <a:sym typeface="Times New Roman"/>
              </a:rPr>
              <a:t>Project Guide: 	Mrs. Smita Jangale</a:t>
            </a:r>
          </a:p>
          <a:p>
            <a:pPr indent="0" lvl="0" marL="4114800" rtl="0" algn="l">
              <a:spcBef>
                <a:spcPts val="0"/>
              </a:spcBef>
              <a:buNone/>
            </a:pPr>
            <a:r>
              <a:rPr lang="en" sz="2000">
                <a:latin typeface="Times New Roman"/>
                <a:ea typeface="Times New Roman"/>
                <a:cs typeface="Times New Roman"/>
                <a:sym typeface="Times New Roman"/>
              </a:rPr>
              <a:t>Group Members: Neha Gaikwad</a:t>
            </a:r>
          </a:p>
          <a:p>
            <a:pPr indent="457200" lvl="0" marL="5486400" algn="l">
              <a:spcBef>
                <a:spcPts val="0"/>
              </a:spcBef>
              <a:buNone/>
            </a:pPr>
            <a:r>
              <a:rPr lang="en" sz="2000">
                <a:latin typeface="Times New Roman"/>
                <a:ea typeface="Times New Roman"/>
                <a:cs typeface="Times New Roman"/>
                <a:sym typeface="Times New Roman"/>
              </a:rPr>
              <a:t>    Rhea Makhija</a:t>
            </a:r>
          </a:p>
          <a:p>
            <a:pPr indent="457200" lvl="0" marL="5486400" rtl="0" algn="l">
              <a:spcBef>
                <a:spcPts val="0"/>
              </a:spcBef>
              <a:buNone/>
            </a:pPr>
            <a:r>
              <a:rPr lang="en" sz="2000">
                <a:latin typeface="Times New Roman"/>
                <a:ea typeface="Times New Roman"/>
                <a:cs typeface="Times New Roman"/>
                <a:sym typeface="Times New Roman"/>
              </a:rPr>
              <a:t>    Vinisha Parswani</a:t>
            </a:r>
          </a:p>
        </p:txBody>
      </p:sp>
      <p:pic>
        <p:nvPicPr>
          <p:cNvPr id="57" name="Shape 57"/>
          <p:cNvPicPr preferRelativeResize="0"/>
          <p:nvPr/>
        </p:nvPicPr>
        <p:blipFill>
          <a:blip r:embed="rId3">
            <a:alphaModFix/>
          </a:blip>
          <a:stretch>
            <a:fillRect/>
          </a:stretch>
        </p:blipFill>
        <p:spPr>
          <a:xfrm>
            <a:off x="1321749" y="210725"/>
            <a:ext cx="1111224" cy="1107225"/>
          </a:xfrm>
          <a:prstGeom prst="rect">
            <a:avLst/>
          </a:prstGeom>
          <a:noFill/>
          <a:ln>
            <a:noFill/>
          </a:ln>
        </p:spPr>
      </p:pic>
      <p:sp>
        <p:nvSpPr>
          <p:cNvPr id="58" name="Shape 58"/>
          <p:cNvSpPr txBox="1"/>
          <p:nvPr/>
        </p:nvSpPr>
        <p:spPr>
          <a:xfrm>
            <a:off x="2562350" y="-152612"/>
            <a:ext cx="5259900" cy="1833900"/>
          </a:xfrm>
          <a:prstGeom prst="rect">
            <a:avLst/>
          </a:prstGeom>
          <a:noFill/>
          <a:ln>
            <a:noFill/>
          </a:ln>
        </p:spPr>
        <p:txBody>
          <a:bodyPr anchorCtr="0" anchor="ctr" bIns="91425" lIns="91425" rIns="91425" tIns="91425">
            <a:noAutofit/>
          </a:bodyPr>
          <a:lstStyle/>
          <a:p>
            <a:pPr lvl="0" rtl="0" algn="ctr">
              <a:spcBef>
                <a:spcPts val="2250"/>
              </a:spcBef>
              <a:spcAft>
                <a:spcPts val="600"/>
              </a:spcAft>
              <a:buNone/>
            </a:pPr>
            <a:r>
              <a:rPr b="1" lang="en" sz="2400">
                <a:solidFill>
                  <a:srgbClr val="920000"/>
                </a:solidFill>
                <a:latin typeface="Times New Roman"/>
                <a:ea typeface="Times New Roman"/>
                <a:cs typeface="Times New Roman"/>
                <a:sym typeface="Times New Roman"/>
              </a:rPr>
              <a:t>Vivekanand Education Society’s</a:t>
            </a:r>
          </a:p>
          <a:p>
            <a:pPr indent="0" lvl="0" marL="228600" rtl="0" algn="ctr">
              <a:spcBef>
                <a:spcPts val="600"/>
              </a:spcBef>
              <a:spcAft>
                <a:spcPts val="600"/>
              </a:spcAft>
              <a:buNone/>
            </a:pPr>
            <a:r>
              <a:rPr b="1" lang="en" sz="2000">
                <a:latin typeface="Times New Roman"/>
                <a:ea typeface="Times New Roman"/>
                <a:cs typeface="Times New Roman"/>
                <a:sym typeface="Times New Roman"/>
              </a:rPr>
              <a:t>Institute of Technology</a:t>
            </a:r>
          </a:p>
          <a:p>
            <a:pPr indent="0" lvl="0" marL="114300" marR="0" rtl="0">
              <a:lnSpc>
                <a:spcPct val="150000"/>
              </a:lnSpc>
              <a:spcBef>
                <a:spcPts val="0"/>
              </a:spcBef>
              <a:buNone/>
            </a:pPr>
            <a:r>
              <a:rPr b="1" lang="en" sz="800">
                <a:latin typeface="Times New Roman"/>
                <a:ea typeface="Times New Roman"/>
                <a:cs typeface="Times New Roman"/>
                <a:sym typeface="Times New Roman"/>
              </a:rPr>
              <a:t>	(Affiliated to University of Mumbai, Approved by AICTE &amp; Recognized by Govt. of Maharashtra)</a:t>
            </a:r>
          </a:p>
          <a:p>
            <a:pPr lvl="0" rtl="0" algn="ctr">
              <a:lnSpc>
                <a:spcPct val="115000"/>
              </a:lnSpc>
              <a:spcBef>
                <a:spcPts val="0"/>
              </a:spcBef>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Times New Roman"/>
                <a:ea typeface="Times New Roman"/>
                <a:cs typeface="Times New Roman"/>
                <a:sym typeface="Times New Roman"/>
              </a:rPr>
              <a:t>Flowchart</a:t>
            </a:r>
          </a:p>
        </p:txBody>
      </p:sp>
      <p:pic>
        <p:nvPicPr>
          <p:cNvPr descr="flow.png" id="115" name="Shape 115"/>
          <p:cNvPicPr preferRelativeResize="0"/>
          <p:nvPr/>
        </p:nvPicPr>
        <p:blipFill>
          <a:blip r:embed="rId3">
            <a:alphaModFix/>
          </a:blip>
          <a:stretch>
            <a:fillRect/>
          </a:stretch>
        </p:blipFill>
        <p:spPr>
          <a:xfrm>
            <a:off x="3359025" y="33337"/>
            <a:ext cx="4723624" cy="507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Comments</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lnSpc>
                <a:spcPct val="100000"/>
              </a:lnSpc>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The steganography part can be used to hide image messages inside an image instead of text messages inside an image</a:t>
            </a:r>
          </a:p>
          <a:p>
            <a:pPr indent="-381000" lvl="0" marL="457200" rtl="0">
              <a:lnSpc>
                <a:spcPct val="100000"/>
              </a:lnSpc>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The image files to be hidden can have a specific size limit and format</a:t>
            </a:r>
          </a:p>
          <a:p>
            <a:pPr indent="-381000" lvl="0" marL="457200" rtl="0">
              <a:lnSpc>
                <a:spcPct val="100000"/>
              </a:lnSpc>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Decide the type of Captcha to be used and Steganography algorithm.</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 Done</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lnSpc>
                <a:spcPct val="100000"/>
              </a:lnSpc>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The application will be able to hide text message along with image message.</a:t>
            </a:r>
          </a:p>
          <a:p>
            <a:pPr indent="-381000" lvl="0" marL="457200" rtl="0">
              <a:lnSpc>
                <a:spcPct val="100000"/>
              </a:lnSpc>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It will support various image formats.</a:t>
            </a:r>
          </a:p>
          <a:p>
            <a:pPr indent="-381000" lvl="0" marL="457200" rtl="0">
              <a:lnSpc>
                <a:spcPct val="100000"/>
              </a:lnSpc>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The maximum size of the image which can be encrypted is 500 kB.</a:t>
            </a:r>
          </a:p>
          <a:p>
            <a:pPr indent="-381000" lvl="0" marL="457200" rtl="0">
              <a:lnSpc>
                <a:spcPct val="100000"/>
              </a:lnSpc>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The Captcha used will be text Captcha.</a:t>
            </a:r>
          </a:p>
          <a:p>
            <a:pPr lvl="0">
              <a:spcBef>
                <a:spcPts val="0"/>
              </a:spcBef>
              <a:buClr>
                <a:schemeClr val="dk1"/>
              </a:buClr>
              <a:buSzPct val="45833"/>
              <a:buFont typeface="Arial"/>
              <a:buNone/>
            </a:pPr>
            <a:r>
              <a:t/>
            </a:r>
            <a:endParaRPr sz="2400">
              <a:latin typeface="Times New Roman"/>
              <a:ea typeface="Times New Roman"/>
              <a:cs typeface="Times New Roman"/>
              <a:sym typeface="Times New Roman"/>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Literature Survey (1)</a:t>
            </a:r>
          </a:p>
        </p:txBody>
      </p:sp>
      <p:sp>
        <p:nvSpPr>
          <p:cNvPr id="133" name="Shape 133"/>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lvl="0" algn="ctr">
              <a:spcBef>
                <a:spcPts val="0"/>
              </a:spcBef>
              <a:buClr>
                <a:schemeClr val="dk1"/>
              </a:buClr>
              <a:buSzPct val="78571"/>
              <a:buFont typeface="Arial"/>
              <a:buNone/>
            </a:pPr>
            <a:r>
              <a:rPr b="1" lang="en" sz="1400">
                <a:solidFill>
                  <a:srgbClr val="000000"/>
                </a:solidFill>
                <a:latin typeface="Times New Roman"/>
                <a:ea typeface="Times New Roman"/>
                <a:cs typeface="Times New Roman"/>
                <a:sym typeface="Times New Roman"/>
              </a:rPr>
              <a:t>Murugan, Sultan, Murali, Suresh, Kumar (March, 2014). “An Efficient and Scalable CAPTCHA Implementation”. </a:t>
            </a:r>
            <a:r>
              <a:rPr b="1" lang="en" sz="1400" u="sng">
                <a:solidFill>
                  <a:srgbClr val="0000FF"/>
                </a:solidFill>
                <a:latin typeface="Times New Roman"/>
                <a:ea typeface="Times New Roman"/>
                <a:cs typeface="Times New Roman"/>
                <a:sym typeface="Times New Roman"/>
                <a:hlinkClick r:id="rId3"/>
              </a:rPr>
              <a:t>www.ijarcsse.com</a:t>
            </a:r>
          </a:p>
          <a:p>
            <a:pPr indent="-317500" lvl="0" marL="457200" rtl="0" algn="just">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The people who are using internet may not be aware of what happens behind the closed doors, and more importantly the system/service providers may not be aware of whether human is accessing the service. </a:t>
            </a:r>
          </a:p>
          <a:p>
            <a:pPr indent="-317500" lvl="0" marL="457200" rtl="0" algn="just">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So it needs a mechanism that tells the service it is human and not machine (robot) otherwise it needs to stop machines from accessing the service. </a:t>
            </a:r>
          </a:p>
          <a:p>
            <a:pPr indent="-317500" lvl="0" marL="457200" rtl="0" algn="just">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This series of questions evolved to the emergence of human verification system. A mechanism that possibly was the answer for all queries comes in name of CAPTCHA. </a:t>
            </a:r>
          </a:p>
          <a:p>
            <a:pPr indent="-317500" lvl="0" marL="457200" rtl="0" algn="just">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It was efficient enough but its readability and segmentation are very complex, the former describes user point of view and the latter the system perspective. </a:t>
            </a:r>
          </a:p>
          <a:p>
            <a:pPr indent="-317500" lvl="0" marL="457200" algn="just">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We propose a simple to use and easy to manage human verification system that uses letters, digits and symbols to comprise the challenge.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Literature Survey (2)</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Clr>
                <a:schemeClr val="dk1"/>
              </a:buClr>
              <a:buSzPct val="78571"/>
              <a:buFont typeface="Arial"/>
              <a:buNone/>
            </a:pPr>
            <a:r>
              <a:rPr b="1" lang="en" sz="1400">
                <a:solidFill>
                  <a:srgbClr val="000000"/>
                </a:solidFill>
                <a:latin typeface="Times New Roman"/>
                <a:ea typeface="Times New Roman"/>
                <a:cs typeface="Times New Roman"/>
                <a:sym typeface="Times New Roman"/>
              </a:rPr>
              <a:t>Khan, Tejaswi, Saini (2011). “Implementation of Steganographic Authentication over Web Applications”. International Conference on Computational Intelligence and Communication Systems. </a:t>
            </a:r>
          </a:p>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This paper provides a scheme where the security algorithms of steganography would provide a very high level of security when applied over the web authentication. </a:t>
            </a:r>
          </a:p>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The usage of image processing algorithms would provide a very high security as compared to the existing methodologies. </a:t>
            </a:r>
          </a:p>
          <a:p>
            <a:pPr indent="-317500" lvl="0" marL="45720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Application of steganography would also be substitute to the biometric &amp; RFID tokens. The authors provide a procedure through which several web attacks can be controlled as brute-force attack, dictionary attack, and password guessing which would make the web applications immune from various hackers.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Literature Survey (3)</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rPr b="1" lang="en" sz="1400">
                <a:solidFill>
                  <a:srgbClr val="000000"/>
                </a:solidFill>
                <a:latin typeface="Times New Roman"/>
                <a:ea typeface="Times New Roman"/>
                <a:cs typeface="Times New Roman"/>
                <a:sym typeface="Times New Roman"/>
              </a:rPr>
              <a:t>Tayel, Hafez, Zied (IEEE 2013). “A New Hybrid Security Allocation Steganography Algorithm”.</a:t>
            </a:r>
          </a:p>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Security, authentication, and identification are essential requirement for confidential data transmission. The well known methods of data encryption attain certain security levels, they make the encrypted data unreadable and unnatural this attracts some unintended observer attention. </a:t>
            </a:r>
          </a:p>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To search for a higher security approach, Steganography and Cryptography are two popular ways of sending vital information in a secret way. One hides the existence of the message and the other converts the message into an unreadable format. </a:t>
            </a:r>
          </a:p>
          <a:p>
            <a:pPr indent="-317500" lvl="0" marL="45720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This paper, describes a method for integrating the advantages of Cryptography and Steganography together through image processing. The paper introduces a New Hybrid Security message Allocation Algorithm (NHSA) to achieve a higher level of security. The statistical evaluation of this system shows that, a higher PSNR and MSE are achieved comparing with the other systems.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Times New Roman"/>
                <a:ea typeface="Times New Roman"/>
                <a:cs typeface="Times New Roman"/>
                <a:sym typeface="Times New Roman"/>
              </a:rPr>
              <a:t>Future Scope</a:t>
            </a:r>
          </a:p>
        </p:txBody>
      </p:sp>
      <p:sp>
        <p:nvSpPr>
          <p:cNvPr id="151" name="Shape 151"/>
          <p:cNvSpPr txBox="1"/>
          <p:nvPr>
            <p:ph idx="1" type="body"/>
          </p:nvPr>
        </p:nvSpPr>
        <p:spPr>
          <a:xfrm>
            <a:off x="311700" y="1413800"/>
            <a:ext cx="8520600" cy="3155100"/>
          </a:xfrm>
          <a:prstGeom prst="rect">
            <a:avLst/>
          </a:prstGeom>
        </p:spPr>
        <p:txBody>
          <a:bodyPr anchorCtr="0" anchor="t" bIns="91425" lIns="91425" rIns="91425" tIns="91425">
            <a:noAutofit/>
          </a:bodyPr>
          <a:lstStyle/>
          <a:p>
            <a:pPr indent="-330200" lvl="0" marL="457200" rtl="0">
              <a:spcBef>
                <a:spcPts val="0"/>
              </a:spcBef>
              <a:buClr>
                <a:srgbClr val="000000"/>
              </a:buClr>
              <a:buSzPct val="100000"/>
              <a:buFont typeface="Times New Roman"/>
            </a:pPr>
            <a:r>
              <a:rPr lang="en" sz="1600">
                <a:solidFill>
                  <a:srgbClr val="000000"/>
                </a:solidFill>
                <a:latin typeface="Times New Roman"/>
                <a:ea typeface="Times New Roman"/>
                <a:cs typeface="Times New Roman"/>
                <a:sym typeface="Times New Roman"/>
              </a:rPr>
              <a:t>The system can be made accessible to be used on mobile phones.</a:t>
            </a:r>
          </a:p>
          <a:p>
            <a:pPr indent="-330200" lvl="0" marL="457200" rtl="0">
              <a:spcBef>
                <a:spcPts val="0"/>
              </a:spcBef>
              <a:buClr>
                <a:srgbClr val="000000"/>
              </a:buClr>
              <a:buSzPct val="100000"/>
              <a:buFont typeface="Times New Roman"/>
            </a:pPr>
            <a:r>
              <a:rPr lang="en" sz="1600">
                <a:solidFill>
                  <a:srgbClr val="000000"/>
                </a:solidFill>
                <a:latin typeface="Times New Roman"/>
                <a:ea typeface="Times New Roman"/>
                <a:cs typeface="Times New Roman"/>
                <a:sym typeface="Times New Roman"/>
              </a:rPr>
              <a:t>Various types of CAPTCHA can be used.</a:t>
            </a:r>
          </a:p>
          <a:p>
            <a:pPr indent="-330200" lvl="0" marL="457200" rtl="0">
              <a:spcBef>
                <a:spcPts val="0"/>
              </a:spcBef>
              <a:buClr>
                <a:srgbClr val="000000"/>
              </a:buClr>
              <a:buSzPct val="100000"/>
              <a:buFont typeface="Times New Roman"/>
            </a:pPr>
            <a:r>
              <a:rPr lang="en" sz="1600">
                <a:solidFill>
                  <a:srgbClr val="000000"/>
                </a:solidFill>
                <a:latin typeface="Times New Roman"/>
                <a:ea typeface="Times New Roman"/>
                <a:cs typeface="Times New Roman"/>
                <a:sym typeface="Times New Roman"/>
              </a:rPr>
              <a:t>More levels of security can be included such as biometric passwords, digital signatures, etc.</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1388100" y="0"/>
            <a:ext cx="6367800" cy="5143500"/>
          </a:xfrm>
          <a:prstGeom prst="rect">
            <a:avLst/>
          </a:prstGeom>
        </p:spPr>
        <p:txBody>
          <a:bodyPr anchorCtr="0" anchor="ctr" bIns="91425" lIns="91425" rIns="91425" tIns="91425">
            <a:noAutofit/>
          </a:bodyPr>
          <a:lstStyle/>
          <a:p>
            <a:pPr lvl="0" algn="ctr">
              <a:spcBef>
                <a:spcPts val="0"/>
              </a:spcBef>
              <a:buNone/>
            </a:pPr>
            <a:r>
              <a:rPr lang="en">
                <a:latin typeface="Times New Roman"/>
                <a:ea typeface="Times New Roman"/>
                <a:cs typeface="Times New Roman"/>
                <a:sym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Introduction</a:t>
            </a:r>
          </a:p>
        </p:txBody>
      </p:sp>
      <p:sp>
        <p:nvSpPr>
          <p:cNvPr id="64" name="Shape 64"/>
          <p:cNvSpPr txBox="1"/>
          <p:nvPr>
            <p:ph idx="1" type="body"/>
          </p:nvPr>
        </p:nvSpPr>
        <p:spPr>
          <a:xfrm>
            <a:off x="311700" y="1461075"/>
            <a:ext cx="8520600" cy="3107700"/>
          </a:xfrm>
          <a:prstGeom prst="rect">
            <a:avLst/>
          </a:prstGeom>
        </p:spPr>
        <p:txBody>
          <a:bodyPr anchorCtr="0" anchor="t" bIns="91425" lIns="91425" rIns="91425" tIns="91425">
            <a:noAutofit/>
          </a:bodyPr>
          <a:lstStyle/>
          <a:p>
            <a:pPr indent="-317500" lvl="0" marL="45720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Information security is the collection of technologies, standards, policies and management practices that are applied to information to keep it secure. </a:t>
            </a:r>
          </a:p>
          <a:p>
            <a:pPr indent="-317500" lvl="0" marL="457200" rtl="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When information is not adequately protected, it may be compromised and this is known as an information or security breach. The consequences of an information breach are severe. For businesses, a breach usually entails huge financial penalties, expensive law suits, loss of reputation and business.</a:t>
            </a:r>
          </a:p>
          <a:p>
            <a:pPr indent="-317500" lvl="0" marL="457200" rtl="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For individuals, a breach can lead to identity theft and damage to financial history or credit rating. Recovering from information breaches can take years and the costs are huge.</a:t>
            </a:r>
          </a:p>
          <a:p>
            <a:pPr indent="-317500" lvl="0" marL="457200" rtl="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The purpose of this project is to bring CAPTCHA and steganography together to form a multilevel secure system by combining their features. The objective of the project will be to block unauthorized use, improve security of the hidden message and to maintain the perceptual quality of the image.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CAPTCHA</a:t>
            </a:r>
          </a:p>
        </p:txBody>
      </p:sp>
      <p:pic>
        <p:nvPicPr>
          <p:cNvPr descr="hero-recaptcha-demo.gif" id="70" name="Shape 70"/>
          <p:cNvPicPr preferRelativeResize="0"/>
          <p:nvPr/>
        </p:nvPicPr>
        <p:blipFill>
          <a:blip r:embed="rId3">
            <a:alphaModFix/>
          </a:blip>
          <a:stretch>
            <a:fillRect/>
          </a:stretch>
        </p:blipFill>
        <p:spPr>
          <a:xfrm>
            <a:off x="574150" y="3424600"/>
            <a:ext cx="4030050" cy="1344950"/>
          </a:xfrm>
          <a:prstGeom prst="rect">
            <a:avLst/>
          </a:prstGeom>
          <a:noFill/>
          <a:ln>
            <a:noFill/>
          </a:ln>
        </p:spPr>
      </p:pic>
      <p:pic>
        <p:nvPicPr>
          <p:cNvPr descr="reCAPTCHA_images_0.png" id="71" name="Shape 71"/>
          <p:cNvPicPr preferRelativeResize="0"/>
          <p:nvPr/>
        </p:nvPicPr>
        <p:blipFill>
          <a:blip r:embed="rId4">
            <a:alphaModFix/>
          </a:blip>
          <a:stretch>
            <a:fillRect/>
          </a:stretch>
        </p:blipFill>
        <p:spPr>
          <a:xfrm>
            <a:off x="6079300" y="373949"/>
            <a:ext cx="3064699" cy="4395600"/>
          </a:xfrm>
          <a:prstGeom prst="rect">
            <a:avLst/>
          </a:prstGeom>
          <a:noFill/>
          <a:ln>
            <a:noFill/>
          </a:ln>
        </p:spPr>
      </p:pic>
      <p:sp>
        <p:nvSpPr>
          <p:cNvPr id="72" name="Shape 72"/>
          <p:cNvSpPr txBox="1"/>
          <p:nvPr/>
        </p:nvSpPr>
        <p:spPr>
          <a:xfrm>
            <a:off x="406750" y="1089050"/>
            <a:ext cx="5169600" cy="1929000"/>
          </a:xfrm>
          <a:prstGeom prst="rect">
            <a:avLst/>
          </a:prstGeom>
          <a:noFill/>
          <a:ln>
            <a:noFill/>
          </a:ln>
        </p:spPr>
        <p:txBody>
          <a:bodyPr anchorCtr="0" anchor="t" bIns="91425" lIns="91425" rIns="91425" tIns="91425">
            <a:noAutofit/>
          </a:bodyPr>
          <a:lstStyle/>
          <a:p>
            <a:pPr indent="-330200" lvl="0" marL="457200" rtl="0" algn="just">
              <a:spcBef>
                <a:spcPts val="0"/>
              </a:spcBef>
              <a:buSzPct val="100000"/>
              <a:buFont typeface="Times New Roman"/>
              <a:buChar char="●"/>
            </a:pPr>
            <a:r>
              <a:rPr lang="en" sz="1600">
                <a:highlight>
                  <a:srgbClr val="FFFFFF"/>
                </a:highlight>
                <a:latin typeface="Times New Roman"/>
                <a:ea typeface="Times New Roman"/>
                <a:cs typeface="Times New Roman"/>
                <a:sym typeface="Times New Roman"/>
              </a:rPr>
              <a:t>A significant number of your users can now attest they are human without having to solve a CAPTCHA. Instead with just a single click they’ll confirm they are not a robot.</a:t>
            </a:r>
          </a:p>
          <a:p>
            <a:pPr indent="-330200" lvl="0" marL="457200" algn="just">
              <a:spcBef>
                <a:spcPts val="0"/>
              </a:spcBef>
              <a:buSzPct val="100000"/>
              <a:buFont typeface="Times New Roman"/>
              <a:buChar char="●"/>
            </a:pPr>
            <a:r>
              <a:rPr lang="en" sz="1600">
                <a:highlight>
                  <a:srgbClr val="FFFFFF"/>
                </a:highlight>
                <a:latin typeface="Times New Roman"/>
                <a:ea typeface="Times New Roman"/>
                <a:cs typeface="Times New Roman"/>
                <a:sym typeface="Times New Roman"/>
              </a:rPr>
              <a:t>reCAPTCHA uses an advanced risk analysis engine and adaptive CAPTCHAs to keep automated software from engaging in abusive activities on your site. It does this while letting your valid users pass through with ease.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Steganography</a:t>
            </a:r>
          </a:p>
        </p:txBody>
      </p:sp>
      <p:pic>
        <p:nvPicPr>
          <p:cNvPr descr="83747965-steganography-13-638.jpg" id="78" name="Shape 78"/>
          <p:cNvPicPr preferRelativeResize="0"/>
          <p:nvPr/>
        </p:nvPicPr>
        <p:blipFill>
          <a:blip r:embed="rId3">
            <a:alphaModFix/>
          </a:blip>
          <a:stretch>
            <a:fillRect/>
          </a:stretch>
        </p:blipFill>
        <p:spPr>
          <a:xfrm>
            <a:off x="4736750" y="1135200"/>
            <a:ext cx="4095550" cy="3074849"/>
          </a:xfrm>
          <a:prstGeom prst="rect">
            <a:avLst/>
          </a:prstGeom>
          <a:noFill/>
          <a:ln>
            <a:noFill/>
          </a:ln>
        </p:spPr>
      </p:pic>
      <p:sp>
        <p:nvSpPr>
          <p:cNvPr id="79" name="Shape 79"/>
          <p:cNvSpPr txBox="1"/>
          <p:nvPr/>
        </p:nvSpPr>
        <p:spPr>
          <a:xfrm>
            <a:off x="406750" y="1102175"/>
            <a:ext cx="4095600" cy="3075000"/>
          </a:xfrm>
          <a:prstGeom prst="rect">
            <a:avLst/>
          </a:prstGeom>
          <a:noFill/>
          <a:ln>
            <a:noFill/>
          </a:ln>
        </p:spPr>
        <p:txBody>
          <a:bodyPr anchorCtr="0" anchor="t" bIns="91425" lIns="91425" rIns="91425" tIns="91425">
            <a:noAutofit/>
          </a:bodyPr>
          <a:lstStyle/>
          <a:p>
            <a:pPr indent="-330200" lvl="0" marL="457200" algn="just">
              <a:spcBef>
                <a:spcPts val="0"/>
              </a:spcBef>
              <a:buClr>
                <a:srgbClr val="333333"/>
              </a:buClr>
              <a:buSzPct val="1000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Steganography is the act of hiding information in something else. </a:t>
            </a:r>
          </a:p>
          <a:p>
            <a:pPr indent="-330200" lvl="0" marL="457200" algn="just">
              <a:spcBef>
                <a:spcPts val="0"/>
              </a:spcBef>
              <a:buClr>
                <a:srgbClr val="333333"/>
              </a:buClr>
              <a:buSzPct val="1000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It is favorable over encryption because encryption only obscures the meaning of the information, steganography hides the very existence of the information, also, encrypted data tends to attract attention, which often proves fatal to any agent. </a:t>
            </a:r>
          </a:p>
          <a:p>
            <a:pPr indent="-330200" lvl="0" marL="457200" algn="just">
              <a:spcBef>
                <a:spcPts val="0"/>
              </a:spcBef>
              <a:buSzPct val="100000"/>
              <a:buFont typeface="Times New Roman"/>
              <a:buChar char="●"/>
            </a:pPr>
            <a:r>
              <a:rPr lang="en" sz="1600">
                <a:latin typeface="Times New Roman"/>
                <a:ea typeface="Times New Roman"/>
                <a:cs typeface="Times New Roman"/>
                <a:sym typeface="Times New Roman"/>
              </a:rPr>
              <a:t>Using image files as hosts for steganographic messages takes advantage of limited capabilities of human visual </a:t>
            </a:r>
            <a:r>
              <a:rPr lang="en" sz="1600">
                <a:latin typeface="Times New Roman"/>
                <a:ea typeface="Times New Roman"/>
                <a:cs typeface="Times New Roman"/>
                <a:sym typeface="Times New Roman"/>
              </a:rPr>
              <a:t>system</a:t>
            </a:r>
            <a:r>
              <a:rPr lang="en" sz="1600">
                <a:latin typeface="Times New Roman"/>
                <a:ea typeface="Times New Roman"/>
                <a:cs typeface="Times New Roman"/>
                <a:sym typeface="Times New Roman"/>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Abstract</a:t>
            </a:r>
          </a:p>
        </p:txBody>
      </p:sp>
      <p:sp>
        <p:nvSpPr>
          <p:cNvPr id="85" name="Shape 85"/>
          <p:cNvSpPr txBox="1"/>
          <p:nvPr>
            <p:ph idx="1" type="body"/>
          </p:nvPr>
        </p:nvSpPr>
        <p:spPr>
          <a:xfrm>
            <a:off x="311700" y="1330500"/>
            <a:ext cx="8520600" cy="3238200"/>
          </a:xfrm>
          <a:prstGeom prst="rect">
            <a:avLst/>
          </a:prstGeom>
        </p:spPr>
        <p:txBody>
          <a:bodyPr anchorCtr="0" anchor="t" bIns="91425" lIns="91425" rIns="91425" tIns="91425">
            <a:noAutofit/>
          </a:bodyPr>
          <a:lstStyle/>
          <a:p>
            <a:pPr indent="-317500" lvl="0" marL="457200" rtl="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CAPTCHA is an acronym of the Completely Automated Public Turing test to tell Computers and Humans Apart. CAPTCHA is a technique for ensuring that only those people who pass the test have access and not the system computer generated bots. </a:t>
            </a:r>
          </a:p>
          <a:p>
            <a:pPr indent="-317500" lvl="0" marL="457200" rtl="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In steganography, a message is hidden in such a way that no one apart from the intended recipient knows of the existence of the message. </a:t>
            </a:r>
          </a:p>
          <a:p>
            <a:pPr indent="-317500" lvl="0" marL="457200" rtl="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Steganography is comprised of two algorithms: one for embedding data and one for extraction. </a:t>
            </a:r>
          </a:p>
          <a:p>
            <a:pPr indent="-317500" lvl="0" marL="457200" rtl="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The goal of steganography is to hide information from humans that is accessible to machines. CAPTCHAs have the opposite goal to hide information from machines that is accessible to humans. </a:t>
            </a:r>
          </a:p>
          <a:p>
            <a:pPr indent="-317500" lvl="0" marL="457200" rtl="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The purpose of this project is to bring CAPTCHA and steganography together to form a multilevel secure system by combining their features. </a:t>
            </a:r>
          </a:p>
          <a:p>
            <a:pPr indent="-317500" lvl="0" marL="457200" algn="just">
              <a:lnSpc>
                <a:spcPct val="115000"/>
              </a:lnSpc>
              <a:spcBef>
                <a:spcPts val="0"/>
              </a:spcBef>
              <a:spcAft>
                <a:spcPts val="0"/>
              </a:spcAft>
              <a:buClr>
                <a:schemeClr val="dk1"/>
              </a:buClr>
              <a:buSzPct val="100000"/>
              <a:buFont typeface="Times New Roman"/>
            </a:pPr>
            <a:r>
              <a:rPr lang="en" sz="1400">
                <a:solidFill>
                  <a:schemeClr val="dk1"/>
                </a:solidFill>
                <a:latin typeface="Times New Roman"/>
                <a:ea typeface="Times New Roman"/>
                <a:cs typeface="Times New Roman"/>
                <a:sym typeface="Times New Roman"/>
              </a:rPr>
              <a:t>The objective of the project will be to block unauthorized use, improve security of the hidden message and to maintain the perceptual quality of the image.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Times New Roman"/>
                <a:ea typeface="Times New Roman"/>
                <a:cs typeface="Times New Roman"/>
                <a:sym typeface="Times New Roman"/>
              </a:rPr>
              <a:t>Problem Definition</a:t>
            </a:r>
          </a:p>
        </p:txBody>
      </p:sp>
      <p:sp>
        <p:nvSpPr>
          <p:cNvPr id="91" name="Shape 91"/>
          <p:cNvSpPr txBox="1"/>
          <p:nvPr/>
        </p:nvSpPr>
        <p:spPr>
          <a:xfrm>
            <a:off x="443200" y="1296825"/>
            <a:ext cx="8245800" cy="3438600"/>
          </a:xfrm>
          <a:prstGeom prst="rect">
            <a:avLst/>
          </a:prstGeom>
          <a:noFill/>
          <a:ln>
            <a:noFill/>
          </a:ln>
        </p:spPr>
        <p:txBody>
          <a:bodyPr anchorCtr="0" anchor="t" bIns="91425" lIns="91425" rIns="91425" tIns="91425">
            <a:noAutofit/>
          </a:bodyPr>
          <a:lstStyle/>
          <a:p>
            <a:pPr indent="-228600" lvl="0" marL="457200" rtl="0" algn="just">
              <a:lnSpc>
                <a:spcPct val="115000"/>
              </a:lnSpc>
              <a:spcBef>
                <a:spcPts val="0"/>
              </a:spcBef>
              <a:buClr>
                <a:schemeClr val="dk1"/>
              </a:buClr>
              <a:buFont typeface="Times New Roman"/>
              <a:buChar char="●"/>
            </a:pPr>
            <a:r>
              <a:rPr lang="en">
                <a:solidFill>
                  <a:schemeClr val="dk1"/>
                </a:solidFill>
                <a:latin typeface="Times New Roman"/>
                <a:ea typeface="Times New Roman"/>
                <a:cs typeface="Times New Roman"/>
                <a:sym typeface="Times New Roman"/>
              </a:rPr>
              <a:t>Security is an issue of major concern. </a:t>
            </a:r>
            <a:r>
              <a:rPr lang="en">
                <a:solidFill>
                  <a:schemeClr val="dk1"/>
                </a:solidFill>
                <a:highlight>
                  <a:srgbClr val="FFFFFF"/>
                </a:highlight>
                <a:latin typeface="Times New Roman"/>
                <a:ea typeface="Times New Roman"/>
                <a:cs typeface="Times New Roman"/>
                <a:sym typeface="Times New Roman"/>
              </a:rPr>
              <a:t>In today's high technology environment, organisations are becoming more and more dependent on their information systems. </a:t>
            </a:r>
          </a:p>
          <a:p>
            <a:pPr indent="-228600" lvl="0" marL="457200" rtl="0" algn="just">
              <a:lnSpc>
                <a:spcPct val="115000"/>
              </a:lnSpc>
              <a:spcBef>
                <a:spcPts val="0"/>
              </a:spcBef>
              <a:buClr>
                <a:schemeClr val="dk1"/>
              </a:buClr>
              <a:buFont typeface="Times New Roman"/>
              <a:buChar char="●"/>
            </a:pPr>
            <a:r>
              <a:rPr lang="en">
                <a:solidFill>
                  <a:schemeClr val="dk1"/>
                </a:solidFill>
                <a:highlight>
                  <a:srgbClr val="FFFFFF"/>
                </a:highlight>
                <a:latin typeface="Times New Roman"/>
                <a:ea typeface="Times New Roman"/>
                <a:cs typeface="Times New Roman"/>
                <a:sym typeface="Times New Roman"/>
              </a:rPr>
              <a:t>The public is increasingly concerned about the proper use of information, particularly personal data. The threats to information systems from criminals ,terrorists and hackers are increasing.</a:t>
            </a:r>
          </a:p>
          <a:p>
            <a:pPr indent="-228600" lvl="0" marL="457200" rtl="0" algn="just">
              <a:lnSpc>
                <a:spcPct val="115000"/>
              </a:lnSpc>
              <a:spcBef>
                <a:spcPts val="0"/>
              </a:spcBef>
              <a:buClr>
                <a:schemeClr val="dk1"/>
              </a:buClr>
              <a:buFont typeface="Times New Roman"/>
              <a:buChar char="●"/>
            </a:pPr>
            <a:r>
              <a:rPr lang="en">
                <a:solidFill>
                  <a:schemeClr val="dk1"/>
                </a:solidFill>
                <a:latin typeface="Times New Roman"/>
                <a:ea typeface="Times New Roman"/>
                <a:cs typeface="Times New Roman"/>
                <a:sym typeface="Times New Roman"/>
              </a:rPr>
              <a:t>Thus to ensure a full proof system we are designing and developing a multilevel security system which enables sending of secret message in a secured manner. </a:t>
            </a:r>
          </a:p>
          <a:p>
            <a:pPr indent="-228600" lvl="0" marL="457200" rtl="0" algn="just">
              <a:lnSpc>
                <a:spcPct val="115000"/>
              </a:lnSpc>
              <a:spcBef>
                <a:spcPts val="0"/>
              </a:spcBef>
              <a:buClr>
                <a:schemeClr val="dk1"/>
              </a:buClr>
              <a:buFont typeface="Times New Roman"/>
              <a:buChar char="●"/>
            </a:pPr>
            <a:r>
              <a:rPr lang="en">
                <a:solidFill>
                  <a:schemeClr val="dk1"/>
                </a:solidFill>
                <a:latin typeface="Times New Roman"/>
                <a:ea typeface="Times New Roman"/>
                <a:cs typeface="Times New Roman"/>
                <a:sym typeface="Times New Roman"/>
              </a:rPr>
              <a:t>To ensure messages are transmitted and received securely, we are developing a security application which will limit the  attackers  to penetrate their targets.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Proposed System</a:t>
            </a:r>
          </a:p>
        </p:txBody>
      </p:sp>
      <p:sp>
        <p:nvSpPr>
          <p:cNvPr id="97" name="Shape 97"/>
          <p:cNvSpPr txBox="1"/>
          <p:nvPr>
            <p:ph idx="1" type="body"/>
          </p:nvPr>
        </p:nvSpPr>
        <p:spPr>
          <a:xfrm>
            <a:off x="311702" y="1416943"/>
            <a:ext cx="8520600" cy="3216600"/>
          </a:xfrm>
          <a:prstGeom prst="rect">
            <a:avLst/>
          </a:prstGeom>
        </p:spPr>
        <p:txBody>
          <a:bodyPr anchorCtr="0" anchor="t" bIns="91425" lIns="91425" rIns="91425" tIns="91425">
            <a:noAutofit/>
          </a:bodyPr>
          <a:lstStyle/>
          <a:p>
            <a:pPr indent="-317500" lvl="0" marL="457200" rtl="0">
              <a:lnSpc>
                <a:spcPct val="115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The application consists of three levels of security</a:t>
            </a:r>
          </a:p>
          <a:p>
            <a:pPr indent="-317500" lvl="0" marL="457200" rtl="0">
              <a:lnSpc>
                <a:spcPct val="115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The first level is successfully solving CAPTCHA for accessing the next level</a:t>
            </a:r>
          </a:p>
          <a:p>
            <a:pPr indent="-317500" lvl="0" marL="457200">
              <a:lnSpc>
                <a:spcPct val="115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The second</a:t>
            </a:r>
            <a:r>
              <a:rPr lang="en" sz="1400">
                <a:solidFill>
                  <a:schemeClr val="dk1"/>
                </a:solidFill>
                <a:latin typeface="Times New Roman"/>
                <a:ea typeface="Times New Roman"/>
                <a:cs typeface="Times New Roman"/>
                <a:sym typeface="Times New Roman"/>
              </a:rPr>
              <a:t> level is encryption of the message to be sent</a:t>
            </a:r>
          </a:p>
          <a:p>
            <a:pPr indent="-317500" lvl="0" marL="457200">
              <a:lnSpc>
                <a:spcPct val="115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The third level is selecting the image and performing the steganography to hide the message</a:t>
            </a:r>
          </a:p>
          <a:p>
            <a:pPr indent="-317500" lvl="0" marL="457200" rtl="0">
              <a:lnSpc>
                <a:spcPct val="115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At the receiving end, the receiver will have to successfully solve the CAPTCHA before separating the message from the image</a:t>
            </a:r>
          </a:p>
          <a:p>
            <a:pPr indent="-317500" lvl="0" marL="457200" rtl="0">
              <a:lnSpc>
                <a:spcPct val="115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After separation, the message can be decrypted to retrieve the original message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Block Diagram</a:t>
            </a:r>
          </a:p>
        </p:txBody>
      </p:sp>
      <p:pic>
        <p:nvPicPr>
          <p:cNvPr descr="block.png" id="103" name="Shape 103"/>
          <p:cNvPicPr preferRelativeResize="0"/>
          <p:nvPr/>
        </p:nvPicPr>
        <p:blipFill>
          <a:blip r:embed="rId3">
            <a:alphaModFix/>
          </a:blip>
          <a:stretch>
            <a:fillRect/>
          </a:stretch>
        </p:blipFill>
        <p:spPr>
          <a:xfrm>
            <a:off x="711849" y="1265850"/>
            <a:ext cx="7720300" cy="3171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Architecture</a:t>
            </a:r>
          </a:p>
        </p:txBody>
      </p:sp>
      <p:pic>
        <p:nvPicPr>
          <p:cNvPr descr="archi.png" id="109" name="Shape 109"/>
          <p:cNvPicPr preferRelativeResize="0"/>
          <p:nvPr/>
        </p:nvPicPr>
        <p:blipFill>
          <a:blip r:embed="rId3">
            <a:alphaModFix/>
          </a:blip>
          <a:stretch>
            <a:fillRect/>
          </a:stretch>
        </p:blipFill>
        <p:spPr>
          <a:xfrm>
            <a:off x="705624" y="1222425"/>
            <a:ext cx="7732750" cy="359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