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37"/>
  </p:notesMasterIdLst>
  <p:sldIdLst>
    <p:sldId id="259" r:id="rId2"/>
    <p:sldId id="258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77" r:id="rId18"/>
    <p:sldId id="278" r:id="rId19"/>
    <p:sldId id="281" r:id="rId20"/>
    <p:sldId id="279" r:id="rId21"/>
    <p:sldId id="289" r:id="rId22"/>
    <p:sldId id="283" r:id="rId23"/>
    <p:sldId id="280" r:id="rId24"/>
    <p:sldId id="282" r:id="rId25"/>
    <p:sldId id="284" r:id="rId26"/>
    <p:sldId id="290" r:id="rId27"/>
    <p:sldId id="300" r:id="rId28"/>
    <p:sldId id="291" r:id="rId29"/>
    <p:sldId id="293" r:id="rId30"/>
    <p:sldId id="299" r:id="rId31"/>
    <p:sldId id="298" r:id="rId32"/>
    <p:sldId id="297" r:id="rId33"/>
    <p:sldId id="261" r:id="rId34"/>
    <p:sldId id="260" r:id="rId35"/>
    <p:sldId id="25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52" autoAdjust="0"/>
  </p:normalViewPr>
  <p:slideViewPr>
    <p:cSldViewPr snapToGrid="0">
      <p:cViewPr>
        <p:scale>
          <a:sx n="60" d="100"/>
          <a:sy n="60" d="100"/>
        </p:scale>
        <p:origin x="93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AB156-E976-48DD-9861-D985095156F1}" type="datetimeFigureOut">
              <a:rPr lang="en-IN" smtClean="0"/>
              <a:pPr/>
              <a:t>18-04-18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9A71D-C384-4B6B-B3ED-BAFBEE4CF5E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3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9A71D-C384-4B6B-B3ED-BAFBEE4CF5E8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3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9A71D-C384-4B6B-B3ED-BAFBEE4CF5E8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0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A3D5-DDEF-4E9D-AC66-6BC75656B731}" type="datetime1">
              <a:rPr lang="en-IN" smtClean="0"/>
              <a:pPr/>
              <a:t>18-04-18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394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4A80-E214-491D-A772-F35E4C54AAFF}" type="datetime1">
              <a:rPr lang="en-IN" smtClean="0"/>
              <a:pPr/>
              <a:t>18-04-18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03384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FAD6-85B8-4DC0-BBFE-448FA5708018}" type="datetime1">
              <a:rPr lang="en-IN" smtClean="0"/>
              <a:pPr/>
              <a:t>18-04-18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344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2250-91BD-42E5-84F4-06BFCD8BC014}" type="datetime1">
              <a:rPr lang="en-IN" smtClean="0"/>
              <a:pPr/>
              <a:t>18-04-18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045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F81A-5923-466A-A303-FC3A3810F6B5}" type="datetime1">
              <a:rPr lang="en-IN" smtClean="0"/>
              <a:pPr/>
              <a:t>18-04-18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6590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C9F1-A0BF-449F-9A24-DFD64D695419}" type="datetime1">
              <a:rPr lang="en-IN" smtClean="0"/>
              <a:pPr/>
              <a:t>18-04-18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077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4F4B-9486-496B-B50A-7D722674DA6D}" type="datetime1">
              <a:rPr lang="en-IN" smtClean="0"/>
              <a:pPr/>
              <a:t>18-04-18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6284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AD0E-6B37-4D8B-93C9-7A7E75A57016}" type="datetime1">
              <a:rPr lang="en-IN" smtClean="0"/>
              <a:pPr/>
              <a:t>18-04-18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0637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F104-8C0A-40A8-AD61-E5EDF8C4CA68}" type="datetime1">
              <a:rPr lang="en-IN" smtClean="0"/>
              <a:pPr/>
              <a:t>18-04-18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267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F49-0C84-4946-99C3-62B5FEAEFE9D}" type="datetime1">
              <a:rPr lang="en-IN" smtClean="0"/>
              <a:pPr/>
              <a:t>18-04-18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11434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1DF9-1F7B-4D2D-92F9-BE79738C9421}" type="datetime1">
              <a:rPr lang="en-IN" smtClean="0"/>
              <a:pPr/>
              <a:t>18-04-18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870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FF69-154D-45FF-B9E8-7B261EF34CB3}" type="datetime1">
              <a:rPr lang="en-IN" smtClean="0"/>
              <a:pPr/>
              <a:t>18-04-18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73D2-CDBD-4EA6-8EDD-3748C0DEBB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52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257098" y="2169540"/>
            <a:ext cx="9600720" cy="939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Reducing 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omputational complexity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athematical functions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using FPGA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523880" y="3140640"/>
            <a:ext cx="10259640" cy="337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Neha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Gour, M.Tech. (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VLSI Design)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Electronics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Banasthali University               	     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				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                                                                                </a:t>
            </a:r>
            <a:endParaRPr lang="en-I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Guided by: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                                                                                               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Prof. 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Arup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Banerjee</a:t>
            </a:r>
          </a:p>
          <a:p>
            <a:pPr algn="r"/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RRCAT, Indore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r">
              <a:lnSpc>
                <a:spcPct val="100000"/>
              </a:lnSpc>
            </a:pPr>
            <a:endParaRPr lang="en-I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                                                                                   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				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Content Placeholder 8"/>
          <p:cNvPicPr/>
          <p:nvPr/>
        </p:nvPicPr>
        <p:blipFill>
          <a:blip r:embed="rId2"/>
          <a:stretch/>
        </p:blipFill>
        <p:spPr>
          <a:xfrm>
            <a:off x="0" y="-252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198" name="Content Placeholder 9"/>
          <p:cNvPicPr/>
          <p:nvPr/>
        </p:nvPicPr>
        <p:blipFill>
          <a:blip r:embed="rId3"/>
          <a:stretch/>
        </p:blipFill>
        <p:spPr>
          <a:xfrm>
            <a:off x="10049040" y="0"/>
            <a:ext cx="2142720" cy="2142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202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6547" y="354842"/>
            <a:ext cx="10220325" cy="600501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sz="36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I. Optimization </a:t>
            </a:r>
            <a:r>
              <a:rPr lang="en-IN" sz="3600" b="1" i="1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D</a:t>
            </a:r>
            <a:r>
              <a:rPr lang="en-IN" sz="36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irectives</a:t>
            </a:r>
            <a:br>
              <a:rPr lang="en-IN" sz="36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</a:br>
            <a:r>
              <a:rPr lang="en-IN" sz="3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3100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3100" b="1" i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1012" y="1050879"/>
            <a:ext cx="10515600" cy="560550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9600" b="1" dirty="0">
                <a:solidFill>
                  <a:schemeClr val="accent1">
                    <a:lumMod val="75000"/>
                  </a:schemeClr>
                </a:solidFill>
              </a:rPr>
              <a:t>1. Loop unrolling</a:t>
            </a:r>
            <a:endParaRPr lang="en-IN" sz="9600" dirty="0" smtClean="0"/>
          </a:p>
          <a:p>
            <a:pPr>
              <a:lnSpc>
                <a:spcPct val="120000"/>
              </a:lnSpc>
            </a:pPr>
            <a:r>
              <a:rPr lang="en-IN" sz="8000" dirty="0" smtClean="0"/>
              <a:t>Loop unrolling is a directive that exploits the parallelism between loop iteration.</a:t>
            </a:r>
          </a:p>
          <a:p>
            <a:pPr>
              <a:lnSpc>
                <a:spcPct val="120000"/>
              </a:lnSpc>
            </a:pPr>
            <a:r>
              <a:rPr lang="en-IN" sz="8000" dirty="0" smtClean="0"/>
              <a:t>It creates multiple copies of the loop body and adjust the loop iteration counter accordingly.</a:t>
            </a:r>
          </a:p>
          <a:p>
            <a:pPr>
              <a:lnSpc>
                <a:spcPct val="120000"/>
              </a:lnSpc>
            </a:pPr>
            <a:r>
              <a:rPr lang="en-IN" sz="8000" b="1" dirty="0" smtClean="0">
                <a:solidFill>
                  <a:schemeClr val="accent1">
                    <a:lumMod val="75000"/>
                  </a:schemeClr>
                </a:solidFill>
              </a:rPr>
              <a:t>Directive command</a:t>
            </a:r>
            <a:r>
              <a:rPr lang="en-IN" sz="8000" dirty="0" smtClean="0">
                <a:solidFill>
                  <a:schemeClr val="accent1">
                    <a:lumMod val="75000"/>
                  </a:schemeClr>
                </a:solidFill>
              </a:rPr>
              <a:t>: #pragma HLS UNROLL factor = &lt;INTEGER&gt;.</a:t>
            </a:r>
          </a:p>
          <a:p>
            <a:pPr marL="0" indent="0">
              <a:lnSpc>
                <a:spcPct val="120000"/>
              </a:lnSpc>
              <a:buNone/>
            </a:pPr>
            <a:endParaRPr lang="en-IN" sz="8000" dirty="0" smtClean="0"/>
          </a:p>
          <a:p>
            <a:pPr marL="0" indent="0">
              <a:buNone/>
            </a:pPr>
            <a:r>
              <a:rPr lang="en-IN" sz="8000" b="1" dirty="0" smtClean="0"/>
              <a:t>   </a:t>
            </a:r>
            <a:r>
              <a:rPr lang="en-IN" sz="8000" b="1" u="sng" dirty="0" smtClean="0"/>
              <a:t>Unrolled loop</a:t>
            </a:r>
            <a:endParaRPr lang="en-IN" sz="8000" b="1" dirty="0" smtClean="0"/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smtClean="0"/>
              <a:t>             For</a:t>
            </a:r>
            <a:r>
              <a:rPr lang="en-IN" sz="8000" dirty="0"/>
              <a:t>( </a:t>
            </a:r>
            <a:r>
              <a:rPr lang="en-IN" sz="8000" dirty="0" err="1" smtClean="0"/>
              <a:t>i</a:t>
            </a:r>
            <a:r>
              <a:rPr lang="en-IN" sz="8000" dirty="0" smtClean="0"/>
              <a:t>=0;i&lt;5</a:t>
            </a:r>
            <a:r>
              <a:rPr lang="en-IN" sz="8000" dirty="0"/>
              <a:t>; </a:t>
            </a:r>
            <a:r>
              <a:rPr lang="en-IN" sz="8000" dirty="0" err="1"/>
              <a:t>i</a:t>
            </a:r>
            <a:r>
              <a:rPr lang="en-IN" sz="8000" dirty="0" smtClean="0"/>
              <a:t>++){			     </a:t>
            </a:r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smtClean="0"/>
              <a:t>             </a:t>
            </a:r>
            <a:r>
              <a:rPr lang="en-IN" sz="8000" dirty="0"/>
              <a:t>C</a:t>
            </a:r>
            <a:r>
              <a:rPr lang="en-IN" sz="8000" dirty="0" smtClean="0"/>
              <a:t>[</a:t>
            </a:r>
            <a:r>
              <a:rPr lang="en-IN" sz="8000" dirty="0" err="1" smtClean="0"/>
              <a:t>i</a:t>
            </a:r>
            <a:r>
              <a:rPr lang="en-IN" sz="8000" dirty="0" smtClean="0"/>
              <a:t>]=A[</a:t>
            </a:r>
            <a:r>
              <a:rPr lang="en-IN" sz="8000" dirty="0" err="1" smtClean="0"/>
              <a:t>i</a:t>
            </a:r>
            <a:r>
              <a:rPr lang="en-IN" sz="8000" dirty="0" smtClean="0"/>
              <a:t>]+B[</a:t>
            </a:r>
            <a:r>
              <a:rPr lang="en-IN" sz="8000" dirty="0" err="1" smtClean="0"/>
              <a:t>i</a:t>
            </a:r>
            <a:r>
              <a:rPr lang="en-IN" sz="8000" dirty="0" smtClean="0"/>
              <a:t>]; 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smtClean="0"/>
              <a:t>             </a:t>
            </a:r>
            <a:r>
              <a:rPr lang="en-IN" sz="8000" dirty="0"/>
              <a:t>C</a:t>
            </a:r>
            <a:r>
              <a:rPr lang="en-IN" sz="8000" dirty="0" smtClean="0"/>
              <a:t>[i+1]=</a:t>
            </a:r>
            <a:r>
              <a:rPr lang="en-IN" sz="8000" dirty="0"/>
              <a:t>A</a:t>
            </a:r>
            <a:r>
              <a:rPr lang="en-IN" sz="8000" dirty="0" smtClean="0"/>
              <a:t>[i+1]+</a:t>
            </a:r>
            <a:r>
              <a:rPr lang="en-IN" sz="8000" dirty="0"/>
              <a:t>B</a:t>
            </a:r>
            <a:r>
              <a:rPr lang="en-IN" sz="8000" dirty="0" smtClean="0"/>
              <a:t>[i+1];</a:t>
            </a:r>
          </a:p>
          <a:p>
            <a:pPr marL="0" indent="0">
              <a:buNone/>
            </a:pPr>
            <a:r>
              <a:rPr lang="en-IN" sz="8000" dirty="0" smtClean="0"/>
              <a:t>	.</a:t>
            </a:r>
          </a:p>
          <a:p>
            <a:pPr marL="0" indent="0">
              <a:buNone/>
            </a:pPr>
            <a:r>
              <a:rPr lang="en-IN" sz="8000" dirty="0" smtClean="0"/>
              <a:t>	.</a:t>
            </a:r>
            <a:endParaRPr lang="en-IN" sz="8000" dirty="0"/>
          </a:p>
          <a:p>
            <a:pPr marL="0" indent="0">
              <a:buNone/>
            </a:pPr>
            <a:r>
              <a:rPr lang="en-IN" sz="8000" dirty="0" smtClean="0"/>
              <a:t>	.</a:t>
            </a:r>
          </a:p>
          <a:p>
            <a:pPr marL="0" indent="0">
              <a:buNone/>
            </a:pPr>
            <a:r>
              <a:rPr lang="en-IN" sz="8000" dirty="0"/>
              <a:t>	C</a:t>
            </a:r>
            <a:r>
              <a:rPr lang="en-IN" sz="8000" dirty="0" smtClean="0"/>
              <a:t>[i+4]=</a:t>
            </a:r>
            <a:r>
              <a:rPr lang="en-IN" sz="8000" dirty="0"/>
              <a:t>A</a:t>
            </a:r>
            <a:r>
              <a:rPr lang="en-IN" sz="8000" dirty="0" smtClean="0"/>
              <a:t>[i+4]+</a:t>
            </a:r>
            <a:r>
              <a:rPr lang="en-IN" sz="8000" dirty="0"/>
              <a:t>B</a:t>
            </a:r>
            <a:r>
              <a:rPr lang="en-IN" sz="8000" dirty="0" smtClean="0"/>
              <a:t>[i+4]</a:t>
            </a:r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smtClean="0"/>
              <a:t>             }			                                      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/>
              <a:t>	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51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315"/>
            <a:ext cx="10515600" cy="513876"/>
          </a:xfrm>
        </p:spPr>
        <p:txBody>
          <a:bodyPr>
            <a:noAutofit/>
          </a:bodyPr>
          <a:lstStyle/>
          <a:p>
            <a:r>
              <a:rPr lang="en-IN" sz="3200" i="1" dirty="0" smtClean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0"/>
              </a:rPr>
              <a:t>cont..</a:t>
            </a:r>
            <a:endParaRPr lang="en-IN" sz="3200" i="1" dirty="0">
              <a:solidFill>
                <a:schemeClr val="accent1">
                  <a:lumMod val="75000"/>
                </a:schemeClr>
              </a:solidFill>
              <a:latin typeface="Apple Chancery" panose="030207020405060605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5242"/>
            <a:ext cx="10515600" cy="5531721"/>
          </a:xfrm>
        </p:spPr>
        <p:txBody>
          <a:bodyPr>
            <a:normAutofit/>
          </a:bodyPr>
          <a:lstStyle/>
          <a:p>
            <a:endParaRPr lang="en-I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0" indent="0">
              <a:buNone/>
            </a:pPr>
            <a:endParaRPr lang="en-I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DATA</a:t>
            </a:r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809748" y="2871043"/>
            <a:ext cx="828675" cy="4714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A[5]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9669" y="3342531"/>
            <a:ext cx="828675" cy="4714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B[5]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1266823" y="3106787"/>
            <a:ext cx="5429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76744" y="3608317"/>
            <a:ext cx="5429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15" idx="1"/>
          </p:cNvCxnSpPr>
          <p:nvPr/>
        </p:nvCxnSpPr>
        <p:spPr>
          <a:xfrm flipV="1">
            <a:off x="2638423" y="2033927"/>
            <a:ext cx="1372393" cy="107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16" idx="1"/>
          </p:cNvCxnSpPr>
          <p:nvPr/>
        </p:nvCxnSpPr>
        <p:spPr>
          <a:xfrm>
            <a:off x="2648344" y="3578275"/>
            <a:ext cx="1375768" cy="935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13842"/>
              </p:ext>
            </p:extLst>
          </p:nvPr>
        </p:nvGraphicFramePr>
        <p:xfrm>
          <a:off x="4010816" y="1106827"/>
          <a:ext cx="13684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4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983073"/>
              </p:ext>
            </p:extLst>
          </p:nvPr>
        </p:nvGraphicFramePr>
        <p:xfrm>
          <a:off x="4024112" y="3586888"/>
          <a:ext cx="13684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4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22" idx="2"/>
          </p:cNvCxnSpPr>
          <p:nvPr/>
        </p:nvCxnSpPr>
        <p:spPr>
          <a:xfrm flipV="1">
            <a:off x="5397901" y="1217865"/>
            <a:ext cx="2259001" cy="8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2" idx="2"/>
          </p:cNvCxnSpPr>
          <p:nvPr/>
        </p:nvCxnSpPr>
        <p:spPr>
          <a:xfrm flipV="1">
            <a:off x="5397901" y="1217865"/>
            <a:ext cx="2259001" cy="2561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656902" y="896396"/>
            <a:ext cx="600075" cy="64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36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256977" y="1281191"/>
            <a:ext cx="5859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57976" y="856265"/>
            <a:ext cx="6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C[0]</a:t>
            </a:r>
            <a:endParaRPr lang="en-IN" dirty="0"/>
          </a:p>
        </p:txBody>
      </p:sp>
      <p:cxnSp>
        <p:nvCxnSpPr>
          <p:cNvPr id="28" name="Straight Arrow Connector 27"/>
          <p:cNvCxnSpPr>
            <a:endCxn id="33" idx="2"/>
          </p:cNvCxnSpPr>
          <p:nvPr/>
        </p:nvCxnSpPr>
        <p:spPr>
          <a:xfrm>
            <a:off x="5370114" y="1665481"/>
            <a:ext cx="2298096" cy="44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3" idx="2"/>
          </p:cNvCxnSpPr>
          <p:nvPr/>
        </p:nvCxnSpPr>
        <p:spPr>
          <a:xfrm flipV="1">
            <a:off x="5397901" y="2109348"/>
            <a:ext cx="2270309" cy="203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8210" y="1787879"/>
            <a:ext cx="600075" cy="64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36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4" name="Straight Arrow Connector 33"/>
          <p:cNvCxnSpPr>
            <a:stCxn id="15" idx="3"/>
            <a:endCxn id="39" idx="2"/>
          </p:cNvCxnSpPr>
          <p:nvPr/>
        </p:nvCxnSpPr>
        <p:spPr>
          <a:xfrm>
            <a:off x="5379241" y="2033927"/>
            <a:ext cx="2269920" cy="1097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39" idx="2"/>
          </p:cNvCxnSpPr>
          <p:nvPr/>
        </p:nvCxnSpPr>
        <p:spPr>
          <a:xfrm flipV="1">
            <a:off x="5392537" y="3131097"/>
            <a:ext cx="2256624" cy="138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49161" y="2809628"/>
            <a:ext cx="600075" cy="64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36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258173" y="2145744"/>
            <a:ext cx="628650" cy="11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247653" y="3161803"/>
            <a:ext cx="628650" cy="11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2259" y="1754201"/>
            <a:ext cx="5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C[1]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8257976" y="2703845"/>
            <a:ext cx="6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C[2]</a:t>
            </a:r>
            <a:endParaRPr lang="en-IN" dirty="0"/>
          </a:p>
        </p:txBody>
      </p:sp>
      <p:cxnSp>
        <p:nvCxnSpPr>
          <p:cNvPr id="49" name="Straight Arrow Connector 48"/>
          <p:cNvCxnSpPr>
            <a:endCxn id="53" idx="2"/>
          </p:cNvCxnSpPr>
          <p:nvPr/>
        </p:nvCxnSpPr>
        <p:spPr>
          <a:xfrm>
            <a:off x="5370114" y="2414581"/>
            <a:ext cx="2277464" cy="1720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53" idx="2"/>
          </p:cNvCxnSpPr>
          <p:nvPr/>
        </p:nvCxnSpPr>
        <p:spPr>
          <a:xfrm flipV="1">
            <a:off x="5385194" y="4135488"/>
            <a:ext cx="2262384" cy="843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647578" y="3814019"/>
            <a:ext cx="600075" cy="64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36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8215311" y="4012893"/>
            <a:ext cx="628650" cy="11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10544" y="3594774"/>
            <a:ext cx="6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C[3]</a:t>
            </a:r>
            <a:endParaRPr lang="en-IN" dirty="0"/>
          </a:p>
        </p:txBody>
      </p:sp>
      <p:cxnSp>
        <p:nvCxnSpPr>
          <p:cNvPr id="58" name="Straight Arrow Connector 57"/>
          <p:cNvCxnSpPr>
            <a:endCxn id="66" idx="2"/>
          </p:cNvCxnSpPr>
          <p:nvPr/>
        </p:nvCxnSpPr>
        <p:spPr>
          <a:xfrm>
            <a:off x="5373488" y="2773972"/>
            <a:ext cx="2284415" cy="242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6" idx="2"/>
          </p:cNvCxnSpPr>
          <p:nvPr/>
        </p:nvCxnSpPr>
        <p:spPr>
          <a:xfrm flipV="1">
            <a:off x="5392537" y="5203278"/>
            <a:ext cx="2265366" cy="29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657903" y="4881809"/>
            <a:ext cx="600075" cy="64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36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8258173" y="5225780"/>
            <a:ext cx="628650" cy="11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269683" y="4864018"/>
            <a:ext cx="6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C[4]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497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22" grpId="0" animBg="1"/>
      <p:bldP spid="25" grpId="0"/>
      <p:bldP spid="33" grpId="0" animBg="1"/>
      <p:bldP spid="39" grpId="0" animBg="1"/>
      <p:bldP spid="44" grpId="0"/>
      <p:bldP spid="45" grpId="0"/>
      <p:bldP spid="53" grpId="0" animBg="1"/>
      <p:bldP spid="57" grpId="0"/>
      <p:bldP spid="66" grpId="0" animBg="1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31"/>
            <a:ext cx="10515600" cy="102076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2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. Loop Pipelining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/>
          <a:lstStyle/>
          <a:p>
            <a:r>
              <a:rPr lang="en-IN" sz="2000" dirty="0">
                <a:cs typeface="Times New Roman" panose="02020603050405020304" pitchFamily="18" charset="0"/>
              </a:rPr>
              <a:t>Loop pipelining allows the operation in a loop to be implemented in a concurrent manner</a:t>
            </a:r>
            <a:r>
              <a:rPr lang="en-IN" sz="20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cs typeface="Times New Roman" panose="02020603050405020304" pitchFamily="18" charset="0"/>
              </a:rPr>
              <a:t>In pipelining the next iteration of loop  can start before current iteration is finished. </a:t>
            </a:r>
            <a:endParaRPr lang="en-IN" sz="2000" dirty="0" smtClean="0"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Directive command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: #pragma HLS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PIPELINE initiation interval(II)* = &lt;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&gt;.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3" y="2756452"/>
            <a:ext cx="8077200" cy="34205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2488" y="6266657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*Initiation </a:t>
            </a:r>
            <a:r>
              <a:rPr lang="en-IN" sz="1600" dirty="0">
                <a:solidFill>
                  <a:schemeClr val="bg1"/>
                </a:solidFill>
              </a:rPr>
              <a:t>Interval (</a:t>
            </a:r>
            <a:r>
              <a:rPr lang="en-IN" sz="1600" dirty="0" smtClean="0">
                <a:solidFill>
                  <a:schemeClr val="bg1"/>
                </a:solidFill>
              </a:rPr>
              <a:t>II) is </a:t>
            </a:r>
            <a:r>
              <a:rPr lang="en-IN" sz="1600" dirty="0">
                <a:solidFill>
                  <a:schemeClr val="bg1"/>
                </a:solidFill>
              </a:rPr>
              <a:t>the number of clock cycles between the start times of consecutive loop </a:t>
            </a:r>
            <a:r>
              <a:rPr lang="en-IN" sz="1600" dirty="0" smtClean="0">
                <a:solidFill>
                  <a:schemeClr val="bg1"/>
                </a:solidFill>
              </a:rPr>
              <a:t>iterations.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2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581"/>
            <a:ext cx="10515600" cy="620713"/>
          </a:xfrm>
        </p:spPr>
        <p:txBody>
          <a:bodyPr>
            <a:normAutofit/>
          </a:bodyPr>
          <a:lstStyle/>
          <a:p>
            <a:r>
              <a:rPr lang="en-IN" sz="3200" i="1" dirty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0"/>
              </a:rPr>
              <a:t>c</a:t>
            </a:r>
            <a:r>
              <a:rPr lang="en-IN" sz="3200" i="1" dirty="0" smtClean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0"/>
              </a:rPr>
              <a:t>ont</a:t>
            </a:r>
            <a:r>
              <a:rPr lang="en-IN" sz="3200" i="1" dirty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0"/>
              </a:rPr>
              <a:t>..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737" y="699294"/>
            <a:ext cx="10742063" cy="54776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01285" y="2903570"/>
            <a:ext cx="8286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A[5]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0784" y="3358752"/>
            <a:ext cx="8286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B[5]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1044084" y="3132170"/>
            <a:ext cx="45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44084" y="3575218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8" idx="1"/>
          </p:cNvCxnSpPr>
          <p:nvPr/>
        </p:nvCxnSpPr>
        <p:spPr>
          <a:xfrm flipV="1">
            <a:off x="2329960" y="2100929"/>
            <a:ext cx="1342524" cy="1031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3" idx="1"/>
          </p:cNvCxnSpPr>
          <p:nvPr/>
        </p:nvCxnSpPr>
        <p:spPr>
          <a:xfrm>
            <a:off x="2329459" y="3587352"/>
            <a:ext cx="1337667" cy="777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65931" y="1313851"/>
            <a:ext cx="1133474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65931" y="1620820"/>
            <a:ext cx="1133474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2484" y="1943766"/>
            <a:ext cx="1133474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67126" y="2256918"/>
            <a:ext cx="1133474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67126" y="2577691"/>
            <a:ext cx="1133474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67126" y="3558222"/>
            <a:ext cx="1133474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67126" y="3887786"/>
            <a:ext cx="1133474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67126" y="4208066"/>
            <a:ext cx="1133474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67126" y="4510227"/>
            <a:ext cx="1133474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67126" y="4830762"/>
            <a:ext cx="1133474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" name="Straight Arrow Connector 10"/>
          <p:cNvCxnSpPr>
            <a:stCxn id="16" idx="3"/>
            <a:endCxn id="15" idx="2"/>
          </p:cNvCxnSpPr>
          <p:nvPr/>
        </p:nvCxnSpPr>
        <p:spPr>
          <a:xfrm flipV="1">
            <a:off x="4799405" y="1350188"/>
            <a:ext cx="2886739" cy="120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15" idx="2"/>
          </p:cNvCxnSpPr>
          <p:nvPr/>
        </p:nvCxnSpPr>
        <p:spPr>
          <a:xfrm flipV="1">
            <a:off x="4800600" y="1350188"/>
            <a:ext cx="2885544" cy="236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86144" y="1042212"/>
            <a:ext cx="571500" cy="6159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245077" y="1349636"/>
            <a:ext cx="651838" cy="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40" idx="2"/>
          </p:cNvCxnSpPr>
          <p:nvPr/>
        </p:nvCxnSpPr>
        <p:spPr>
          <a:xfrm>
            <a:off x="4799405" y="1777983"/>
            <a:ext cx="2866474" cy="360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40" idx="2"/>
          </p:cNvCxnSpPr>
          <p:nvPr/>
        </p:nvCxnSpPr>
        <p:spPr>
          <a:xfrm flipV="1">
            <a:off x="4800600" y="2138832"/>
            <a:ext cx="2865279" cy="1906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665879" y="1830856"/>
            <a:ext cx="571500" cy="6159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8232021" y="2154544"/>
            <a:ext cx="6211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3"/>
            <a:endCxn id="50" idx="2"/>
          </p:cNvCxnSpPr>
          <p:nvPr/>
        </p:nvCxnSpPr>
        <p:spPr>
          <a:xfrm>
            <a:off x="4805958" y="2100929"/>
            <a:ext cx="2854563" cy="928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3"/>
            <a:endCxn id="50" idx="2"/>
          </p:cNvCxnSpPr>
          <p:nvPr/>
        </p:nvCxnSpPr>
        <p:spPr>
          <a:xfrm flipV="1">
            <a:off x="4800600" y="3029417"/>
            <a:ext cx="2859921" cy="133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60521" y="2686275"/>
            <a:ext cx="571500" cy="686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1" name="Straight Arrow Connector 50"/>
          <p:cNvCxnSpPr>
            <a:stCxn id="50" idx="6"/>
          </p:cNvCxnSpPr>
          <p:nvPr/>
        </p:nvCxnSpPr>
        <p:spPr>
          <a:xfrm flipV="1">
            <a:off x="8232021" y="3019137"/>
            <a:ext cx="664894" cy="10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79861" y="3633148"/>
            <a:ext cx="571500" cy="686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727832" y="4548621"/>
            <a:ext cx="571500" cy="686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5" name="Straight Arrow Connector 54"/>
          <p:cNvCxnSpPr>
            <a:stCxn id="19" idx="3"/>
            <a:endCxn id="52" idx="2"/>
          </p:cNvCxnSpPr>
          <p:nvPr/>
        </p:nvCxnSpPr>
        <p:spPr>
          <a:xfrm>
            <a:off x="4800600" y="2414081"/>
            <a:ext cx="2879261" cy="1562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3"/>
            <a:endCxn id="52" idx="2"/>
          </p:cNvCxnSpPr>
          <p:nvPr/>
        </p:nvCxnSpPr>
        <p:spPr>
          <a:xfrm flipV="1">
            <a:off x="4800600" y="3976290"/>
            <a:ext cx="2879261" cy="69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6" idx="3"/>
            <a:endCxn id="53" idx="2"/>
          </p:cNvCxnSpPr>
          <p:nvPr/>
        </p:nvCxnSpPr>
        <p:spPr>
          <a:xfrm flipV="1">
            <a:off x="4800600" y="4891763"/>
            <a:ext cx="2927232" cy="9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3"/>
            <a:endCxn id="53" idx="2"/>
          </p:cNvCxnSpPr>
          <p:nvPr/>
        </p:nvCxnSpPr>
        <p:spPr>
          <a:xfrm>
            <a:off x="4800600" y="2734854"/>
            <a:ext cx="2927232" cy="215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272777" y="3976289"/>
            <a:ext cx="67564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8297584" y="4880407"/>
            <a:ext cx="661014" cy="13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51371" y="1014398"/>
            <a:ext cx="70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C[0]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8287422" y="1777759"/>
            <a:ext cx="70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C[1]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8287422" y="2646861"/>
            <a:ext cx="70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C[2]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8299332" y="3564203"/>
            <a:ext cx="70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C[3]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8272777" y="4541168"/>
            <a:ext cx="70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C[4]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784115" y="25671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509588" y="3187892"/>
            <a:ext cx="70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84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15" grpId="0" animBg="1"/>
      <p:bldP spid="40" grpId="0" animBg="1"/>
      <p:bldP spid="50" grpId="0" animBg="1"/>
      <p:bldP spid="52" grpId="0" animBg="1"/>
      <p:bldP spid="53" grpId="0" animBg="1"/>
      <p:bldP spid="68" grpId="0"/>
      <p:bldP spid="69" grpId="0"/>
      <p:bldP spid="70" grpId="0"/>
      <p:bldP spid="71" grpId="0"/>
      <p:bldP spid="72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142875"/>
            <a:ext cx="12192000" cy="662343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II. Addition of Fixed-Point Numbers</a:t>
            </a:r>
            <a:b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</a:b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3200" b="1" i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8" y="870305"/>
            <a:ext cx="12139614" cy="2336446"/>
          </a:xfrm>
        </p:spPr>
        <p:txBody>
          <a:bodyPr>
            <a:normAutofit fontScale="92500" lnSpcReduction="20000"/>
          </a:bodyPr>
          <a:lstStyle/>
          <a:p>
            <a:pPr indent="0" defTabSz="900113">
              <a:buNone/>
              <a:tabLst>
                <a:tab pos="542925" algn="l"/>
                <a:tab pos="800100" algn="l"/>
              </a:tabLst>
            </a:pPr>
            <a:r>
              <a:rPr lang="en-IN" sz="2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600" b="1" dirty="0">
                <a:solidFill>
                  <a:schemeClr val="accent1">
                    <a:lumMod val="75000"/>
                  </a:schemeClr>
                </a:solidFill>
              </a:rPr>
              <a:t>1. Sequential loop</a:t>
            </a:r>
            <a:endParaRPr lang="en-IN" sz="2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indent="0" defTabSz="900113">
              <a:buNone/>
              <a:tabLst>
                <a:tab pos="542925" algn="l"/>
                <a:tab pos="800100" algn="l"/>
              </a:tabLst>
            </a:pP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IN" sz="2200" dirty="0" err="1" smtClean="0"/>
              <a:t>int</a:t>
            </a:r>
            <a:r>
              <a:rPr lang="en-IN" sz="2200" dirty="0" smtClean="0"/>
              <a:t> </a:t>
            </a:r>
            <a:r>
              <a:rPr lang="en-IN" sz="2200" dirty="0" err="1" smtClean="0"/>
              <a:t>i</a:t>
            </a:r>
            <a:r>
              <a:rPr lang="en-IN" sz="2200" dirty="0" smtClean="0"/>
              <a:t>, </a:t>
            </a:r>
            <a:r>
              <a:rPr lang="en-IN" sz="2200" dirty="0" err="1" smtClean="0"/>
              <a:t>int</a:t>
            </a:r>
            <a:r>
              <a:rPr lang="en-IN" sz="2200" dirty="0" smtClean="0"/>
              <a:t> A[</a:t>
            </a:r>
            <a:r>
              <a:rPr lang="en-IN" sz="2200" dirty="0" err="1" smtClean="0"/>
              <a:t>i</a:t>
            </a:r>
            <a:r>
              <a:rPr lang="en-IN" sz="2200" dirty="0" smtClean="0"/>
              <a:t>], </a:t>
            </a:r>
            <a:r>
              <a:rPr lang="en-IN" sz="2200" dirty="0" err="1" smtClean="0"/>
              <a:t>int</a:t>
            </a:r>
            <a:r>
              <a:rPr lang="en-IN" sz="2200" dirty="0" smtClean="0"/>
              <a:t> B[</a:t>
            </a:r>
            <a:r>
              <a:rPr lang="en-IN" sz="2200" dirty="0" err="1" smtClean="0"/>
              <a:t>i</a:t>
            </a:r>
            <a:r>
              <a:rPr lang="en-IN" sz="2200" dirty="0" smtClean="0"/>
              <a:t>], </a:t>
            </a:r>
            <a:r>
              <a:rPr lang="en-IN" sz="2200" dirty="0" err="1" smtClean="0"/>
              <a:t>int</a:t>
            </a:r>
            <a:r>
              <a:rPr lang="en-IN" sz="2200" dirty="0" smtClean="0"/>
              <a:t> C[</a:t>
            </a:r>
            <a:r>
              <a:rPr lang="en-IN" sz="2200" dirty="0" err="1" smtClean="0"/>
              <a:t>i</a:t>
            </a:r>
            <a:r>
              <a:rPr lang="en-IN" sz="2200" dirty="0" smtClean="0"/>
              <a:t>];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smtClean="0"/>
              <a:t>         For(</a:t>
            </a:r>
            <a:r>
              <a:rPr lang="en-IN" sz="2200" dirty="0" err="1" smtClean="0"/>
              <a:t>i</a:t>
            </a:r>
            <a:r>
              <a:rPr lang="en-IN" sz="2200" dirty="0" smtClean="0"/>
              <a:t>=0; </a:t>
            </a:r>
            <a:r>
              <a:rPr lang="en-IN" sz="2200" dirty="0" err="1" smtClean="0"/>
              <a:t>i</a:t>
            </a:r>
            <a:r>
              <a:rPr lang="en-IN" sz="2200" dirty="0" smtClean="0"/>
              <a:t>&lt;8; </a:t>
            </a:r>
            <a:r>
              <a:rPr lang="en-IN" sz="2200" dirty="0" err="1" smtClean="0"/>
              <a:t>i</a:t>
            </a:r>
            <a:r>
              <a:rPr lang="en-IN" sz="2200" dirty="0" smtClean="0"/>
              <a:t>++) {</a:t>
            </a:r>
          </a:p>
          <a:p>
            <a:pPr marL="0" indent="0">
              <a:buNone/>
            </a:pPr>
            <a:r>
              <a:rPr lang="en-IN" sz="2200" dirty="0" smtClean="0"/>
              <a:t>             C[</a:t>
            </a:r>
            <a:r>
              <a:rPr lang="en-IN" sz="2200" dirty="0" err="1" smtClean="0"/>
              <a:t>i</a:t>
            </a:r>
            <a:r>
              <a:rPr lang="en-IN" sz="2200" dirty="0" smtClean="0"/>
              <a:t>]=A[</a:t>
            </a:r>
            <a:r>
              <a:rPr lang="en-IN" sz="2200" dirty="0" err="1" smtClean="0"/>
              <a:t>i</a:t>
            </a:r>
            <a:r>
              <a:rPr lang="en-IN" sz="2200" dirty="0" smtClean="0"/>
              <a:t>]+ B[</a:t>
            </a:r>
            <a:r>
              <a:rPr lang="en-IN" sz="2200" dirty="0" err="1" smtClean="0"/>
              <a:t>i</a:t>
            </a:r>
            <a:r>
              <a:rPr lang="en-IN" sz="2200" dirty="0" smtClean="0"/>
              <a:t>];</a:t>
            </a:r>
          </a:p>
          <a:p>
            <a:pPr marL="0" indent="0">
              <a:buNone/>
            </a:pPr>
            <a:r>
              <a:rPr lang="en-IN" sz="2200" dirty="0" smtClean="0"/>
              <a:t>          }</a:t>
            </a:r>
            <a:endParaRPr lang="en-IN" sz="2200" dirty="0"/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057525" y="6377542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Fig. Fixed point addition simulation result of sequential process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1838"/>
            <a:ext cx="12192002" cy="304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52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-8990"/>
            <a:ext cx="10796587" cy="9144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2. Loop Pipelining</a:t>
            </a:r>
            <a:endParaRPr lang="en-IN" sz="2400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24075" y="6365781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Fig. Fixed point addition simulation result after applying</a:t>
            </a:r>
            <a:r>
              <a:rPr lang="en-IN" dirty="0"/>
              <a:t> pipelining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809625" y="60799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000" dirty="0" smtClean="0"/>
          </a:p>
          <a:p>
            <a:r>
              <a:rPr lang="en-IN" sz="2000" dirty="0" smtClean="0"/>
              <a:t>For(</a:t>
            </a:r>
            <a:r>
              <a:rPr lang="en-IN" sz="2000" dirty="0" err="1" smtClean="0"/>
              <a:t>i</a:t>
            </a:r>
            <a:r>
              <a:rPr lang="en-IN" sz="2000" dirty="0" smtClean="0"/>
              <a:t>=0</a:t>
            </a:r>
            <a:r>
              <a:rPr lang="en-IN" sz="2000" dirty="0"/>
              <a:t>; </a:t>
            </a:r>
            <a:r>
              <a:rPr lang="en-IN" sz="2000" dirty="0" err="1"/>
              <a:t>i</a:t>
            </a:r>
            <a:r>
              <a:rPr lang="en-IN" sz="2000" dirty="0" smtClean="0"/>
              <a:t>&lt;8</a:t>
            </a:r>
            <a:r>
              <a:rPr lang="en-IN" sz="2000" dirty="0"/>
              <a:t>; </a:t>
            </a:r>
            <a:r>
              <a:rPr lang="en-IN" sz="2000" dirty="0" err="1"/>
              <a:t>i</a:t>
            </a:r>
            <a:r>
              <a:rPr lang="en-IN" sz="2000" dirty="0" smtClean="0"/>
              <a:t>++)</a:t>
            </a:r>
          </a:p>
          <a:p>
            <a:r>
              <a:rPr lang="en-IN" sz="2000" dirty="0" smtClean="0"/>
              <a:t> {</a:t>
            </a:r>
          </a:p>
          <a:p>
            <a:r>
              <a:rPr lang="en-IN" sz="2000" dirty="0" smtClean="0"/>
              <a:t>  #pragma HLS pipeline II=1;</a:t>
            </a:r>
            <a:endParaRPr lang="en-IN" sz="2000" dirty="0"/>
          </a:p>
          <a:p>
            <a:r>
              <a:rPr lang="en-IN" sz="2000" dirty="0"/>
              <a:t>  </a:t>
            </a:r>
            <a:r>
              <a:rPr lang="en-IN" sz="2000" dirty="0" smtClean="0"/>
              <a:t>C[</a:t>
            </a:r>
            <a:r>
              <a:rPr lang="en-IN" sz="2000" dirty="0" err="1" smtClean="0"/>
              <a:t>i</a:t>
            </a:r>
            <a:r>
              <a:rPr lang="en-IN" sz="2000" dirty="0" smtClean="0"/>
              <a:t>]=A[</a:t>
            </a:r>
            <a:r>
              <a:rPr lang="en-IN" sz="2000" dirty="0" err="1" smtClean="0"/>
              <a:t>i</a:t>
            </a:r>
            <a:r>
              <a:rPr lang="en-IN" sz="2000" dirty="0" smtClean="0"/>
              <a:t>]+ B[</a:t>
            </a:r>
            <a:r>
              <a:rPr lang="en-IN" sz="2000" dirty="0" err="1" smtClean="0"/>
              <a:t>i</a:t>
            </a:r>
            <a:r>
              <a:rPr lang="en-IN" sz="2000" dirty="0" smtClean="0"/>
              <a:t>];</a:t>
            </a:r>
          </a:p>
          <a:p>
            <a:r>
              <a:rPr lang="en-IN" sz="2000" dirty="0" smtClean="0"/>
              <a:t> }</a:t>
            </a:r>
            <a:endParaRPr lang="en-IN" sz="20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135413"/>
            <a:ext cx="12192000" cy="30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06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0"/>
            <a:ext cx="11064240" cy="582612"/>
          </a:xfrm>
        </p:spPr>
        <p:txBody>
          <a:bodyPr anchor="ctr">
            <a:noAutofit/>
          </a:bodyPr>
          <a:lstStyle/>
          <a:p>
            <a:r>
              <a:rPr lang="en-IN" sz="2800" i="1" dirty="0" smtClean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0"/>
              </a:rPr>
              <a:t/>
            </a:r>
            <a:br>
              <a:rPr lang="en-IN" sz="2800" i="1" dirty="0" smtClean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0"/>
              </a:rPr>
            </a:b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3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. Loop Unrolling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0"/>
              </a:rPr>
              <a:t/>
            </a:r>
            <a:b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0"/>
              </a:rPr>
            </a:b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724150" y="6327775"/>
            <a:ext cx="674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Fixed point addition simulation result after applying </a:t>
            </a:r>
            <a:r>
              <a:rPr lang="en-IN" dirty="0" smtClean="0"/>
              <a:t>unrolling</a:t>
            </a:r>
            <a:endParaRPr lang="en-IN" dirty="0"/>
          </a:p>
          <a:p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08363"/>
            <a:ext cx="12192000" cy="29194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489" y="-1219330"/>
            <a:ext cx="6815136" cy="495520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2000" dirty="0" smtClean="0"/>
              <a:t> </a:t>
            </a:r>
          </a:p>
          <a:p>
            <a:r>
              <a:rPr lang="en-IN" sz="2000" dirty="0" smtClean="0"/>
              <a:t>    </a:t>
            </a:r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      </a:t>
            </a:r>
            <a:br>
              <a:rPr lang="en-IN" sz="2000" dirty="0" smtClean="0"/>
            </a:br>
            <a:endParaRPr lang="en-IN" sz="2000" dirty="0" smtClean="0"/>
          </a:p>
          <a:p>
            <a:r>
              <a:rPr lang="en-IN" sz="2000" dirty="0" smtClean="0"/>
              <a:t> For(</a:t>
            </a:r>
            <a:r>
              <a:rPr lang="en-IN" sz="2000" dirty="0" err="1" smtClean="0"/>
              <a:t>i</a:t>
            </a:r>
            <a:r>
              <a:rPr lang="en-IN" sz="2000" dirty="0" smtClean="0"/>
              <a:t> </a:t>
            </a:r>
            <a:r>
              <a:rPr lang="en-IN" sz="2000" dirty="0"/>
              <a:t>=0; </a:t>
            </a:r>
            <a:r>
              <a:rPr lang="en-IN" sz="2000" dirty="0" err="1" smtClean="0"/>
              <a:t>i</a:t>
            </a:r>
            <a:r>
              <a:rPr lang="en-IN" sz="2000" dirty="0" smtClean="0"/>
              <a:t>&lt;8</a:t>
            </a:r>
            <a:r>
              <a:rPr lang="en-IN" sz="2000" dirty="0"/>
              <a:t>; </a:t>
            </a:r>
            <a:r>
              <a:rPr lang="en-IN" sz="2000" dirty="0" err="1" smtClean="0"/>
              <a:t>i</a:t>
            </a:r>
            <a:r>
              <a:rPr lang="en-IN" sz="2000" dirty="0" smtClean="0"/>
              <a:t> ++) </a:t>
            </a:r>
            <a:r>
              <a:rPr lang="en-IN" sz="2000" dirty="0"/>
              <a:t>{</a:t>
            </a:r>
          </a:p>
          <a:p>
            <a:r>
              <a:rPr lang="en-IN" sz="2000" dirty="0"/>
              <a:t>             </a:t>
            </a:r>
            <a:r>
              <a:rPr lang="en-IN" sz="2000" dirty="0" smtClean="0"/>
              <a:t>C[</a:t>
            </a:r>
            <a:r>
              <a:rPr lang="en-IN" sz="2000" dirty="0" err="1" smtClean="0"/>
              <a:t>i</a:t>
            </a:r>
            <a:r>
              <a:rPr lang="en-IN" sz="2000" dirty="0" smtClean="0"/>
              <a:t>]=A[</a:t>
            </a:r>
            <a:r>
              <a:rPr lang="en-IN" sz="2000" dirty="0" err="1" smtClean="0"/>
              <a:t>i</a:t>
            </a:r>
            <a:r>
              <a:rPr lang="en-IN" sz="2000" dirty="0" smtClean="0"/>
              <a:t>]+ B[</a:t>
            </a:r>
            <a:r>
              <a:rPr lang="en-IN" sz="2000" dirty="0" err="1" smtClean="0"/>
              <a:t>i</a:t>
            </a:r>
            <a:r>
              <a:rPr lang="en-IN" sz="2000" dirty="0" smtClean="0"/>
              <a:t>];</a:t>
            </a:r>
          </a:p>
          <a:p>
            <a:r>
              <a:rPr lang="en-IN" sz="2000" dirty="0" smtClean="0"/>
              <a:t>             C[i+1]=A[i+1]+ B[i+1];</a:t>
            </a:r>
          </a:p>
          <a:p>
            <a:r>
              <a:rPr lang="en-IN" sz="2000" dirty="0"/>
              <a:t>	.</a:t>
            </a:r>
          </a:p>
          <a:p>
            <a:r>
              <a:rPr lang="en-IN" sz="2000" dirty="0" smtClean="0"/>
              <a:t>	.</a:t>
            </a:r>
          </a:p>
          <a:p>
            <a:r>
              <a:rPr lang="en-IN" sz="2000" dirty="0" smtClean="0"/>
              <a:t>                .</a:t>
            </a:r>
          </a:p>
          <a:p>
            <a:r>
              <a:rPr lang="en-IN" sz="2000" dirty="0" smtClean="0"/>
              <a:t>            C[i+7]=A[i+7]+ B[i+7];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    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1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45"/>
            <a:ext cx="10515600" cy="765528"/>
          </a:xfrm>
        </p:spPr>
        <p:txBody>
          <a:bodyPr anchor="t">
            <a:normAutofit fontScale="90000"/>
          </a:bodyPr>
          <a:lstStyle/>
          <a:p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Hardware Realization of Fixed-Point Addition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0"/>
              </a:rPr>
              <a:t/>
            </a:r>
            <a:b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0"/>
              </a:rPr>
            </a:br>
            <a:r>
              <a:rPr lang="en-IN" sz="2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en-IN" sz="2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IN" sz="2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1. Sequential loop</a:t>
            </a:r>
            <a:r>
              <a:rPr lang="en-IN" sz="27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IN" sz="27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48092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                                 </a:t>
            </a:r>
            <a:r>
              <a:rPr lang="en-IN" dirty="0" smtClean="0"/>
              <a:t>                                            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500313" y="2157414"/>
            <a:ext cx="1538287" cy="75278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State </a:t>
            </a:r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29287" y="2157413"/>
            <a:ext cx="1538287" cy="75278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State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66442" y="4543273"/>
            <a:ext cx="1538287" cy="64517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State 3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cxnSp>
        <p:nvCxnSpPr>
          <p:cNvPr id="11" name="Straight Arrow Connector 10"/>
          <p:cNvCxnSpPr>
            <a:stCxn id="7" idx="7"/>
          </p:cNvCxnSpPr>
          <p:nvPr/>
        </p:nvCxnSpPr>
        <p:spPr>
          <a:xfrm>
            <a:off x="3813323" y="2267656"/>
            <a:ext cx="2109905" cy="2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5"/>
          </p:cNvCxnSpPr>
          <p:nvPr/>
        </p:nvCxnSpPr>
        <p:spPr>
          <a:xfrm flipH="1">
            <a:off x="3813323" y="2799953"/>
            <a:ext cx="2141241" cy="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7"/>
          </p:cNvCxnSpPr>
          <p:nvPr/>
        </p:nvCxnSpPr>
        <p:spPr>
          <a:xfrm flipV="1">
            <a:off x="5879452" y="2893312"/>
            <a:ext cx="861708" cy="174444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0"/>
          </p:cNvCxnSpPr>
          <p:nvPr/>
        </p:nvCxnSpPr>
        <p:spPr>
          <a:xfrm flipH="1">
            <a:off x="5335586" y="2868732"/>
            <a:ext cx="813660" cy="167454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1"/>
          </p:cNvCxnSpPr>
          <p:nvPr/>
        </p:nvCxnSpPr>
        <p:spPr>
          <a:xfrm>
            <a:off x="2286000" y="1981200"/>
            <a:ext cx="439590" cy="286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99565" y="1695635"/>
            <a:ext cx="160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RESET</a:t>
            </a:r>
            <a:endParaRPr lang="en-IN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420927" y="2164472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EXIT CONDITION</a:t>
            </a:r>
            <a:endParaRPr lang="en-IN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90705" y="5270125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OPERATION</a:t>
            </a:r>
            <a:endParaRPr lang="en-IN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21669" y="2893312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EXIT=1</a:t>
            </a:r>
            <a:endParaRPr lang="en-IN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72017" y="4427385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EXIT=0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178404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38" grpId="0"/>
      <p:bldP spid="39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697"/>
            <a:ext cx="10515600" cy="1032453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2. Loop pipelining</a:t>
            </a:r>
            <a:endParaRPr lang="en-IN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150"/>
            <a:ext cx="10515600" cy="544281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496105" y="1976623"/>
            <a:ext cx="1365687" cy="77356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State </a:t>
            </a:r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77182" y="1976623"/>
            <a:ext cx="1488626" cy="711712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State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65292" y="4867317"/>
            <a:ext cx="1538287" cy="73338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State 3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61792" y="2381313"/>
            <a:ext cx="2023597" cy="48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591626" y="2675449"/>
            <a:ext cx="803499" cy="220475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109569" y="2621749"/>
            <a:ext cx="863154" cy="248745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3323505" y="1825493"/>
            <a:ext cx="372600" cy="264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92910" y="1589848"/>
            <a:ext cx="160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RESET</a:t>
            </a:r>
            <a:endParaRPr lang="en-IN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9555" y="5595691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EXIT CONDITION</a:t>
            </a:r>
            <a:endParaRPr lang="en-IN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65807" y="2196647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OPERATION</a:t>
            </a:r>
            <a:endParaRPr lang="en-IN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74292" y="5098420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EXIT=0</a:t>
            </a:r>
            <a:endParaRPr lang="en-IN" sz="16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092648" y="2747545"/>
            <a:ext cx="1695479" cy="2350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64206" y="2747545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EXIT=1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619738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/>
      <p:bldP spid="14" grpId="0"/>
      <p:bldP spid="15" grpId="0"/>
      <p:bldP spid="16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756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3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. Loop unrolling</a:t>
            </a:r>
            <a:endParaRPr lang="en-IN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743"/>
            <a:ext cx="10515600" cy="4785644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101498" y="1529272"/>
            <a:ext cx="1026668" cy="97490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State </a:t>
            </a:r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22056" y="1529271"/>
            <a:ext cx="972838" cy="9749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State 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7"/>
            <a:endCxn id="7" idx="1"/>
          </p:cNvCxnSpPr>
          <p:nvPr/>
        </p:nvCxnSpPr>
        <p:spPr>
          <a:xfrm flipV="1">
            <a:off x="4977814" y="1672043"/>
            <a:ext cx="1786711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5"/>
          </p:cNvCxnSpPr>
          <p:nvPr/>
        </p:nvCxnSpPr>
        <p:spPr>
          <a:xfrm flipH="1">
            <a:off x="4977814" y="2361406"/>
            <a:ext cx="1786711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38811" y="1283368"/>
            <a:ext cx="263052" cy="343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73141" y="952410"/>
            <a:ext cx="160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RESET</a:t>
            </a:r>
            <a:endParaRPr lang="en-IN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59026" y="2519029"/>
            <a:ext cx="86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EXIT</a:t>
            </a:r>
            <a:endParaRPr lang="en-IN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26665" y="1398990"/>
            <a:ext cx="1428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OPERATION</a:t>
            </a:r>
            <a:endParaRPr lang="en-IN" sz="1600" b="1" dirty="0"/>
          </a:p>
        </p:txBody>
      </p:sp>
      <p:graphicFrame>
        <p:nvGraphicFramePr>
          <p:cNvPr id="13" name="Content Placeholder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033680"/>
              </p:ext>
            </p:extLst>
          </p:nvPr>
        </p:nvGraphicFramePr>
        <p:xfrm>
          <a:off x="900899" y="4007002"/>
          <a:ext cx="10086188" cy="193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547"/>
                <a:gridCol w="2521547"/>
                <a:gridCol w="2521547"/>
                <a:gridCol w="2521547"/>
              </a:tblGrid>
              <a:tr h="4353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PARAMETERS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Sequential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 Pipeline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Unroll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37575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Loop latency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7575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LUTs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67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117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25569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I/O ports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187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838201" y="3381814"/>
            <a:ext cx="10248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Century Schoolbook" panose="02040604050505020304" pitchFamily="18" charset="0"/>
              </a:rPr>
              <a:t>Comparison of computational optimization Directive of fixed-point addition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296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1" grpId="0"/>
      <p:bldP spid="12" grpId="0"/>
      <p:bldP spid="30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84944"/>
            <a:ext cx="9982200" cy="1049496"/>
          </a:xfrm>
        </p:spPr>
        <p:txBody>
          <a:bodyPr>
            <a:normAutofit/>
          </a:bodyPr>
          <a:lstStyle/>
          <a:p>
            <a:r>
              <a:rPr lang="en-IN" sz="3200" b="1" i="1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utline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4822"/>
            <a:ext cx="9982200" cy="531550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Motivation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Conventional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rocessor vs. FPGA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Basic skeleton of project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 carried out</a:t>
            </a:r>
          </a:p>
          <a:p>
            <a:pPr marL="514350" indent="19050" algn="just">
              <a:lnSpc>
                <a:spcPct val="100000"/>
              </a:lnSpc>
              <a:buFont typeface="+mj-lt"/>
              <a:buAutoNum type="romanUcPeriod"/>
              <a:tabLst>
                <a:tab pos="715963" algn="l"/>
                <a:tab pos="1341438" algn="l"/>
              </a:tabLst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Optimization Directives   </a:t>
            </a:r>
          </a:p>
          <a:p>
            <a:pPr marL="514350" indent="19050" algn="just">
              <a:lnSpc>
                <a:spcPct val="100000"/>
              </a:lnSpc>
              <a:buFont typeface="+mj-lt"/>
              <a:buAutoNum type="romanUcPeriod"/>
              <a:tabLst>
                <a:tab pos="715963" algn="l"/>
                <a:tab pos="1341438" algn="l"/>
              </a:tabLst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Addition of Fixed Point Numbers</a:t>
            </a:r>
          </a:p>
          <a:p>
            <a:pPr marL="514350" indent="19050" algn="just">
              <a:lnSpc>
                <a:spcPct val="100000"/>
              </a:lnSpc>
              <a:buFont typeface="+mj-lt"/>
              <a:buAutoNum type="romanUcPeriod"/>
              <a:tabLst>
                <a:tab pos="715963" algn="l"/>
                <a:tab pos="1341438" algn="l"/>
              </a:tabLst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Addition of Floating Point Numbers </a:t>
            </a:r>
          </a:p>
          <a:p>
            <a:pPr marL="514350" indent="19050" algn="just">
              <a:lnSpc>
                <a:spcPct val="100000"/>
              </a:lnSpc>
              <a:buFont typeface="+mj-lt"/>
              <a:buAutoNum type="romanUcPeriod"/>
              <a:tabLst>
                <a:tab pos="715963" algn="l"/>
                <a:tab pos="1341438" algn="l"/>
              </a:tabLst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Matrix Multiplication using Integer Numbers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715963" algn="l"/>
                <a:tab pos="1341438" algn="l"/>
              </a:tabLst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 and Discussion</a:t>
            </a:r>
            <a:r>
              <a:rPr lang="en-IN" dirty="0" smtClean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16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3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4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6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7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8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9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56360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III. Addition of Floating Point Numbers</a:t>
            </a:r>
            <a:b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713720" cy="5213350"/>
          </a:xfrm>
        </p:spPr>
        <p:txBody>
          <a:bodyPr/>
          <a:lstStyle/>
          <a:p>
            <a:r>
              <a:rPr lang="en-US" sz="2000" dirty="0" smtClean="0">
                <a:cs typeface="Times New Roman" panose="02020603050405020304" pitchFamily="18" charset="0"/>
              </a:rPr>
              <a:t>For the addition and multiplication of floating point numbers we have to use floating point IPs.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written in scientific notation have three components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pPr lvl="5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20</a:t>
            </a:fld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41278"/>
              </p:ext>
            </p:extLst>
          </p:nvPr>
        </p:nvGraphicFramePr>
        <p:xfrm>
          <a:off x="3169920" y="3313747"/>
          <a:ext cx="5031740" cy="4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99"/>
                <a:gridCol w="1313571"/>
                <a:gridCol w="3294770"/>
              </a:tblGrid>
              <a:tr h="4584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Exponent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Mantissa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811781" y="2448560"/>
            <a:ext cx="990600" cy="33464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Sign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205163" y="2891084"/>
            <a:ext cx="225039" cy="9278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13654" y="3856383"/>
            <a:ext cx="34455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57525" y="3929270"/>
            <a:ext cx="4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64835" y="3929270"/>
            <a:ext cx="145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30                         23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584713" y="3843130"/>
            <a:ext cx="1292087" cy="66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1217" y="2895600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8 bits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03304" y="3843132"/>
            <a:ext cx="3299792" cy="132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83426" y="3922644"/>
            <a:ext cx="33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22                    		        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16556" y="2888974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23 bits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41984" y="2908853"/>
            <a:ext cx="61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1bit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11781" y="4336055"/>
            <a:ext cx="516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Single precision format(32 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23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12658" y="0"/>
            <a:ext cx="10407316" cy="1219200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Floating-point Addition Block diagram(IP)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32" y="1026695"/>
            <a:ext cx="11951368" cy="58313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06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-358324"/>
            <a:ext cx="10515600" cy="1356360"/>
          </a:xfrm>
        </p:spPr>
        <p:txBody>
          <a:bodyPr>
            <a:normAutofit/>
          </a:bodyPr>
          <a:lstStyle/>
          <a:p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/>
            </a:r>
            <a:b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294699"/>
            <a:ext cx="5349240" cy="2844265"/>
          </a:xfrm>
        </p:spPr>
        <p:txBody>
          <a:bodyPr/>
          <a:lstStyle/>
          <a:p>
            <a:pPr marL="96838" indent="0" defTabSz="900113">
              <a:buNone/>
              <a:tabLst>
                <a:tab pos="542925" algn="l"/>
                <a:tab pos="800100" algn="l"/>
              </a:tabLst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1. Sequential loop</a:t>
            </a:r>
          </a:p>
          <a:p>
            <a:pPr marL="96838" indent="0" defTabSz="900113">
              <a:lnSpc>
                <a:spcPct val="150000"/>
              </a:lnSpc>
              <a:buNone/>
              <a:tabLst>
                <a:tab pos="542925" algn="l"/>
                <a:tab pos="800100" algn="l"/>
              </a:tabLst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IN" sz="2000" dirty="0" smtClean="0"/>
              <a:t>int </a:t>
            </a:r>
            <a:r>
              <a:rPr lang="en-IN" sz="2000" dirty="0" err="1" smtClean="0"/>
              <a:t>i</a:t>
            </a:r>
            <a:r>
              <a:rPr lang="en-IN" sz="2000" dirty="0" smtClean="0"/>
              <a:t>, float A[</a:t>
            </a:r>
            <a:r>
              <a:rPr lang="en-IN" sz="2000" dirty="0" err="1" smtClean="0"/>
              <a:t>i</a:t>
            </a:r>
            <a:r>
              <a:rPr lang="en-IN" sz="2000" dirty="0" smtClean="0"/>
              <a:t>], float B[</a:t>
            </a:r>
            <a:r>
              <a:rPr lang="en-IN" sz="2000" dirty="0" err="1" smtClean="0"/>
              <a:t>i</a:t>
            </a:r>
            <a:r>
              <a:rPr lang="en-IN" sz="2000" dirty="0" smtClean="0"/>
              <a:t>], float C[</a:t>
            </a:r>
            <a:r>
              <a:rPr lang="en-IN" sz="2000" dirty="0" err="1" smtClean="0"/>
              <a:t>i</a:t>
            </a:r>
            <a:r>
              <a:rPr lang="en-IN" sz="2000" dirty="0" smtClean="0"/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          For(</a:t>
            </a:r>
            <a:r>
              <a:rPr lang="en-IN" sz="2000" dirty="0" err="1" smtClean="0"/>
              <a:t>i</a:t>
            </a:r>
            <a:r>
              <a:rPr lang="en-IN" sz="2000" dirty="0" smtClean="0"/>
              <a:t>=0</a:t>
            </a:r>
            <a:r>
              <a:rPr lang="en-IN" sz="2000" dirty="0"/>
              <a:t>; </a:t>
            </a:r>
            <a:r>
              <a:rPr lang="en-IN" sz="2000" dirty="0" err="1"/>
              <a:t>i</a:t>
            </a:r>
            <a:r>
              <a:rPr lang="en-IN" sz="2000" dirty="0" smtClean="0"/>
              <a:t>&lt;8</a:t>
            </a:r>
            <a:r>
              <a:rPr lang="en-IN" sz="2000" dirty="0"/>
              <a:t>; </a:t>
            </a:r>
            <a:r>
              <a:rPr lang="en-IN" sz="2000" dirty="0" err="1"/>
              <a:t>i</a:t>
            </a:r>
            <a:r>
              <a:rPr lang="en-IN" sz="2000" dirty="0" smtClean="0"/>
              <a:t>++;) </a:t>
            </a:r>
            <a:r>
              <a:rPr lang="en-IN" sz="2000" dirty="0"/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             </a:t>
            </a:r>
            <a:r>
              <a:rPr lang="en-IN" sz="2000" dirty="0" smtClean="0"/>
              <a:t>C[</a:t>
            </a:r>
            <a:r>
              <a:rPr lang="en-IN" sz="2000" dirty="0" err="1" smtClean="0"/>
              <a:t>i</a:t>
            </a:r>
            <a:r>
              <a:rPr lang="en-IN" sz="2000" dirty="0" smtClean="0"/>
              <a:t>]=A[</a:t>
            </a:r>
            <a:r>
              <a:rPr lang="en-IN" sz="2000" dirty="0" err="1" smtClean="0"/>
              <a:t>i</a:t>
            </a:r>
            <a:r>
              <a:rPr lang="en-IN" sz="2000" dirty="0" smtClean="0"/>
              <a:t>]+ B[</a:t>
            </a:r>
            <a:r>
              <a:rPr lang="en-IN" sz="2000" dirty="0" err="1" smtClean="0"/>
              <a:t>i</a:t>
            </a:r>
            <a:r>
              <a:rPr lang="en-IN" sz="2000" dirty="0" smtClean="0"/>
              <a:t>];</a:t>
            </a: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          }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4680"/>
            <a:ext cx="12192000" cy="3044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8450" y="6240913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Fig. Floating point addition simulation result of sequential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775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2" y="122413"/>
            <a:ext cx="10515600" cy="655955"/>
          </a:xfrm>
        </p:spPr>
        <p:txBody>
          <a:bodyPr anchor="t"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2. Loop Pipelining</a:t>
            </a:r>
            <a:endParaRPr lang="en-IN" sz="24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57744"/>
            <a:ext cx="12192000" cy="24000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672715" y="3381062"/>
            <a:ext cx="712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Fig. Floating point addition simulation result after applying</a:t>
            </a:r>
            <a:r>
              <a:rPr lang="en-IN" dirty="0"/>
              <a:t> pipelining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09562" y="3701971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3. Loop Unrolling</a:t>
            </a:r>
            <a:endParaRPr lang="en-IN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3012"/>
            <a:ext cx="12192000" cy="20053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4150" y="6327775"/>
            <a:ext cx="674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</a:t>
            </a:r>
            <a:r>
              <a:rPr lang="en-IN" dirty="0" smtClean="0"/>
              <a:t>Floating </a:t>
            </a:r>
            <a:r>
              <a:rPr lang="en-IN" dirty="0"/>
              <a:t>point addition simulation result after applying </a:t>
            </a:r>
            <a:r>
              <a:rPr lang="en-IN" dirty="0" smtClean="0"/>
              <a:t>unrolling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242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238"/>
          <p:cNvSpPr>
            <a:spLocks noGrp="1"/>
          </p:cNvSpPr>
          <p:nvPr>
            <p:ph type="title"/>
          </p:nvPr>
        </p:nvSpPr>
        <p:spPr>
          <a:xfrm>
            <a:off x="875537" y="132427"/>
            <a:ext cx="10515600" cy="960798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sz="3600" b="1" i="1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Hardware Realization of </a:t>
            </a:r>
            <a:r>
              <a:rPr lang="en-IN" sz="36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Floating-Point Addition</a:t>
            </a:r>
            <a:r>
              <a:rPr lang="en-IN" sz="2700" b="1" dirty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0"/>
              </a:rPr>
              <a:t/>
            </a:r>
            <a:br>
              <a:rPr lang="en-IN" sz="2700" b="1" dirty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0"/>
              </a:rPr>
            </a:br>
            <a:endParaRPr lang="en-IN" sz="2700" dirty="0">
              <a:latin typeface="+mn-lt"/>
            </a:endParaRPr>
          </a:p>
        </p:txBody>
      </p:sp>
      <p:sp>
        <p:nvSpPr>
          <p:cNvPr id="170" name="Content Placeholder 169"/>
          <p:cNvSpPr>
            <a:spLocks noGrp="1"/>
          </p:cNvSpPr>
          <p:nvPr>
            <p:ph idx="1"/>
          </p:nvPr>
        </p:nvSpPr>
        <p:spPr>
          <a:xfrm>
            <a:off x="838200" y="995936"/>
            <a:ext cx="10515600" cy="5181027"/>
          </a:xfrm>
        </p:spPr>
        <p:txBody>
          <a:bodyPr/>
          <a:lstStyle/>
          <a:p>
            <a:pPr marL="0" lvl="4" indent="0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1. Sequential loop</a:t>
            </a:r>
            <a:endParaRPr lang="en-IN" sz="2400" dirty="0"/>
          </a:p>
          <a:p>
            <a:pPr marL="0" lvl="4" indent="0">
              <a:buNone/>
            </a:pPr>
            <a:endParaRPr lang="en-IN" dirty="0"/>
          </a:p>
        </p:txBody>
      </p:sp>
      <p:sp>
        <p:nvSpPr>
          <p:cNvPr id="1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172" name="Content Placeholder 168"/>
          <p:cNvSpPr txBox="1">
            <a:spLocks/>
          </p:cNvSpPr>
          <p:nvPr/>
        </p:nvSpPr>
        <p:spPr>
          <a:xfrm>
            <a:off x="838200" y="527185"/>
            <a:ext cx="10515600" cy="5649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174" name="Oval 173"/>
          <p:cNvSpPr/>
          <p:nvPr/>
        </p:nvSpPr>
        <p:spPr>
          <a:xfrm>
            <a:off x="1175431" y="2455859"/>
            <a:ext cx="1123374" cy="531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State 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963498" y="2376631"/>
            <a:ext cx="1204068" cy="531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State 2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2910409" y="5036000"/>
            <a:ext cx="1144232" cy="6089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State 8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408102" y="5069131"/>
            <a:ext cx="1271221" cy="5513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State 7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7696010" y="5069131"/>
            <a:ext cx="1170231" cy="5513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State 6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7696010" y="3620976"/>
            <a:ext cx="1171506" cy="538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 5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7603008" y="2383079"/>
            <a:ext cx="1152186" cy="531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State 4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5097628" y="2375938"/>
            <a:ext cx="1191152" cy="533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State 3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900209" y="3567601"/>
            <a:ext cx="1164724" cy="5922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 9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2191092" y="2529556"/>
            <a:ext cx="849803" cy="43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81" idx="6"/>
            <a:endCxn id="180" idx="2"/>
          </p:cNvCxnSpPr>
          <p:nvPr/>
        </p:nvCxnSpPr>
        <p:spPr>
          <a:xfrm>
            <a:off x="6288780" y="2642456"/>
            <a:ext cx="1314228" cy="6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5" idx="6"/>
            <a:endCxn id="181" idx="2"/>
          </p:cNvCxnSpPr>
          <p:nvPr/>
        </p:nvCxnSpPr>
        <p:spPr>
          <a:xfrm>
            <a:off x="4167566" y="2642456"/>
            <a:ext cx="9300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2243607" y="2855985"/>
            <a:ext cx="797288" cy="8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endCxn id="179" idx="0"/>
          </p:cNvCxnSpPr>
          <p:nvPr/>
        </p:nvCxnSpPr>
        <p:spPr>
          <a:xfrm>
            <a:off x="8281763" y="2950199"/>
            <a:ext cx="0" cy="670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8281763" y="4213242"/>
            <a:ext cx="0" cy="8558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2" idx="0"/>
          </p:cNvCxnSpPr>
          <p:nvPr/>
        </p:nvCxnSpPr>
        <p:spPr>
          <a:xfrm flipV="1">
            <a:off x="3482571" y="2925847"/>
            <a:ext cx="0" cy="641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7" idx="2"/>
            <a:endCxn id="176" idx="6"/>
          </p:cNvCxnSpPr>
          <p:nvPr/>
        </p:nvCxnSpPr>
        <p:spPr>
          <a:xfrm flipH="1" flipV="1">
            <a:off x="4054641" y="5340480"/>
            <a:ext cx="1353461" cy="43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1363341" y="2033829"/>
            <a:ext cx="204215" cy="42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>
            <a:off x="6679323" y="5344805"/>
            <a:ext cx="10166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76" idx="0"/>
            <a:endCxn id="182" idx="4"/>
          </p:cNvCxnSpPr>
          <p:nvPr/>
        </p:nvCxnSpPr>
        <p:spPr>
          <a:xfrm flipV="1">
            <a:off x="3482525" y="4159866"/>
            <a:ext cx="46" cy="8761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1025315" y="1702184"/>
            <a:ext cx="8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RESET</a:t>
            </a:r>
            <a:endParaRPr lang="en-IN" sz="16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5253071" y="2033829"/>
            <a:ext cx="880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EXIT =0</a:t>
            </a:r>
            <a:endParaRPr lang="en-IN" sz="14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2928823" y="1807133"/>
            <a:ext cx="132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EXIT CONDITION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269587" y="2986782"/>
            <a:ext cx="880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EXIT =1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891270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94" grpId="0"/>
      <p:bldP spid="195" grpId="0"/>
      <p:bldP spid="196" grpId="0"/>
      <p:bldP spid="1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 idx="4294967295"/>
          </p:nvPr>
        </p:nvSpPr>
        <p:spPr>
          <a:xfrm>
            <a:off x="714441" y="542214"/>
            <a:ext cx="9799320" cy="81438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2. Loop pipelining</a:t>
            </a:r>
            <a:endParaRPr lang="en-IN" sz="2400" dirty="0">
              <a:latin typeface="+mn-lt"/>
            </a:endParaRPr>
          </a:p>
        </p:txBody>
      </p:sp>
      <p:cxnSp>
        <p:nvCxnSpPr>
          <p:cNvPr id="6" name="Straight Arrow Connector 5"/>
          <p:cNvCxnSpPr>
            <a:endCxn id="51" idx="2"/>
          </p:cNvCxnSpPr>
          <p:nvPr/>
        </p:nvCxnSpPr>
        <p:spPr>
          <a:xfrm>
            <a:off x="5139174" y="2172005"/>
            <a:ext cx="1467291" cy="6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2"/>
          </p:cNvCxnSpPr>
          <p:nvPr/>
        </p:nvCxnSpPr>
        <p:spPr>
          <a:xfrm flipH="1" flipV="1">
            <a:off x="4583298" y="2535678"/>
            <a:ext cx="2199666" cy="22389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80606" y="2029601"/>
            <a:ext cx="129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OPERATION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7786672" y="2286436"/>
            <a:ext cx="181660" cy="42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24647" y="1256649"/>
            <a:ext cx="111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RESET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86671" y="2328552"/>
            <a:ext cx="80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EXIT =0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75648" y="3254909"/>
            <a:ext cx="91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EXIT =1</a:t>
            </a:r>
          </a:p>
        </p:txBody>
      </p:sp>
      <p:sp>
        <p:nvSpPr>
          <p:cNvPr id="34" name="Slide Number Placeholder 2"/>
          <p:cNvSpPr txBox="1">
            <a:spLocks/>
          </p:cNvSpPr>
          <p:nvPr/>
        </p:nvSpPr>
        <p:spPr>
          <a:xfrm>
            <a:off x="10513761" y="96561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73D2-CDBD-4EA6-8EDD-3748C0DEBBCB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3884404" y="1831303"/>
            <a:ext cx="1219200" cy="7043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State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606465" y="1855878"/>
            <a:ext cx="1219200" cy="6444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State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782964" y="4457644"/>
            <a:ext cx="1185368" cy="6339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State 3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endCxn id="53" idx="0"/>
          </p:cNvCxnSpPr>
          <p:nvPr/>
        </p:nvCxnSpPr>
        <p:spPr>
          <a:xfrm>
            <a:off x="7375648" y="2500295"/>
            <a:ext cx="0" cy="19573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848834" y="1587228"/>
            <a:ext cx="278356" cy="332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>
            <a:off x="7680434" y="1753637"/>
            <a:ext cx="609269" cy="574915"/>
          </a:xfrm>
          <a:prstGeom prst="arc">
            <a:avLst>
              <a:gd name="adj1" fmla="val 11351027"/>
              <a:gd name="adj2" fmla="val 78950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0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1" grpId="0"/>
      <p:bldP spid="35" grpId="0"/>
      <p:bldP spid="37" grpId="0"/>
      <p:bldP spid="38" grpId="0"/>
      <p:bldP spid="50" grpId="0" animBg="1"/>
      <p:bldP spid="51" grpId="0" animBg="1"/>
      <p:bldP spid="53" grpId="0" animBg="1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55629" y="552590"/>
            <a:ext cx="4683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3. Loop Unrolling</a:t>
            </a:r>
            <a:endParaRPr lang="en-IN" sz="2400" dirty="0"/>
          </a:p>
        </p:txBody>
      </p:sp>
      <p:sp>
        <p:nvSpPr>
          <p:cNvPr id="5" name="Oval 4"/>
          <p:cNvSpPr/>
          <p:nvPr/>
        </p:nvSpPr>
        <p:spPr>
          <a:xfrm>
            <a:off x="3994004" y="1671999"/>
            <a:ext cx="1345224" cy="6720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State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48004" y="1651712"/>
            <a:ext cx="1305396" cy="6813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State 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6"/>
            <a:endCxn id="6" idx="2"/>
          </p:cNvCxnSpPr>
          <p:nvPr/>
        </p:nvCxnSpPr>
        <p:spPr>
          <a:xfrm flipV="1">
            <a:off x="5339228" y="1992399"/>
            <a:ext cx="1508776" cy="156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75422" y="4070981"/>
            <a:ext cx="1305396" cy="63494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State 3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7596036" y="2343111"/>
            <a:ext cx="32084" cy="17278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6880" y="1000964"/>
            <a:ext cx="111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RESET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03030" y="1324816"/>
            <a:ext cx="159084" cy="361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94004" y="4026353"/>
            <a:ext cx="1442214" cy="72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State 4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2" idx="6"/>
          </p:cNvCxnSpPr>
          <p:nvPr/>
        </p:nvCxnSpPr>
        <p:spPr>
          <a:xfrm flipH="1" flipV="1">
            <a:off x="5436218" y="4388455"/>
            <a:ext cx="1539204" cy="116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0"/>
            <a:endCxn id="5" idx="4"/>
          </p:cNvCxnSpPr>
          <p:nvPr/>
        </p:nvCxnSpPr>
        <p:spPr>
          <a:xfrm flipH="1" flipV="1">
            <a:off x="4666616" y="2344002"/>
            <a:ext cx="48495" cy="1682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420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3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4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6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7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8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9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27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911614"/>
              </p:ext>
            </p:extLst>
          </p:nvPr>
        </p:nvGraphicFramePr>
        <p:xfrm>
          <a:off x="1209675" y="1888139"/>
          <a:ext cx="9171294" cy="2998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300"/>
                <a:gridCol w="2292300"/>
                <a:gridCol w="2293347"/>
                <a:gridCol w="2293347"/>
              </a:tblGrid>
              <a:tr h="599637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PARAMETER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Sequential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Pipeline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Unroll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9637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Loop latency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14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9637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effectLst/>
                        </a:rPr>
                        <a:t>LUTs</a:t>
                      </a:r>
                      <a:endParaRPr lang="en-IN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272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effectLst/>
                        </a:rPr>
                        <a:t>326</a:t>
                      </a:r>
                      <a:endParaRPr lang="en-IN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1771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9637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I/O ports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104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205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708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9637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DSP48E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5375" y="546241"/>
            <a:ext cx="9629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entury Schoolbook" panose="02040604050505020304" pitchFamily="18" charset="0"/>
              </a:rPr>
              <a:t>Comparison of computational optimization </a:t>
            </a:r>
            <a:r>
              <a:rPr lang="en-IN" sz="2400" b="1" dirty="0" smtClean="0">
                <a:latin typeface="Century Schoolbook" panose="02040604050505020304" pitchFamily="18" charset="0"/>
              </a:rPr>
              <a:t>Directive of   			         floating-point addition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0885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9411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IV. Matrix multiplication using integer numbers 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14504"/>
            <a:ext cx="10515600" cy="50540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Algorithm of Matrix multiplication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37804" y="244058"/>
            <a:ext cx="10515240" cy="71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33400" y="914400"/>
            <a:ext cx="513108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6902" y="1284463"/>
            <a:ext cx="914400" cy="4124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>
            <a:off x="6014102" y="1696866"/>
            <a:ext cx="0" cy="25546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4203345" y="2003213"/>
            <a:ext cx="3621514" cy="439266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a[3][3],b[3][3</a:t>
            </a:r>
            <a:r>
              <a:rPr lang="en-IN" dirty="0" smtClean="0">
                <a:solidFill>
                  <a:schemeClr val="tx1"/>
                </a:solidFill>
              </a:rPr>
              <a:t>]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14102" y="2493240"/>
            <a:ext cx="0" cy="25546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14102" y="3396813"/>
            <a:ext cx="0" cy="28939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eparation 14"/>
          <p:cNvSpPr/>
          <p:nvPr/>
        </p:nvSpPr>
        <p:spPr>
          <a:xfrm>
            <a:off x="4762500" y="2871956"/>
            <a:ext cx="2667000" cy="499765"/>
          </a:xfrm>
          <a:prstGeom prst="flowChartPrepa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to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Preparation 15"/>
          <p:cNvSpPr/>
          <p:nvPr/>
        </p:nvSpPr>
        <p:spPr>
          <a:xfrm>
            <a:off x="4793045" y="3782160"/>
            <a:ext cx="2667000" cy="499765"/>
          </a:xfrm>
          <a:prstGeom prst="flowChartPrepa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j=0 to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14102" y="4300508"/>
            <a:ext cx="0" cy="32333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eparation 17"/>
          <p:cNvSpPr/>
          <p:nvPr/>
        </p:nvSpPr>
        <p:spPr>
          <a:xfrm>
            <a:off x="4734391" y="4748159"/>
            <a:ext cx="2667000" cy="499765"/>
          </a:xfrm>
          <a:prstGeom prst="flowChartPrepa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k=0 to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6538" y="25152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35195" y="5247924"/>
            <a:ext cx="0" cy="38118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64675" y="5632198"/>
            <a:ext cx="2923740" cy="4488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+= A[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][k] * B[k][j];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95424" y="340071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22714" y="436528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4002" y="626812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equential implementation of above code will take 79 clock cycles for completion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Slide Number Placeholder 29"/>
          <p:cNvSpPr txBox="1">
            <a:spLocks/>
          </p:cNvSpPr>
          <p:nvPr/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EB0A3F-7DCA-4092-9D14-B5F208655428}" type="slidenum">
              <a:rPr lang="en-IN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/>
              <a:t>28</a:t>
            </a:fld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240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10" grpId="0" animBg="1"/>
      <p:bldP spid="12" grpId="0" animBg="1"/>
      <p:bldP spid="15" grpId="0" animBg="1"/>
      <p:bldP spid="16" grpId="0" animBg="1"/>
      <p:bldP spid="18" grpId="0" animBg="1"/>
      <p:bldP spid="19" grpId="0"/>
      <p:bldP spid="21" grpId="0" animBg="1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706"/>
            <a:ext cx="12192001" cy="4916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1318" y="219438"/>
            <a:ext cx="861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1. Sequential implementation of matrix multiplication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6664" y="5987018"/>
            <a:ext cx="6958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Fig. </a:t>
            </a:r>
            <a:r>
              <a:rPr lang="en-IN" dirty="0" smtClean="0"/>
              <a:t>Matrix multiplication simulation result by conventional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11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Introduction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0515600" cy="4912043"/>
          </a:xfrm>
        </p:spPr>
        <p:txBody>
          <a:bodyPr>
            <a:normAutofit/>
          </a:bodyPr>
          <a:lstStyle/>
          <a:p>
            <a:pPr algn="just"/>
            <a:endParaRPr lang="en-IN" sz="2400" dirty="0" smtClean="0"/>
          </a:p>
          <a:p>
            <a:pPr marL="182563" indent="-182563" algn="just"/>
            <a:r>
              <a:rPr lang="en-IN" sz="2000" dirty="0" smtClean="0"/>
              <a:t>Analysis of complex algorithm demand for less execution time and low storage space.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Computationally intensive applications such as machine learning, weather forecasting, big data, computational biology etc.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Require a lot of computation time to execute, because usually the task is sequentially simulated.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03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121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Matrix multiplication with integer numbers Block </a:t>
            </a:r>
            <a:r>
              <a:rPr lang="en-IN" sz="3200" b="1" i="1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diagram(IP)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16774"/>
            <a:ext cx="10790583" cy="49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51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37" y="1488032"/>
            <a:ext cx="10515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31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36817"/>
              </p:ext>
            </p:extLst>
          </p:nvPr>
        </p:nvGraphicFramePr>
        <p:xfrm>
          <a:off x="1148971" y="1835692"/>
          <a:ext cx="9567079" cy="229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211"/>
                <a:gridCol w="2420328"/>
                <a:gridCol w="2391770"/>
                <a:gridCol w="2391770"/>
              </a:tblGrid>
              <a:tr h="43485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PARAMETER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Sequential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Pipelining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Unrolling</a:t>
                      </a:r>
                      <a:endParaRPr lang="en-IN" dirty="0"/>
                    </a:p>
                  </a:txBody>
                  <a:tcPr/>
                </a:tc>
              </a:tr>
              <a:tr h="46463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</a:rPr>
                        <a:t>Loop latency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79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21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10</a:t>
                      </a:r>
                      <a:endParaRPr lang="en-IN" sz="2000" b="0" dirty="0"/>
                    </a:p>
                  </a:txBody>
                  <a:tcPr/>
                </a:tc>
              </a:tr>
              <a:tr h="46463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</a:rPr>
                        <a:t>LUTs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142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282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367</a:t>
                      </a:r>
                      <a:endParaRPr lang="en-IN" sz="2000" b="0" dirty="0"/>
                    </a:p>
                  </a:txBody>
                  <a:tcPr/>
                </a:tc>
              </a:tr>
              <a:tr h="46463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</a:rPr>
                        <a:t>I/O</a:t>
                      </a:r>
                      <a:r>
                        <a:rPr lang="en-IN" sz="2000" b="1" baseline="0" dirty="0" smtClean="0">
                          <a:solidFill>
                            <a:schemeClr val="bg1"/>
                          </a:solidFill>
                        </a:rPr>
                        <a:t> ports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41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58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270</a:t>
                      </a:r>
                      <a:endParaRPr lang="en-IN" sz="2000" b="0" dirty="0"/>
                    </a:p>
                  </a:txBody>
                  <a:tcPr/>
                </a:tc>
              </a:tr>
              <a:tr h="46463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</a:rPr>
                        <a:t>DSP48E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1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2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6</a:t>
                      </a:r>
                      <a:endParaRPr lang="en-IN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469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entury Schoolbook" panose="02040604050505020304" pitchFamily="18" charset="0"/>
              </a:rPr>
              <a:t>Comparison of computational optimization Directive </a:t>
            </a:r>
            <a:r>
              <a:rPr lang="en-IN" sz="2400" b="1" dirty="0" smtClean="0">
                <a:latin typeface="Century Schoolbook" panose="02040604050505020304" pitchFamily="18" charset="0"/>
              </a:rPr>
              <a:t>of</a:t>
            </a:r>
            <a:br>
              <a:rPr lang="en-IN" sz="2400" b="1" dirty="0" smtClean="0">
                <a:latin typeface="Century Schoolbook" panose="02040604050505020304" pitchFamily="18" charset="0"/>
              </a:rPr>
            </a:br>
            <a:r>
              <a:rPr lang="en-IN" sz="2400" b="1" dirty="0">
                <a:latin typeface="Century Schoolbook" panose="02040604050505020304" pitchFamily="18" charset="0"/>
              </a:rPr>
              <a:t>	</a:t>
            </a:r>
            <a:r>
              <a:rPr lang="en-IN" sz="2400" b="1" dirty="0" smtClean="0">
                <a:latin typeface="Century Schoolbook" panose="02040604050505020304" pitchFamily="18" charset="0"/>
              </a:rPr>
              <a:t>		 </a:t>
            </a:r>
            <a:r>
              <a:rPr lang="en-IN" sz="2400" b="1" dirty="0">
                <a:latin typeface="Century Schoolbook" panose="02040604050505020304" pitchFamily="18" charset="0"/>
              </a:rPr>
              <a:t>Matrix multiplication</a:t>
            </a:r>
            <a:br>
              <a:rPr lang="en-IN" sz="2400" b="1" dirty="0">
                <a:latin typeface="Century Schoolbook" panose="020406040505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3492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950" y="-56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Results and Conclusion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1"/>
            <a:ext cx="10515600" cy="5692774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Applications of optimization directives have explored to reduce execution time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Loop Pipelining and loop unrolling </a:t>
            </a:r>
            <a:r>
              <a:rPr lang="en-IN" sz="2000" dirty="0" smtClean="0"/>
              <a:t>of fixed-point addition show </a:t>
            </a:r>
            <a:r>
              <a:rPr lang="en-IN" sz="2000" dirty="0"/>
              <a:t>the reduction in delay by approx. 28% and 71%, and increase in hardware by 14% and 68% respectively, as compared to sequential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Experimental results demonstrate that, pipelining </a:t>
            </a:r>
            <a:r>
              <a:rPr lang="en-IN" sz="2000" dirty="0"/>
              <a:t>and </a:t>
            </a:r>
            <a:r>
              <a:rPr lang="en-IN" sz="2000" dirty="0" smtClean="0"/>
              <a:t>unrolling </a:t>
            </a:r>
            <a:r>
              <a:rPr lang="en-IN" sz="2000" dirty="0"/>
              <a:t>of </a:t>
            </a:r>
            <a:r>
              <a:rPr lang="en-IN" sz="2000" dirty="0" smtClean="0"/>
              <a:t>floating-point </a:t>
            </a:r>
            <a:r>
              <a:rPr lang="en-IN" sz="2000" dirty="0"/>
              <a:t>addition show </a:t>
            </a:r>
            <a:r>
              <a:rPr lang="en-IN" sz="2000" dirty="0" smtClean="0"/>
              <a:t>the reduction in delay by 72% </a:t>
            </a:r>
            <a:r>
              <a:rPr lang="en-IN" sz="2000" dirty="0"/>
              <a:t>and </a:t>
            </a:r>
            <a:r>
              <a:rPr lang="en-IN" sz="2000" dirty="0" smtClean="0"/>
              <a:t>91%, </a:t>
            </a:r>
            <a:r>
              <a:rPr lang="en-IN" sz="2000" dirty="0"/>
              <a:t>and increase in hardware </a:t>
            </a:r>
            <a:r>
              <a:rPr lang="en-IN" sz="2000" dirty="0" smtClean="0"/>
              <a:t>2 times and 5 times respectively</a:t>
            </a:r>
            <a:r>
              <a:rPr lang="en-IN" sz="2000" dirty="0"/>
              <a:t>, as compared to </a:t>
            </a:r>
            <a:r>
              <a:rPr lang="en-IN" sz="2000" dirty="0" smtClean="0"/>
              <a:t>sequential processing. DSP48E increased by 16 from 2 slices compare to the conventional.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dirty="0"/>
              <a:t>Loop Pipelining and loop unrolling of </a:t>
            </a:r>
            <a:r>
              <a:rPr lang="en-IN" sz="2000" dirty="0" smtClean="0"/>
              <a:t>matrix multiplication with integer entries show </a:t>
            </a:r>
            <a:r>
              <a:rPr lang="en-IN" sz="2000" dirty="0"/>
              <a:t>the reduction in delay by approx. </a:t>
            </a:r>
            <a:r>
              <a:rPr lang="en-IN" sz="2000" dirty="0" smtClean="0"/>
              <a:t>73% </a:t>
            </a:r>
            <a:r>
              <a:rPr lang="en-IN" sz="2000" dirty="0"/>
              <a:t>and </a:t>
            </a:r>
            <a:r>
              <a:rPr lang="en-IN" sz="2000" dirty="0" smtClean="0"/>
              <a:t>87%, and increase in hardware by 30% and nearly 75% respectively</a:t>
            </a:r>
            <a:r>
              <a:rPr lang="en-IN" sz="2000" dirty="0"/>
              <a:t>, as compared to sequential</a:t>
            </a:r>
            <a:r>
              <a:rPr lang="en-IN" sz="2000" dirty="0" smtClean="0"/>
              <a:t>. In addition increase in DSP48E slices is also observed.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 Simulation results show that proposed design has reduced time complexity for mathematical functions.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39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References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[1]</a:t>
            </a:r>
          </a:p>
          <a:p>
            <a:pPr marL="0" indent="0">
              <a:buNone/>
            </a:pPr>
            <a:r>
              <a:rPr lang="en-IN" sz="2000" dirty="0" smtClean="0"/>
              <a:t>[2]</a:t>
            </a:r>
          </a:p>
          <a:p>
            <a:pPr marL="0" indent="0">
              <a:buNone/>
            </a:pPr>
            <a:r>
              <a:rPr lang="en-IN" sz="2000" smtClean="0"/>
              <a:t>[3]</a:t>
            </a:r>
          </a:p>
          <a:p>
            <a:pPr marL="0" indent="0">
              <a:buNone/>
            </a:pPr>
            <a:r>
              <a:rPr lang="en-IN" sz="2000" smtClean="0"/>
              <a:t>[</a:t>
            </a:r>
            <a:r>
              <a:rPr lang="en-IN" sz="2000" dirty="0" smtClean="0"/>
              <a:t>4]</a:t>
            </a:r>
          </a:p>
          <a:p>
            <a:pPr marL="0" indent="0">
              <a:buNone/>
            </a:pPr>
            <a:r>
              <a:rPr lang="en-IN" sz="2000" dirty="0" smtClean="0"/>
              <a:t>[5]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91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" y="332043"/>
            <a:ext cx="10515240" cy="1135625"/>
          </a:xfrm>
          <a:noFill/>
        </p:spPr>
        <p:txBody>
          <a:bodyPr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Acknowledgement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560" y="1159223"/>
            <a:ext cx="10515240" cy="413210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cs typeface="Times New Roman" panose="02020603050405020304" pitchFamily="18" charset="0"/>
              </a:rPr>
              <a:t> I would like to thank my project coordinator </a:t>
            </a:r>
            <a:r>
              <a:rPr lang="en-IN" sz="2000" b="1" dirty="0" smtClean="0">
                <a:cs typeface="Times New Roman" panose="02020603050405020304" pitchFamily="18" charset="0"/>
              </a:rPr>
              <a:t>Prof. Arup Banerjee</a:t>
            </a:r>
            <a:r>
              <a:rPr lang="en-IN" sz="2000" dirty="0" smtClean="0">
                <a:cs typeface="Times New Roman" panose="02020603050405020304" pitchFamily="18" charset="0"/>
              </a:rPr>
              <a:t>, who gave me the opportunity to do this wonderful project</a:t>
            </a:r>
            <a:r>
              <a:rPr lang="en-IN" sz="2000" dirty="0" smtClean="0">
                <a:cs typeface="Times New Roman" panose="02020603050405020304" pitchFamily="18" charset="0"/>
              </a:rPr>
              <a:t>.</a:t>
            </a:r>
            <a:endParaRPr lang="en-IN" sz="2000" dirty="0" smtClean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cs typeface="Times New Roman" panose="02020603050405020304" pitchFamily="18" charset="0"/>
              </a:rPr>
              <a:t>I express my sincere thanks and deepest regards to </a:t>
            </a:r>
            <a:r>
              <a:rPr lang="en-IN" sz="2000" b="1" dirty="0" smtClean="0">
                <a:cs typeface="Times New Roman" panose="02020603050405020304" pitchFamily="18" charset="0"/>
              </a:rPr>
              <a:t>Dr. Srivathsan Vasudevan and Dr. Satya S. Bulusu</a:t>
            </a:r>
            <a:r>
              <a:rPr lang="en-IN" sz="2000" b="1" dirty="0"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cs typeface="Times New Roman" panose="02020603050405020304" pitchFamily="18" charset="0"/>
              </a:rPr>
              <a:t>of</a:t>
            </a:r>
            <a:r>
              <a:rPr lang="en-IN" sz="2000" b="1" dirty="0" smtClean="0"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cs typeface="Times New Roman" panose="02020603050405020304" pitchFamily="18" charset="0"/>
              </a:rPr>
              <a:t>IIT Indore who always gave the valuable suggestion and guidance for this work. </a:t>
            </a:r>
            <a:endParaRPr lang="en-IN" sz="2000" dirty="0" smtClean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9EB0A3F-7DCA-4092-9D14-B5F208655428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34</a:t>
            </a:fld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36755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83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535"/>
            <a:ext cx="10515600" cy="1021715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Motivation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4817110"/>
          </a:xfrm>
        </p:spPr>
        <p:txBody>
          <a:bodyPr>
            <a:normAutofit/>
          </a:bodyPr>
          <a:lstStyle/>
          <a:p>
            <a:pPr algn="just"/>
            <a:r>
              <a:rPr lang="en-US" sz="2000" kern="100" spc="50" dirty="0" smtClean="0">
                <a:cs typeface="Times New Roman" pitchFamily="18" charset="0"/>
              </a:rPr>
              <a:t>To reduce the computation time and make system efficient using concept of parallelism.</a:t>
            </a:r>
          </a:p>
          <a:p>
            <a:pPr algn="just"/>
            <a:endParaRPr lang="en-US" sz="2000" kern="100" spc="50" dirty="0">
              <a:cs typeface="Times New Roman" pitchFamily="18" charset="0"/>
            </a:endParaRPr>
          </a:p>
          <a:p>
            <a:pPr algn="just"/>
            <a:r>
              <a:rPr lang="en-US" sz="2000" kern="100" spc="50" dirty="0" smtClean="0">
                <a:cs typeface="Times New Roman" pitchFamily="18" charset="0"/>
              </a:rPr>
              <a:t>Parallel processing through FPGA is one possible solution to reduce execution time.</a:t>
            </a:r>
          </a:p>
          <a:p>
            <a:pPr algn="just"/>
            <a:endParaRPr lang="en-US" sz="2000" kern="100" spc="50" dirty="0" smtClean="0">
              <a:cs typeface="Times New Roman" pitchFamily="18" charset="0"/>
            </a:endParaRPr>
          </a:p>
          <a:p>
            <a:pPr algn="just"/>
            <a:r>
              <a:rPr lang="en-US" sz="2000" b="1" kern="100" spc="50" dirty="0" smtClean="0">
                <a:cs typeface="Times New Roman" pitchFamily="18" charset="0"/>
              </a:rPr>
              <a:t>Objective of this work is to improve the execution time of mathematical functions using optimization directives such as loop pipeline and loop unrolling.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1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Conventional Processor vs. FPGA</a:t>
            </a:r>
            <a:endParaRPr lang="en-IN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366370"/>
              </p:ext>
            </p:extLst>
          </p:nvPr>
        </p:nvGraphicFramePr>
        <p:xfrm>
          <a:off x="838200" y="1886581"/>
          <a:ext cx="10515600" cy="34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8839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Conventional Processor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FPGA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918">
                <a:tc>
                  <a:txBody>
                    <a:bodyPr/>
                    <a:lstStyle/>
                    <a:p>
                      <a:pPr marL="182563" indent="-182563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Sequential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 processing device.</a:t>
                      </a:r>
                      <a:endParaRPr lang="en-IN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Parallel processing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 device.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907"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Large  no.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 of clock cycles are required to perform a specific task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Fewer clock cycles are required to execute the task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918">
                <a:tc>
                  <a:txBody>
                    <a:bodyPr/>
                    <a:lstStyle/>
                    <a:p>
                      <a:pPr marL="182563" indent="-182563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It has fixed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 ALU.</a:t>
                      </a:r>
                      <a:endParaRPr lang="en-IN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FPGA</a:t>
                      </a:r>
                      <a:r>
                        <a:rPr lang="en-US" sz="2000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 has programmable ALUs.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32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2048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Overview of an FPGA</a:t>
            </a:r>
            <a:endParaRPr lang="en-IN" sz="3200" i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503047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cs typeface="Times New Roman" panose="02020603050405020304" pitchFamily="18" charset="0"/>
              </a:rPr>
              <a:t> 2-D array of logic blocks  with electrically programmable interconnections.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cs typeface="Times New Roman" panose="02020603050405020304" pitchFamily="18" charset="0"/>
              </a:rPr>
              <a:t> User can configure</a:t>
            </a:r>
          </a:p>
          <a:p>
            <a:pPr marL="514350" indent="-239713" algn="just">
              <a:lnSpc>
                <a:spcPct val="100000"/>
              </a:lnSpc>
              <a:buFont typeface="+mj-lt"/>
              <a:buAutoNum type="romanUcPeriod"/>
              <a:tabLst>
                <a:tab pos="365125" algn="l"/>
                <a:tab pos="808038" algn="l"/>
                <a:tab pos="1158875" algn="l"/>
              </a:tabLst>
            </a:pPr>
            <a:r>
              <a:rPr lang="en-IN" sz="2000" dirty="0" smtClean="0">
                <a:cs typeface="Times New Roman" panose="02020603050405020304" pitchFamily="18" charset="0"/>
              </a:rPr>
              <a:t>Interconnection between logic blocks,  </a:t>
            </a:r>
          </a:p>
          <a:p>
            <a:pPr marL="441325" indent="-258763" algn="just">
              <a:lnSpc>
                <a:spcPct val="100000"/>
              </a:lnSpc>
              <a:buFont typeface="+mj-lt"/>
              <a:buAutoNum type="romanUcPeriod"/>
              <a:tabLst>
                <a:tab pos="625475" algn="l"/>
                <a:tab pos="808038" algn="l"/>
              </a:tabLst>
            </a:pPr>
            <a:r>
              <a:rPr lang="en-IN" sz="2000" dirty="0" smtClean="0">
                <a:cs typeface="Times New Roman" panose="02020603050405020304" pitchFamily="18" charset="0"/>
              </a:rPr>
              <a:t> The function of each block. </a:t>
            </a:r>
          </a:p>
          <a:p>
            <a:pPr marL="0" indent="0" algn="just">
              <a:buNone/>
            </a:pP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60" y="2237410"/>
            <a:ext cx="4665111" cy="37454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33155" y="5984915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Figure:  Basic structure of FPGA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01472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82200" y="2623176"/>
            <a:ext cx="1569720" cy="1492460"/>
          </a:xfrm>
        </p:spPr>
        <p:txBody>
          <a:bodyPr/>
          <a:lstStyle/>
          <a:p>
            <a:pPr algn="l"/>
            <a:r>
              <a:rPr lang="en-IN" sz="2400" b="1" dirty="0" smtClean="0">
                <a:solidFill>
                  <a:schemeClr val="tx1"/>
                </a:solidFill>
              </a:rPr>
              <a:t>Look Up Tables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515600" cy="1162050"/>
          </a:xfrm>
        </p:spPr>
        <p:txBody>
          <a:bodyPr/>
          <a:lstStyle/>
          <a:p>
            <a:pPr algn="ctr"/>
            <a:r>
              <a:rPr lang="en-IN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      </a:t>
            </a:r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Basic Skeleton of the Project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18260" y="1250950"/>
            <a:ext cx="2773680" cy="4878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 smtClean="0">
                <a:solidFill>
                  <a:schemeClr val="tx1"/>
                </a:solidFill>
              </a:rPr>
              <a:t>High-Level language          (C-program</a:t>
            </a:r>
            <a:r>
              <a:rPr lang="en-IN" sz="2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545330" y="2931829"/>
            <a:ext cx="2865120" cy="9296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863840" y="1350456"/>
            <a:ext cx="1554480" cy="103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LUT 1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63840" y="2997498"/>
            <a:ext cx="1554480" cy="103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LUT 2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63840" y="4757996"/>
            <a:ext cx="1554480" cy="101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LUT 3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4480" y="6263182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Calibri" panose="020F0502020204030204" pitchFamily="34" charset="0"/>
              <a:buChar char="*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Parallel processing  through FPGA is implemented using High-Level Synthesis(HLS).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82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3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4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6373"/>
            <a:ext cx="10515600" cy="899159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Work Carried Out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1420"/>
            <a:ext cx="10515600" cy="441989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967738" y="3634013"/>
            <a:ext cx="2087880" cy="12637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C-Language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>
            <a:off x="1828799" y="2180211"/>
            <a:ext cx="2453639" cy="1372719"/>
          </a:xfrm>
          <a:prstGeom prst="bentArrow">
            <a:avLst>
              <a:gd name="adj1" fmla="val 25000"/>
              <a:gd name="adj2" fmla="val 23000"/>
              <a:gd name="adj3" fmla="val 25000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82439" y="1745591"/>
            <a:ext cx="2743200" cy="12203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APPLYING DIRECTIVES</a:t>
            </a:r>
          </a:p>
          <a:p>
            <a:pPr marL="182563" indent="-182563" algn="ctr">
              <a:buFont typeface="+mj-lt"/>
              <a:buAutoNum type="romanUcPeriod"/>
            </a:pPr>
            <a:r>
              <a:rPr lang="en-IN" b="1" dirty="0" smtClean="0">
                <a:solidFill>
                  <a:schemeClr val="tx1"/>
                </a:solidFill>
              </a:rPr>
              <a:t>  LOOP PIPELINE</a:t>
            </a:r>
          </a:p>
          <a:p>
            <a:pPr marL="182563" indent="-182563" algn="ctr">
              <a:buFont typeface="+mj-lt"/>
              <a:buAutoNum type="romanUcPeriod"/>
            </a:pPr>
            <a:r>
              <a:rPr lang="en-IN" b="1" dirty="0" smtClean="0">
                <a:solidFill>
                  <a:schemeClr val="tx1"/>
                </a:solidFill>
              </a:rPr>
              <a:t>  LOOP UNROLL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7793023" y="1584734"/>
            <a:ext cx="1238912" cy="2697481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412479" y="3634012"/>
            <a:ext cx="2087880" cy="12637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FPGA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0454" y="5080714"/>
            <a:ext cx="434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Fig. Basic Block diagram of  design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14900" y="6087040"/>
            <a:ext cx="99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</a:rPr>
              <a:t>NOTE: HLS is done by Vivado HLS(2017.2) software. Hardware implementation is done using Artix-7 FPGA. 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34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48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1. Sequential loop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8179" y="523769"/>
            <a:ext cx="10515600" cy="5818226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73D2-CDBD-4EA6-8EDD-3748C0DEBBCB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297604" y="2506881"/>
            <a:ext cx="1069705" cy="639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A[5]</a:t>
            </a:r>
          </a:p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297604" y="3151428"/>
            <a:ext cx="1069705" cy="636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B[5</a:t>
            </a:r>
            <a:r>
              <a:rPr lang="en-IN" b="1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00602" y="2826759"/>
            <a:ext cx="397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3272" y="3011794"/>
            <a:ext cx="66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5" idx="3"/>
            <a:endCxn id="39" idx="1"/>
          </p:cNvCxnSpPr>
          <p:nvPr/>
        </p:nvCxnSpPr>
        <p:spPr>
          <a:xfrm flipV="1">
            <a:off x="4367309" y="1930799"/>
            <a:ext cx="1500457" cy="895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40" idx="1"/>
          </p:cNvCxnSpPr>
          <p:nvPr/>
        </p:nvCxnSpPr>
        <p:spPr>
          <a:xfrm>
            <a:off x="4367309" y="3469913"/>
            <a:ext cx="1560408" cy="1130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00176"/>
              </p:ext>
            </p:extLst>
          </p:nvPr>
        </p:nvGraphicFramePr>
        <p:xfrm>
          <a:off x="5867766" y="1003699"/>
          <a:ext cx="157819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81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86949"/>
              </p:ext>
            </p:extLst>
          </p:nvPr>
        </p:nvGraphicFramePr>
        <p:xfrm>
          <a:off x="5927717" y="3672106"/>
          <a:ext cx="1578198" cy="1855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81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>
            <a:endCxn id="84" idx="2"/>
          </p:cNvCxnSpPr>
          <p:nvPr/>
        </p:nvCxnSpPr>
        <p:spPr>
          <a:xfrm flipV="1">
            <a:off x="7457437" y="1140995"/>
            <a:ext cx="2169352" cy="54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84" idx="2"/>
          </p:cNvCxnSpPr>
          <p:nvPr/>
        </p:nvCxnSpPr>
        <p:spPr>
          <a:xfrm flipV="1">
            <a:off x="7525003" y="1140995"/>
            <a:ext cx="2101786" cy="2647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87" idx="2"/>
          </p:cNvCxnSpPr>
          <p:nvPr/>
        </p:nvCxnSpPr>
        <p:spPr>
          <a:xfrm>
            <a:off x="7409321" y="1542275"/>
            <a:ext cx="2204102" cy="527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87" idx="2"/>
          </p:cNvCxnSpPr>
          <p:nvPr/>
        </p:nvCxnSpPr>
        <p:spPr>
          <a:xfrm flipV="1">
            <a:off x="7490253" y="2069315"/>
            <a:ext cx="2123170" cy="2154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" idx="3"/>
            <a:endCxn id="92" idx="2"/>
          </p:cNvCxnSpPr>
          <p:nvPr/>
        </p:nvCxnSpPr>
        <p:spPr>
          <a:xfrm>
            <a:off x="7445964" y="1930799"/>
            <a:ext cx="2161349" cy="1140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95" idx="2"/>
          </p:cNvCxnSpPr>
          <p:nvPr/>
        </p:nvCxnSpPr>
        <p:spPr>
          <a:xfrm>
            <a:off x="7445964" y="2306209"/>
            <a:ext cx="2161349" cy="1685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95" idx="2"/>
          </p:cNvCxnSpPr>
          <p:nvPr/>
        </p:nvCxnSpPr>
        <p:spPr>
          <a:xfrm flipV="1">
            <a:off x="7515225" y="3991446"/>
            <a:ext cx="2092088" cy="966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445918" y="2655009"/>
            <a:ext cx="2145733" cy="253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7541606" y="5233962"/>
            <a:ext cx="2085183" cy="65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626789" y="824810"/>
            <a:ext cx="594360" cy="632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4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9613423" y="1753130"/>
            <a:ext cx="594360" cy="632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4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9607313" y="2754919"/>
            <a:ext cx="594360" cy="632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4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607313" y="3675261"/>
            <a:ext cx="594360" cy="632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4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9607313" y="4803103"/>
            <a:ext cx="594360" cy="632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endParaRPr lang="en-IN" sz="4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0250673" y="1138357"/>
            <a:ext cx="726852" cy="10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217335" y="2135116"/>
            <a:ext cx="740473" cy="1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217335" y="3073574"/>
            <a:ext cx="740473" cy="1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10203714" y="4019039"/>
            <a:ext cx="740473" cy="1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0237052" y="5143243"/>
            <a:ext cx="740473" cy="1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0319303" y="738991"/>
            <a:ext cx="74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C[0]</a:t>
            </a:r>
            <a:endParaRPr lang="en-IN" dirty="0"/>
          </a:p>
        </p:txBody>
      </p:sp>
      <p:sp>
        <p:nvSpPr>
          <p:cNvPr id="155" name="TextBox 154"/>
          <p:cNvSpPr txBox="1"/>
          <p:nvPr/>
        </p:nvSpPr>
        <p:spPr>
          <a:xfrm>
            <a:off x="10266206" y="1688566"/>
            <a:ext cx="74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C[1]</a:t>
            </a:r>
            <a:endParaRPr lang="en-IN" dirty="0"/>
          </a:p>
        </p:txBody>
      </p:sp>
      <p:sp>
        <p:nvSpPr>
          <p:cNvPr id="156" name="TextBox 155"/>
          <p:cNvSpPr txBox="1"/>
          <p:nvPr/>
        </p:nvSpPr>
        <p:spPr>
          <a:xfrm>
            <a:off x="10301293" y="2627024"/>
            <a:ext cx="74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C[2]</a:t>
            </a:r>
            <a:endParaRPr lang="en-IN" dirty="0"/>
          </a:p>
        </p:txBody>
      </p:sp>
      <p:sp>
        <p:nvSpPr>
          <p:cNvPr id="157" name="TextBox 156"/>
          <p:cNvSpPr txBox="1"/>
          <p:nvPr/>
        </p:nvSpPr>
        <p:spPr>
          <a:xfrm>
            <a:off x="10266205" y="4710418"/>
            <a:ext cx="74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C[4]</a:t>
            </a:r>
            <a:endParaRPr lang="en-IN" dirty="0"/>
          </a:p>
        </p:txBody>
      </p:sp>
      <p:sp>
        <p:nvSpPr>
          <p:cNvPr id="158" name="TextBox 157"/>
          <p:cNvSpPr txBox="1"/>
          <p:nvPr/>
        </p:nvSpPr>
        <p:spPr>
          <a:xfrm>
            <a:off x="10283106" y="3642700"/>
            <a:ext cx="74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C[3]</a:t>
            </a:r>
            <a:endParaRPr lang="en-IN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2900602" y="3507341"/>
            <a:ext cx="397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3"/>
            <a:endCxn id="92" idx="2"/>
          </p:cNvCxnSpPr>
          <p:nvPr/>
        </p:nvCxnSpPr>
        <p:spPr>
          <a:xfrm flipV="1">
            <a:off x="7505915" y="3071104"/>
            <a:ext cx="2101398" cy="1528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34920" y="840792"/>
            <a:ext cx="18907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For(</a:t>
            </a:r>
            <a:r>
              <a:rPr lang="en-IN" sz="2000" dirty="0" err="1" smtClean="0"/>
              <a:t>i</a:t>
            </a:r>
            <a:r>
              <a:rPr lang="en-IN" sz="2000" dirty="0" smtClean="0"/>
              <a:t>=0; </a:t>
            </a:r>
            <a:r>
              <a:rPr lang="en-IN" sz="2000" dirty="0" err="1" smtClean="0"/>
              <a:t>i</a:t>
            </a:r>
            <a:r>
              <a:rPr lang="en-IN" sz="2000" dirty="0" smtClean="0"/>
              <a:t>&lt;5; </a:t>
            </a:r>
            <a:r>
              <a:rPr lang="en-IN" sz="2000" dirty="0" err="1" smtClean="0"/>
              <a:t>i</a:t>
            </a:r>
            <a:r>
              <a:rPr lang="en-IN" sz="2000" dirty="0" smtClean="0"/>
              <a:t>++)</a:t>
            </a:r>
          </a:p>
          <a:p>
            <a:r>
              <a:rPr lang="en-IN" sz="2000" dirty="0" smtClean="0"/>
              <a:t>{</a:t>
            </a:r>
          </a:p>
          <a:p>
            <a:r>
              <a:rPr lang="en-IN" sz="2000" dirty="0" smtClean="0"/>
              <a:t>C[</a:t>
            </a:r>
            <a:r>
              <a:rPr lang="en-IN" sz="2000" dirty="0" err="1" smtClean="0"/>
              <a:t>i</a:t>
            </a:r>
            <a:r>
              <a:rPr lang="en-IN" sz="2000" dirty="0" smtClean="0"/>
              <a:t>]=A[</a:t>
            </a:r>
            <a:r>
              <a:rPr lang="en-IN" sz="2000" dirty="0" err="1" smtClean="0"/>
              <a:t>i</a:t>
            </a:r>
            <a:r>
              <a:rPr lang="en-IN" sz="2000" dirty="0" smtClean="0"/>
              <a:t>]+ B[</a:t>
            </a:r>
            <a:r>
              <a:rPr lang="en-IN" sz="2000" dirty="0" err="1" smtClean="0"/>
              <a:t>i</a:t>
            </a:r>
            <a:r>
              <a:rPr lang="en-IN" sz="2000" dirty="0" smtClean="0"/>
              <a:t>];</a:t>
            </a:r>
          </a:p>
          <a:p>
            <a:r>
              <a:rPr lang="en-IN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10971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8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5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6" grpId="0" animBg="1"/>
      <p:bldP spid="19" grpId="0"/>
      <p:bldP spid="84" grpId="0" animBg="1"/>
      <p:bldP spid="87" grpId="0" animBg="1"/>
      <p:bldP spid="92" grpId="0" animBg="1"/>
      <p:bldP spid="95" grpId="0" animBg="1"/>
      <p:bldP spid="97" grpId="0" animBg="1"/>
      <p:bldP spid="152" grpId="0"/>
      <p:bldP spid="155" grpId="0"/>
      <p:bldP spid="156" grpId="0"/>
      <p:bldP spid="157" grpId="0"/>
      <p:bldP spid="1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2355</TotalTime>
  <Words>1352</Words>
  <Application>Microsoft Office PowerPoint</Application>
  <PresentationFormat>Widescreen</PresentationFormat>
  <Paragraphs>435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Aharoni</vt:lpstr>
      <vt:lpstr>Apple Chancery</vt:lpstr>
      <vt:lpstr>Arial</vt:lpstr>
      <vt:lpstr>Calibri</vt:lpstr>
      <vt:lpstr>Calibri Light</vt:lpstr>
      <vt:lpstr>Cambria</vt:lpstr>
      <vt:lpstr>Century Schoolbook</vt:lpstr>
      <vt:lpstr>Times New Roman</vt:lpstr>
      <vt:lpstr>Wingdings</vt:lpstr>
      <vt:lpstr>Office Theme</vt:lpstr>
      <vt:lpstr>PowerPoint Presentation</vt:lpstr>
      <vt:lpstr>Outline</vt:lpstr>
      <vt:lpstr>Introduction</vt:lpstr>
      <vt:lpstr>Motivation</vt:lpstr>
      <vt:lpstr>Conventional Processor vs. FPGA</vt:lpstr>
      <vt:lpstr>Overview of an FPGA</vt:lpstr>
      <vt:lpstr>      Basic Skeleton of the Project</vt:lpstr>
      <vt:lpstr>Work Carried Out</vt:lpstr>
      <vt:lpstr>1. Sequential loop</vt:lpstr>
      <vt:lpstr>I. Optimization Directives  </vt:lpstr>
      <vt:lpstr>cont..</vt:lpstr>
      <vt:lpstr>2. Loop Pipelining</vt:lpstr>
      <vt:lpstr>cont..</vt:lpstr>
      <vt:lpstr>II. Addition of Fixed-Point Numbers  </vt:lpstr>
      <vt:lpstr>2. Loop Pipelining</vt:lpstr>
      <vt:lpstr> 3. Loop Unrolling </vt:lpstr>
      <vt:lpstr>Hardware Realization of Fixed-Point Addition  1. Sequential loop </vt:lpstr>
      <vt:lpstr>2. Loop pipelining</vt:lpstr>
      <vt:lpstr>3. Loop unrolling</vt:lpstr>
      <vt:lpstr>III. Addition of Floating Point Numbers </vt:lpstr>
      <vt:lpstr>Floating-point Addition Block diagram(IP)</vt:lpstr>
      <vt:lpstr> </vt:lpstr>
      <vt:lpstr>2. Loop Pipelining</vt:lpstr>
      <vt:lpstr>Hardware Realization of Floating-Point Addition </vt:lpstr>
      <vt:lpstr>2. Loop pipelining</vt:lpstr>
      <vt:lpstr>PowerPoint Presentation</vt:lpstr>
      <vt:lpstr>PowerPoint Presentation</vt:lpstr>
      <vt:lpstr>IV. Matrix multiplication using integer numbers </vt:lpstr>
      <vt:lpstr>PowerPoint Presentation</vt:lpstr>
      <vt:lpstr>Matrix multiplication with integer numbers Block diagram(IP)</vt:lpstr>
      <vt:lpstr>Comparison of computational optimization Directive of     Matrix multiplication </vt:lpstr>
      <vt:lpstr>Results and Conclusion</vt:lpstr>
      <vt:lpstr>References</vt:lpstr>
      <vt:lpstr>  Acknowledgement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LSKPATTAN-1</dc:creator>
  <cp:lastModifiedBy>LSKPATTAN-1</cp:lastModifiedBy>
  <cp:revision>235</cp:revision>
  <dcterms:created xsi:type="dcterms:W3CDTF">2018-04-11T04:48:33Z</dcterms:created>
  <dcterms:modified xsi:type="dcterms:W3CDTF">2018-04-18T13:23:18Z</dcterms:modified>
</cp:coreProperties>
</file>