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entury Schoolbook" panose="02040604050505020304" pitchFamily="18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76D4B6-A97F-4E96-B69A-39B9DE2B69B9}">
  <a:tblStyle styleId="{5876D4B6-A97F-4E96-B69A-39B9DE2B69B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r, Neha" userId="25845c7d-f1af-4606-bf06-a23d67d9786b" providerId="ADAL" clId="{EFEE7B0D-395C-47BE-8502-F049917D0AA0}"/>
    <pc:docChg chg="modSld">
      <pc:chgData name="Gour, Neha" userId="25845c7d-f1af-4606-bf06-a23d67d9786b" providerId="ADAL" clId="{EFEE7B0D-395C-47BE-8502-F049917D0AA0}" dt="2023-07-28T23:28:48.561" v="23" actId="1076"/>
      <pc:docMkLst>
        <pc:docMk/>
      </pc:docMkLst>
      <pc:sldChg chg="modSp mod">
        <pc:chgData name="Gour, Neha" userId="25845c7d-f1af-4606-bf06-a23d67d9786b" providerId="ADAL" clId="{EFEE7B0D-395C-47BE-8502-F049917D0AA0}" dt="2023-07-28T23:28:37.013" v="21" actId="1076"/>
        <pc:sldMkLst>
          <pc:docMk/>
          <pc:sldMk cId="0" sldId="272"/>
        </pc:sldMkLst>
        <pc:picChg chg="mod">
          <ac:chgData name="Gour, Neha" userId="25845c7d-f1af-4606-bf06-a23d67d9786b" providerId="ADAL" clId="{EFEE7B0D-395C-47BE-8502-F049917D0AA0}" dt="2023-07-28T23:28:37.013" v="21" actId="1076"/>
          <ac:picMkLst>
            <pc:docMk/>
            <pc:sldMk cId="0" sldId="272"/>
            <ac:picMk id="244" creationId="{00000000-0000-0000-0000-000000000000}"/>
          </ac:picMkLst>
        </pc:picChg>
      </pc:sldChg>
      <pc:sldChg chg="modSp mod">
        <pc:chgData name="Gour, Neha" userId="25845c7d-f1af-4606-bf06-a23d67d9786b" providerId="ADAL" clId="{EFEE7B0D-395C-47BE-8502-F049917D0AA0}" dt="2023-07-28T23:27:03.164" v="3" actId="1076"/>
        <pc:sldMkLst>
          <pc:docMk/>
          <pc:sldMk cId="0" sldId="273"/>
        </pc:sldMkLst>
        <pc:picChg chg="mod">
          <ac:chgData name="Gour, Neha" userId="25845c7d-f1af-4606-bf06-a23d67d9786b" providerId="ADAL" clId="{EFEE7B0D-395C-47BE-8502-F049917D0AA0}" dt="2023-07-28T23:27:03.164" v="3" actId="1076"/>
          <ac:picMkLst>
            <pc:docMk/>
            <pc:sldMk cId="0" sldId="273"/>
            <ac:picMk id="254" creationId="{00000000-0000-0000-0000-000000000000}"/>
          </ac:picMkLst>
        </pc:picChg>
      </pc:sldChg>
      <pc:sldChg chg="modSp mod">
        <pc:chgData name="Gour, Neha" userId="25845c7d-f1af-4606-bf06-a23d67d9786b" providerId="ADAL" clId="{EFEE7B0D-395C-47BE-8502-F049917D0AA0}" dt="2023-07-28T23:28:23.208" v="18" actId="1076"/>
        <pc:sldMkLst>
          <pc:docMk/>
          <pc:sldMk cId="0" sldId="274"/>
        </pc:sldMkLst>
        <pc:spChg chg="mod">
          <ac:chgData name="Gour, Neha" userId="25845c7d-f1af-4606-bf06-a23d67d9786b" providerId="ADAL" clId="{EFEE7B0D-395C-47BE-8502-F049917D0AA0}" dt="2023-07-28T23:28:23.208" v="18" actId="1076"/>
          <ac:spMkLst>
            <pc:docMk/>
            <pc:sldMk cId="0" sldId="274"/>
            <ac:spMk id="265" creationId="{00000000-0000-0000-0000-000000000000}"/>
          </ac:spMkLst>
        </pc:spChg>
        <pc:picChg chg="mod">
          <ac:chgData name="Gour, Neha" userId="25845c7d-f1af-4606-bf06-a23d67d9786b" providerId="ADAL" clId="{EFEE7B0D-395C-47BE-8502-F049917D0AA0}" dt="2023-07-28T23:27:40.835" v="11" actId="1076"/>
          <ac:picMkLst>
            <pc:docMk/>
            <pc:sldMk cId="0" sldId="274"/>
            <ac:picMk id="263" creationId="{00000000-0000-0000-0000-000000000000}"/>
          </ac:picMkLst>
        </pc:picChg>
        <pc:picChg chg="mod">
          <ac:chgData name="Gour, Neha" userId="25845c7d-f1af-4606-bf06-a23d67d9786b" providerId="ADAL" clId="{EFEE7B0D-395C-47BE-8502-F049917D0AA0}" dt="2023-07-28T23:28:17.592" v="17" actId="14100"/>
          <ac:picMkLst>
            <pc:docMk/>
            <pc:sldMk cId="0" sldId="274"/>
            <ac:picMk id="264" creationId="{00000000-0000-0000-0000-000000000000}"/>
          </ac:picMkLst>
        </pc:picChg>
      </pc:sldChg>
      <pc:sldChg chg="modSp mod">
        <pc:chgData name="Gour, Neha" userId="25845c7d-f1af-4606-bf06-a23d67d9786b" providerId="ADAL" clId="{EFEE7B0D-395C-47BE-8502-F049917D0AA0}" dt="2023-07-28T23:28:48.561" v="23" actId="1076"/>
        <pc:sldMkLst>
          <pc:docMk/>
          <pc:sldMk cId="0" sldId="275"/>
        </pc:sldMkLst>
        <pc:picChg chg="mod">
          <ac:chgData name="Gour, Neha" userId="25845c7d-f1af-4606-bf06-a23d67d9786b" providerId="ADAL" clId="{EFEE7B0D-395C-47BE-8502-F049917D0AA0}" dt="2023-07-28T23:28:48.561" v="23" actId="1076"/>
          <ac:picMkLst>
            <pc:docMk/>
            <pc:sldMk cId="0" sldId="275"/>
            <ac:picMk id="27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257098" y="2169540"/>
            <a:ext cx="9600720" cy="939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Reducing computational complexity of mathematical functions using FPGA</a:t>
            </a:r>
            <a:endParaRPr sz="3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523880" y="3140640"/>
            <a:ext cx="10259640" cy="337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Neha Gour, M.Tech. (VLSI Design)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Department of Electronics, Banasthali University               	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			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Guided by: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Prof.  Arup Banerjee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RRCAT, Indore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                                                                       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20"/>
            <a:ext cx="2142720" cy="214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49040" y="0"/>
            <a:ext cx="2142720" cy="214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838200" y="186373"/>
            <a:ext cx="10515600" cy="89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entury Schoolbook"/>
              <a:buNone/>
            </a:pP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Work Carried Out</a:t>
            </a:r>
            <a:endParaRPr sz="3200" b="1" i="1" u="none" strike="noStrike" cap="none">
              <a:solidFill>
                <a:srgbClr val="2E75B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838200" y="1541420"/>
            <a:ext cx="10515600" cy="441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268727" y="3547260"/>
            <a:ext cx="2087880" cy="1263799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C-Language</a:t>
            </a:r>
            <a:endParaRPr sz="2000" b="1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2129788" y="2140691"/>
            <a:ext cx="2453639" cy="1372719"/>
          </a:xfrm>
          <a:prstGeom prst="bentArrow">
            <a:avLst>
              <a:gd name="adj1" fmla="val 25000"/>
              <a:gd name="adj2" fmla="val 23000"/>
              <a:gd name="adj3" fmla="val 25000"/>
              <a:gd name="adj4" fmla="val 43750"/>
            </a:avLst>
          </a:prstGeom>
          <a:solidFill>
            <a:schemeClr val="accen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4583427" y="1858555"/>
            <a:ext cx="2743200" cy="1220321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DIRECTIVES</a:t>
            </a:r>
            <a:endParaRPr/>
          </a:p>
          <a:p>
            <a:pPr marL="182563" marR="0" lvl="0" indent="-18256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U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LOOP PIPELINE</a:t>
            </a:r>
            <a:endParaRPr/>
          </a:p>
          <a:p>
            <a:pPr marL="182563" marR="0" lvl="0" indent="-18256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U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LOOP UNROLL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/>
          <p:cNvSpPr/>
          <p:nvPr/>
        </p:nvSpPr>
        <p:spPr>
          <a:xfrm rot="5400000">
            <a:off x="8021395" y="1586455"/>
            <a:ext cx="1326997" cy="25946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8412480" y="3592586"/>
            <a:ext cx="2087880" cy="1263799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3783327" y="5294074"/>
            <a:ext cx="43433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block diagram of  design</a:t>
            </a:r>
            <a:endParaRPr sz="1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1114900" y="6087040"/>
            <a:ext cx="9962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HLS is done by Vivado HLS (2017.2) software. Hardware implementation is done using Artix-7 FPGA. 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entury Schoolbook"/>
              <a:buNone/>
            </a:pP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Sequential Loop(C- Language)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838200" y="1063691"/>
            <a:ext cx="10515600" cy="537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For(i=0; i&lt;8;  i ++){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C[i] = A[ i ] + B[i ];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                                              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Analysis of sequential loop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1" u="none" strike="noStrike" cap="none">
              <a:solidFill>
                <a:srgbClr val="2E75B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01" y="2509935"/>
            <a:ext cx="10787742" cy="331457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1010401" y="5824505"/>
            <a:ext cx="94194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latency = 17 for loop size 8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Loop latency is the number of clock cycles required to execute all iteration of loop.</a:t>
            </a:r>
            <a:endParaRPr sz="1800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576547" y="354842"/>
            <a:ext cx="10220325" cy="60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40"/>
              <a:buFont typeface="Century Schoolbook"/>
              <a:buNone/>
            </a:pPr>
            <a:r>
              <a:rPr lang="en-US" sz="324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I. Directives</a:t>
            </a:r>
            <a:br>
              <a:rPr lang="en-US" sz="324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n-US" sz="279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790" b="1" i="1" u="none" strike="noStrike" cap="none">
              <a:solidFill>
                <a:srgbClr val="2E75B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481012" y="1050879"/>
            <a:ext cx="10515600" cy="560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1. Loop unrolling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unrolling is a directive that exploits the parallelism between loop iteration.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creates multiple copies of the loop body and adjust the loop iteration counter accordingly.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US" sz="2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loop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</a:t>
            </a:r>
            <a:r>
              <a:rPr lang="en-US" sz="2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Unrolled loop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For( i=0;i&lt;8; i++) 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{	                                                                       {            		     </a:t>
            </a:r>
            <a:endParaRPr/>
          </a:p>
          <a:p>
            <a:pPr marL="0" marR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C[i]=A[i]+B[i]; 	                                           C[i]=A[i]+B[i];  </a:t>
            </a:r>
            <a:endParaRPr/>
          </a:p>
          <a:p>
            <a:pPr marL="0" marR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					              C[i+1]=A[i+1]+B[i+1];</a:t>
            </a:r>
            <a:endParaRPr/>
          </a:p>
          <a:p>
            <a:pPr marL="0" marR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               .</a:t>
            </a:r>
            <a:endParaRPr/>
          </a:p>
          <a:p>
            <a:pPr marL="0" marR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               . 			     </a:t>
            </a:r>
            <a:endParaRPr/>
          </a:p>
          <a:p>
            <a:pPr marL="0" marR="0" lvl="8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C[i+7]=A[i+7]+B[i+7];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0" marR="0" lvl="8" indent="0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			                                      </a:t>
            </a:r>
            <a:endParaRPr/>
          </a:p>
          <a:p>
            <a:pPr marL="0" marR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5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6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7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8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9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1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1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12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3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14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15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-19870"/>
            <a:ext cx="10515600" cy="92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entury Schoolbook"/>
              <a:buNone/>
            </a:pP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Analysis of unrolled loop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4" name="Google Shape;204;p25"/>
          <p:cNvGraphicFramePr/>
          <p:nvPr/>
        </p:nvGraphicFramePr>
        <p:xfrm>
          <a:off x="759372" y="943004"/>
          <a:ext cx="10515625" cy="5282385"/>
        </p:xfrm>
        <a:graphic>
          <a:graphicData uri="http://schemas.openxmlformats.org/drawingml/2006/table">
            <a:tbl>
              <a:tblPr firstRow="1" bandRow="1">
                <a:noFill/>
                <a:tableStyleId>{5876D4B6-A97F-4E96-B69A-39B9DE2B69B9}</a:tableStyleId>
              </a:tblPr>
              <a:tblGrid>
                <a:gridCol w="210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C0C0C"/>
                          </a:solidFill>
                        </a:rPr>
                        <a:t>Clock cycle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C0C0C"/>
                          </a:solidFill>
                        </a:rPr>
                        <a:t>Instructions</a:t>
                      </a:r>
                      <a:endParaRPr sz="1800" b="1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Fetch (A[0],B[0])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(A[4], B[4])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Add 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Fetch (A[1],B[1])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(A[5],A[5])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Add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Fetch (A[2],B[2])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(A[6],B[6])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Add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Fetch (A[3],B[3]) (A[7], B[7])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25"/>
          <p:cNvCxnSpPr/>
          <p:nvPr/>
        </p:nvCxnSpPr>
        <p:spPr>
          <a:xfrm flipH="1">
            <a:off x="2485696" y="1245476"/>
            <a:ext cx="10511" cy="2732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25"/>
          <p:cNvCxnSpPr/>
          <p:nvPr/>
        </p:nvCxnSpPr>
        <p:spPr>
          <a:xfrm>
            <a:off x="759372" y="1245478"/>
            <a:ext cx="209418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p25"/>
          <p:cNvCxnSpPr/>
          <p:nvPr/>
        </p:nvCxnSpPr>
        <p:spPr>
          <a:xfrm>
            <a:off x="2191407" y="1119352"/>
            <a:ext cx="4887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25"/>
          <p:cNvSpPr txBox="1"/>
          <p:nvPr/>
        </p:nvSpPr>
        <p:spPr>
          <a:xfrm>
            <a:off x="838200" y="6352143"/>
            <a:ext cx="35288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latency = 4 for loop size 8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2. Array partition</a:t>
            </a:r>
            <a:endParaRPr sz="2400" b="1" i="0" u="none" strike="noStrike" cap="non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838200" y="1084646"/>
            <a:ext cx="10515600" cy="5271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an array into smaller arrays or individual element.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partitioning </a:t>
            </a:r>
            <a:endParaRPr/>
          </a:p>
          <a:p>
            <a:pPr marL="228600" marR="0" lvl="0" indent="-55562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Results in RTL with small memory or multiple registers instead of one large memory </a:t>
            </a:r>
            <a:endParaRPr/>
          </a:p>
          <a:p>
            <a:pPr marL="228600" marR="0" lvl="0" indent="-55562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Increases the amount of read and write ports for the storage</a:t>
            </a:r>
            <a:endParaRPr/>
          </a:p>
          <a:p>
            <a:pPr marL="228600" marR="0" lvl="0" indent="-55562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Array partition potentially improves the latency of design. </a:t>
            </a:r>
            <a:endParaRPr/>
          </a:p>
          <a:p>
            <a:pPr marL="173037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Unrolled loop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</a:t>
            </a:r>
            <a:r>
              <a:rPr lang="en-US" sz="2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Unrolled loop with array partition</a:t>
            </a:r>
            <a:endParaRPr sz="20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3037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(i=0; i&lt;8; i++)					 For (i=0; i&lt;8; i++)</a:t>
            </a:r>
            <a:endParaRPr/>
          </a:p>
          <a:p>
            <a:pPr marL="173037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C[i]= A[i]+ B[i];				               { C[i]= A[i]+ B[i]; 			.		                                                                               .</a:t>
            </a:r>
            <a:endParaRPr/>
          </a:p>
          <a:p>
            <a:pPr marL="173037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							       .</a:t>
            </a:r>
            <a:endParaRPr/>
          </a:p>
          <a:p>
            <a:pPr marL="173037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							       .</a:t>
            </a:r>
            <a:endParaRPr/>
          </a:p>
          <a:p>
            <a:pPr marL="173037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C[i+4]= A[i+4]+ B[i+4] ;}				 C[i+7]= A[i+7]+ B[i+7] ;}</a:t>
            </a:r>
            <a:endParaRPr/>
          </a:p>
          <a:p>
            <a:pPr marL="173037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838200" y="534458"/>
            <a:ext cx="10515600" cy="103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40"/>
              <a:buFont typeface="Century Schoolbook"/>
              <a:buNone/>
            </a:pPr>
            <a:r>
              <a:rPr lang="en-US" sz="324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Analysis of unrolled loop with array partition</a:t>
            </a:r>
            <a:br>
              <a:rPr lang="en-US" sz="3959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7"/>
          <p:cNvSpPr txBox="1">
            <a:spLocks noGrp="1"/>
          </p:cNvSpPr>
          <p:nvPr>
            <p:ph type="ftr" idx="11"/>
          </p:nvPr>
        </p:nvSpPr>
        <p:spPr>
          <a:xfrm>
            <a:off x="1355835" y="5384213"/>
            <a:ext cx="4619296" cy="57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Noto Sans Symbols"/>
              <a:buChar char="➢"/>
            </a:pPr>
            <a:r>
              <a:rPr lang="en-US" sz="1800" b="1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latency = 1 for loop size 8.</a:t>
            </a:r>
            <a:endParaRPr sz="1800" b="1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55835" y="1403132"/>
            <a:ext cx="9254359" cy="3981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852488" y="208072"/>
            <a:ext cx="10515600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2. Loop Pipelining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838200" y="1157288"/>
            <a:ext cx="10515600" cy="501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pipelining allows the operation in a loop to be implemented in a concurrent manner.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pipelining the next iteration of loop  can start before current iteration is finished. 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8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Analysis of  loop pipelining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852488" y="6236254"/>
            <a:ext cx="1051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latency = 10 for loop size 8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3" name="Google Shape;233;p28"/>
          <p:cNvGraphicFramePr/>
          <p:nvPr/>
        </p:nvGraphicFramePr>
        <p:xfrm>
          <a:off x="1040526" y="2948154"/>
          <a:ext cx="10313275" cy="3153760"/>
        </p:xfrm>
        <a:graphic>
          <a:graphicData uri="http://schemas.openxmlformats.org/drawingml/2006/table">
            <a:tbl>
              <a:tblPr firstRow="1" bandRow="1">
                <a:noFill/>
                <a:tableStyleId>{5876D4B6-A97F-4E96-B69A-39B9DE2B69B9}</a:tableStyleId>
              </a:tblPr>
              <a:tblGrid>
                <a:gridCol w="147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3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Clock cycle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instruction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Instruction 1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Fetch A[0]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Fetch B[0]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ADD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/>
                        <a:t>Instruction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Fetch A[1]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Fetch B[1]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/>
                        <a:t>Instruction 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Fetch A[2]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Fetch B[2]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ADD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/>
                        <a:t>Instruction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Fetch A[3]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Fetch B[3]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ADD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34" name="Google Shape;234;p28"/>
          <p:cNvCxnSpPr/>
          <p:nvPr/>
        </p:nvCxnSpPr>
        <p:spPr>
          <a:xfrm>
            <a:off x="2207172" y="3090041"/>
            <a:ext cx="236483" cy="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28"/>
          <p:cNvCxnSpPr/>
          <p:nvPr/>
        </p:nvCxnSpPr>
        <p:spPr>
          <a:xfrm>
            <a:off x="2325413" y="3294993"/>
            <a:ext cx="0" cy="219733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28"/>
          <p:cNvCxnSpPr/>
          <p:nvPr/>
        </p:nvCxnSpPr>
        <p:spPr>
          <a:xfrm>
            <a:off x="1072055" y="3294993"/>
            <a:ext cx="1371600" cy="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157162" y="142875"/>
            <a:ext cx="12192000" cy="66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40"/>
              <a:buFont typeface="Century Schoolbook"/>
              <a:buNone/>
            </a:pPr>
            <a:r>
              <a:rPr lang="en-US" sz="324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II. Addition Of 1x8 Matrix With Integer Entries</a:t>
            </a:r>
            <a:br>
              <a:rPr lang="en-US" sz="288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n-US" sz="288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80" b="1" i="1" u="none" strike="noStrike" cap="none">
              <a:solidFill>
                <a:srgbClr val="2E75B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36145" y="745181"/>
            <a:ext cx="7700134" cy="587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1. Sequential loop</a:t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3048000" y="5986757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result of Integer addition using conventional method( sequential process)</a:t>
            </a:r>
            <a:endParaRPr sz="1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020" y="1296036"/>
            <a:ext cx="11178284" cy="459596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163773" y="5991368"/>
            <a:ext cx="23651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</a:pPr>
            <a:r>
              <a:rPr lang="en-US" sz="18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 latency = 17* </a:t>
            </a:r>
            <a:endParaRPr sz="1800"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36145" y="6550223"/>
            <a:ext cx="26203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*size of the loop  is 8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title"/>
          </p:nvPr>
        </p:nvSpPr>
        <p:spPr>
          <a:xfrm>
            <a:off x="270135" y="56579"/>
            <a:ext cx="107965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2. Loop Pipelining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3715128" y="5828665"/>
            <a:ext cx="64865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result of integer addition after applying pipelining</a:t>
            </a:r>
            <a:endParaRPr/>
          </a:p>
        </p:txBody>
      </p:sp>
      <p:pic>
        <p:nvPicPr>
          <p:cNvPr id="254" name="Google Shape;254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8368" y="970979"/>
            <a:ext cx="11004480" cy="449426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/>
          <p:nvPr/>
        </p:nvSpPr>
        <p:spPr>
          <a:xfrm>
            <a:off x="270135" y="5807807"/>
            <a:ext cx="2374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</a:pPr>
            <a:r>
              <a:rPr lang="en-US" sz="18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 latency = 10* </a:t>
            </a:r>
            <a:endParaRPr sz="1800"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0" y="6488668"/>
            <a:ext cx="25517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*size of the loop  is 8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289560" y="142293"/>
            <a:ext cx="1106424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Calibri"/>
              <a:buNone/>
            </a:pPr>
            <a:br>
              <a:rPr lang="en-US" sz="2400" b="0" i="1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3. Loop Unrolling</a:t>
            </a:r>
            <a:b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48" y="756645"/>
            <a:ext cx="11236503" cy="2961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748" y="3718211"/>
            <a:ext cx="11236503" cy="225443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/>
        </p:nvSpPr>
        <p:spPr>
          <a:xfrm>
            <a:off x="1197476" y="6178688"/>
            <a:ext cx="83114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Inputs of integer addition</a:t>
            </a:r>
            <a:endParaRPr sz="1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31520" y="184944"/>
            <a:ext cx="9982200" cy="104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entury Schoolbook"/>
              <a:buNone/>
            </a:pP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Outline</a:t>
            </a:r>
            <a:endParaRPr sz="3200" b="1" i="1" u="none" strike="noStrike" cap="none">
              <a:solidFill>
                <a:srgbClr val="2E75B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38200" y="1074822"/>
            <a:ext cx="9982200" cy="531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Conventional Processor vs. FPGA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Overview of an FPGA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Basic Skeleton of Project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Work carried out</a:t>
            </a:r>
            <a:endParaRPr/>
          </a:p>
          <a:p>
            <a:pPr marL="800100" marR="0" lvl="0" indent="-25717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Directives   </a:t>
            </a:r>
            <a:endParaRPr/>
          </a:p>
          <a:p>
            <a:pPr marL="533400" marR="0" lvl="0" indent="-19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Addition of 1X8 Matrix with Integer Entries</a:t>
            </a:r>
            <a:endParaRPr/>
          </a:p>
          <a:p>
            <a:pPr marL="533400" marR="0" lvl="0" indent="-19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Addition of 1X8 Matrix with Real Number Entries</a:t>
            </a:r>
            <a:endParaRPr/>
          </a:p>
          <a:p>
            <a:pPr marL="533400" marR="0" lvl="0" indent="-19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Matrix Multiplication using Integer Numbers 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Result and Discussion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5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6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7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8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9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1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270135" y="88615"/>
            <a:ext cx="10515600" cy="73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Font typeface="Arial"/>
              <a:buNone/>
            </a:pPr>
            <a:r>
              <a:rPr lang="en-US" sz="3600" b="1" i="1" u="none" strike="noStrike" cap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Cont.….</a:t>
            </a:r>
            <a:endParaRPr sz="3600" b="1" i="1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1721" y="1117073"/>
            <a:ext cx="11188558" cy="434678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/>
          <p:nvPr/>
        </p:nvSpPr>
        <p:spPr>
          <a:xfrm>
            <a:off x="3674184" y="5754111"/>
            <a:ext cx="64865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result of integer addition after applying unrolling</a:t>
            </a:r>
            <a:endParaRPr sz="1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2"/>
          <p:cNvSpPr/>
          <p:nvPr/>
        </p:nvSpPr>
        <p:spPr>
          <a:xfrm>
            <a:off x="270135" y="5754111"/>
            <a:ext cx="2258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</a:pPr>
            <a:r>
              <a:rPr lang="en-US" sz="18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 latency = 1* </a:t>
            </a:r>
            <a:endParaRPr sz="1800"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123716" y="6413698"/>
            <a:ext cx="25517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*size of the loop  is 8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>
            <a:spLocks noGrp="1"/>
          </p:cNvSpPr>
          <p:nvPr>
            <p:ph type="title"/>
          </p:nvPr>
        </p:nvSpPr>
        <p:spPr>
          <a:xfrm>
            <a:off x="1022665" y="136606"/>
            <a:ext cx="10515600" cy="71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40"/>
              <a:buFont typeface="Century Schoolbook"/>
              <a:buNone/>
            </a:pPr>
            <a:r>
              <a:rPr lang="en-US" sz="324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Hardware Realization Of Integer Numbers Addition</a:t>
            </a:r>
            <a:br>
              <a:rPr lang="en-US" sz="3240" b="1" i="0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n-US" sz="3240" b="1" i="0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n-US" sz="243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30" b="1" i="0" u="none" strike="noStrike" cap="non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3"/>
          <p:cNvSpPr txBox="1">
            <a:spLocks noGrp="1"/>
          </p:cNvSpPr>
          <p:nvPr>
            <p:ph type="body" idx="1"/>
          </p:nvPr>
        </p:nvSpPr>
        <p:spPr>
          <a:xfrm>
            <a:off x="838200" y="1100384"/>
            <a:ext cx="10515600" cy="507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1. Sequential process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</a:t>
            </a:r>
            <a:endParaRPr/>
          </a:p>
        </p:txBody>
      </p:sp>
      <p:sp>
        <p:nvSpPr>
          <p:cNvPr id="283" name="Google Shape;28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3"/>
          <p:cNvSpPr/>
          <p:nvPr/>
        </p:nvSpPr>
        <p:spPr>
          <a:xfrm>
            <a:off x="7483747" y="1958218"/>
            <a:ext cx="961873" cy="7527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9648505" y="1925508"/>
            <a:ext cx="944880" cy="752783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3"/>
          <p:cNvSpPr/>
          <p:nvPr/>
        </p:nvSpPr>
        <p:spPr>
          <a:xfrm>
            <a:off x="9648505" y="4377335"/>
            <a:ext cx="944880" cy="64517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33"/>
          <p:cNvCxnSpPr/>
          <p:nvPr/>
        </p:nvCxnSpPr>
        <p:spPr>
          <a:xfrm rot="10800000" flipH="1">
            <a:off x="8334261" y="2066546"/>
            <a:ext cx="1479013" cy="14055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33"/>
          <p:cNvCxnSpPr>
            <a:stCxn id="285" idx="3"/>
          </p:cNvCxnSpPr>
          <p:nvPr/>
        </p:nvCxnSpPr>
        <p:spPr>
          <a:xfrm rot="10800000">
            <a:off x="8334279" y="2556348"/>
            <a:ext cx="1452600" cy="11700"/>
          </a:xfrm>
          <a:prstGeom prst="straightConnector1">
            <a:avLst/>
          </a:prstGeom>
          <a:noFill/>
          <a:ln w="3175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p33"/>
          <p:cNvCxnSpPr/>
          <p:nvPr/>
        </p:nvCxnSpPr>
        <p:spPr>
          <a:xfrm rot="10800000">
            <a:off x="9944100" y="2678291"/>
            <a:ext cx="0" cy="1749094"/>
          </a:xfrm>
          <a:prstGeom prst="straightConnector1">
            <a:avLst/>
          </a:prstGeom>
          <a:noFill/>
          <a:ln w="3175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33"/>
          <p:cNvCxnSpPr/>
          <p:nvPr/>
        </p:nvCxnSpPr>
        <p:spPr>
          <a:xfrm>
            <a:off x="10469139" y="2568048"/>
            <a:ext cx="0" cy="1903771"/>
          </a:xfrm>
          <a:prstGeom prst="straightConnector1">
            <a:avLst/>
          </a:prstGeom>
          <a:noFill/>
          <a:ln w="3175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1" name="Google Shape;291;p33"/>
          <p:cNvCxnSpPr>
            <a:endCxn id="284" idx="1"/>
          </p:cNvCxnSpPr>
          <p:nvPr/>
        </p:nvCxnSpPr>
        <p:spPr>
          <a:xfrm>
            <a:off x="7269410" y="1781960"/>
            <a:ext cx="355200" cy="28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2" name="Google Shape;292;p33"/>
          <p:cNvSpPr txBox="1"/>
          <p:nvPr/>
        </p:nvSpPr>
        <p:spPr>
          <a:xfrm>
            <a:off x="7386088" y="1506511"/>
            <a:ext cx="16063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9556273" y="1516435"/>
            <a:ext cx="251516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TERMINATION CONDITION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9556273" y="5097489"/>
            <a:ext cx="18897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7993320" y="2681644"/>
            <a:ext cx="18897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 &gt; 8)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10593475" y="4133881"/>
            <a:ext cx="18897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 &lt; 8)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7758665" y="5777950"/>
            <a:ext cx="42520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diagram of FSM of integers addition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using sequential process</a:t>
            </a:r>
            <a:endParaRPr sz="1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1161312" y="1765425"/>
            <a:ext cx="541827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Initially, state 1 at reset = 1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2 shows that Termination condition for loop size.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3 perform the operation. If termination condition is false( i is less than loop size).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Otherwise, the Loop will end.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5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6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7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8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9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1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1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12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3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14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15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6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17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18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>
            <a:spLocks noGrp="1"/>
          </p:cNvSpPr>
          <p:nvPr>
            <p:ph type="body" idx="1"/>
          </p:nvPr>
        </p:nvSpPr>
        <p:spPr>
          <a:xfrm>
            <a:off x="838200" y="428625"/>
            <a:ext cx="11206162" cy="572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2. Loop pipelining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4"/>
          <p:cNvSpPr/>
          <p:nvPr/>
        </p:nvSpPr>
        <p:spPr>
          <a:xfrm>
            <a:off x="7586878" y="1203066"/>
            <a:ext cx="996115" cy="73186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10255567" y="1223221"/>
            <a:ext cx="1023722" cy="71171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4"/>
          <p:cNvSpPr/>
          <p:nvPr/>
        </p:nvSpPr>
        <p:spPr>
          <a:xfrm>
            <a:off x="10332061" y="3635309"/>
            <a:ext cx="1021739" cy="733383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34"/>
          <p:cNvCxnSpPr/>
          <p:nvPr/>
        </p:nvCxnSpPr>
        <p:spPr>
          <a:xfrm>
            <a:off x="8610600" y="1579077"/>
            <a:ext cx="1644967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9" name="Google Shape;309;p34"/>
          <p:cNvCxnSpPr/>
          <p:nvPr/>
        </p:nvCxnSpPr>
        <p:spPr>
          <a:xfrm flipH="1">
            <a:off x="11050952" y="1894795"/>
            <a:ext cx="1026" cy="1813430"/>
          </a:xfrm>
          <a:prstGeom prst="straightConnector1">
            <a:avLst/>
          </a:prstGeom>
          <a:noFill/>
          <a:ln w="3175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0" name="Google Shape;310;p34"/>
          <p:cNvCxnSpPr>
            <a:endCxn id="305" idx="1"/>
          </p:cNvCxnSpPr>
          <p:nvPr/>
        </p:nvCxnSpPr>
        <p:spPr>
          <a:xfrm>
            <a:off x="7512256" y="1093645"/>
            <a:ext cx="220500" cy="21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1" name="Google Shape;311;p34"/>
          <p:cNvSpPr txBox="1"/>
          <p:nvPr/>
        </p:nvSpPr>
        <p:spPr>
          <a:xfrm>
            <a:off x="7379315" y="832694"/>
            <a:ext cx="16063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9590095" y="4476790"/>
            <a:ext cx="245426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TERMINATION CONDITION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10408920" y="735432"/>
            <a:ext cx="18897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9872348" y="1912098"/>
            <a:ext cx="18897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 &lt; 8)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34"/>
          <p:cNvCxnSpPr>
            <a:stCxn id="307" idx="2"/>
          </p:cNvCxnSpPr>
          <p:nvPr/>
        </p:nvCxnSpPr>
        <p:spPr>
          <a:xfrm rot="10800000">
            <a:off x="8431861" y="1848000"/>
            <a:ext cx="1900200" cy="21540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6" name="Google Shape;316;p34"/>
          <p:cNvSpPr txBox="1"/>
          <p:nvPr/>
        </p:nvSpPr>
        <p:spPr>
          <a:xfrm>
            <a:off x="7682051" y="1959608"/>
            <a:ext cx="7497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 &gt; 8)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8056944" y="4981882"/>
            <a:ext cx="43623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diagram of FSM of integers addition     	using loop pipelining</a:t>
            </a:r>
            <a:endParaRPr sz="1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8" name="Google Shape;318;p34"/>
          <p:cNvCxnSpPr/>
          <p:nvPr/>
        </p:nvCxnSpPr>
        <p:spPr>
          <a:xfrm rot="10800000" flipH="1">
            <a:off x="10582299" y="1911477"/>
            <a:ext cx="10607" cy="1780067"/>
          </a:xfrm>
          <a:prstGeom prst="straightConnector1">
            <a:avLst/>
          </a:prstGeom>
          <a:noFill/>
          <a:ln w="3175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9" name="Google Shape;319;p34"/>
          <p:cNvSpPr txBox="1"/>
          <p:nvPr/>
        </p:nvSpPr>
        <p:spPr>
          <a:xfrm>
            <a:off x="889598" y="1166752"/>
            <a:ext cx="576069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1 is an initial state. 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Initially, state 2 Fetch the data and move to state 3.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3 shows the termination condition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termination condition is false( I &lt; 8), then state 2 will be next state and perform the operation and fetch the data of next instruction at same cycle.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 , Loop will terminated.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838200" y="6169896"/>
            <a:ext cx="1036039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600"/>
              <a:buFont typeface="Noto Sans Symbols"/>
              <a:buChar char="➢"/>
            </a:pPr>
            <a:r>
              <a:rPr lang="en-US" sz="1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Pipeline process  are dynamic multi-processing workflows exhibiting some consistent patterns in their design.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5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6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7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8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9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1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1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12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13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4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5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16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17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18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8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838200" y="365646"/>
            <a:ext cx="10515600" cy="74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3. Loop unrolling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838200" y="952410"/>
            <a:ext cx="10515600" cy="519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5"/>
          <p:cNvSpPr/>
          <p:nvPr/>
        </p:nvSpPr>
        <p:spPr>
          <a:xfrm>
            <a:off x="7629117" y="2566261"/>
            <a:ext cx="1026668" cy="7934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10214766" y="2454434"/>
            <a:ext cx="1058113" cy="7934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35"/>
          <p:cNvCxnSpPr/>
          <p:nvPr/>
        </p:nvCxnSpPr>
        <p:spPr>
          <a:xfrm rot="10800000" flipH="1">
            <a:off x="8440370" y="2626501"/>
            <a:ext cx="1908293" cy="15421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1" name="Google Shape;331;p35"/>
          <p:cNvCxnSpPr/>
          <p:nvPr/>
        </p:nvCxnSpPr>
        <p:spPr>
          <a:xfrm rot="10800000">
            <a:off x="8553334" y="3243614"/>
            <a:ext cx="2019416" cy="4314"/>
          </a:xfrm>
          <a:prstGeom prst="straightConnector1">
            <a:avLst/>
          </a:prstGeom>
          <a:noFill/>
          <a:ln w="3175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2" name="Google Shape;332;p35"/>
          <p:cNvCxnSpPr/>
          <p:nvPr/>
        </p:nvCxnSpPr>
        <p:spPr>
          <a:xfrm>
            <a:off x="7699151" y="2246674"/>
            <a:ext cx="206016" cy="33105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3" name="Google Shape;333;p35"/>
          <p:cNvSpPr txBox="1"/>
          <p:nvPr/>
        </p:nvSpPr>
        <p:spPr>
          <a:xfrm>
            <a:off x="7686047" y="1927158"/>
            <a:ext cx="16063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7526665" y="3461045"/>
            <a:ext cx="14173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TERMINATED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10348663" y="1922919"/>
            <a:ext cx="142863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5"/>
          <p:cNvSpPr txBox="1"/>
          <p:nvPr/>
        </p:nvSpPr>
        <p:spPr>
          <a:xfrm>
            <a:off x="7540951" y="4731677"/>
            <a:ext cx="45424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State diagram of FSM of integers addition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using loop unrolling</a:t>
            </a:r>
            <a:endParaRPr sz="1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5"/>
          <p:cNvSpPr txBox="1"/>
          <p:nvPr/>
        </p:nvSpPr>
        <p:spPr>
          <a:xfrm>
            <a:off x="975964" y="1269190"/>
            <a:ext cx="499172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1 is an initial state.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state 1 changes from reset = 1 to reset = 0, then state 2 will be the current state.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2 will perform the operation in parallel mode.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improves the latency as well as increase the hardware, compared to sequential and pipeline process.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40"/>
              <a:buFont typeface="Century Schoolbook"/>
              <a:buNone/>
            </a:pPr>
            <a:r>
              <a:rPr lang="en-US" sz="324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Comparison Of  Directive For Addition of 1x8 Matrix With Integers</a:t>
            </a:r>
            <a:br>
              <a:rPr lang="en-US" sz="3959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959" b="0" i="0" u="none" strike="noStrike" cap="non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3" name="Google Shape;343;p36"/>
          <p:cNvGraphicFramePr/>
          <p:nvPr/>
        </p:nvGraphicFramePr>
        <p:xfrm>
          <a:off x="981075" y="20399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{5876D4B6-A97F-4E96-B69A-39B9DE2B69B9}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Parameter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 Sequential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Pipeline 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Unroll</a:t>
                      </a: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Loop latency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(Clock cycles)</a:t>
                      </a:r>
                      <a:endParaRPr sz="20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/>
                        <a:t> 17</a:t>
                      </a:r>
                      <a:endParaRPr sz="20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/>
                        <a:t>10</a:t>
                      </a:r>
                      <a:endParaRPr sz="20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/>
                        <a:t>1</a:t>
                      </a:r>
                      <a:endParaRPr sz="2000" b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LUTs</a:t>
                      </a:r>
                      <a:endParaRPr sz="20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/>
                        <a:t>78</a:t>
                      </a:r>
                      <a:endParaRPr sz="20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/>
                        <a:t>97</a:t>
                      </a:r>
                      <a:endParaRPr sz="20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/>
                        <a:t>311</a:t>
                      </a:r>
                      <a:endParaRPr sz="2000" b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I/O port</a:t>
                      </a:r>
                      <a:endParaRPr sz="20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/>
                        <a:t>142</a:t>
                      </a:r>
                      <a:endParaRPr sz="20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/>
                        <a:t>187</a:t>
                      </a:r>
                      <a:endParaRPr sz="20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/>
                        <a:t>468</a:t>
                      </a:r>
                      <a:endParaRPr sz="2000" b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DSP48E</a:t>
                      </a:r>
                      <a:endParaRPr sz="20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/>
                        <a:t>0</a:t>
                      </a:r>
                      <a:endParaRPr sz="20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/>
                        <a:t>0</a:t>
                      </a:r>
                      <a:endParaRPr sz="20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/>
                        <a:t>0</a:t>
                      </a:r>
                      <a:endParaRPr sz="2000" b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4" name="Google Shape;344;p36"/>
          <p:cNvSpPr txBox="1"/>
          <p:nvPr/>
        </p:nvSpPr>
        <p:spPr>
          <a:xfrm>
            <a:off x="1128713" y="5772150"/>
            <a:ext cx="102250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NOTE: above data obtained using Artix-7 FPGA at 100MHz clock frequency</a:t>
            </a:r>
            <a:r>
              <a:rPr lang="en-US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100MHz= 10ns(p).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>
            <a:spLocks noGrp="1"/>
          </p:cNvSpPr>
          <p:nvPr>
            <p:ph type="title"/>
          </p:nvPr>
        </p:nvSpPr>
        <p:spPr>
          <a:xfrm>
            <a:off x="838200" y="99695"/>
            <a:ext cx="1051560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40"/>
              <a:buFont typeface="Century Schoolbook"/>
              <a:buNone/>
            </a:pPr>
            <a:r>
              <a:rPr lang="en-US" sz="324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III. Addition Of Real Numbers Using Floating Point Model</a:t>
            </a:r>
            <a:br>
              <a:rPr lang="en-US" sz="288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28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7"/>
          <p:cNvSpPr txBox="1">
            <a:spLocks noGrp="1"/>
          </p:cNvSpPr>
          <p:nvPr>
            <p:ph type="body" idx="1"/>
          </p:nvPr>
        </p:nvSpPr>
        <p:spPr>
          <a:xfrm>
            <a:off x="838200" y="1143000"/>
            <a:ext cx="10713720" cy="52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addition and multiplication of floating point numbers we have to use floating point IPs.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written in scientific notation have three components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2" name="Google Shape;352;p37"/>
          <p:cNvGraphicFramePr/>
          <p:nvPr/>
        </p:nvGraphicFramePr>
        <p:xfrm>
          <a:off x="3171356" y="31283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{5876D4B6-A97F-4E96-B69A-39B9DE2B69B9}</a:tableStyleId>
              </a:tblPr>
              <a:tblGrid>
                <a:gridCol w="42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Exponent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Mantissa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5481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3" name="Google Shape;353;p37"/>
          <p:cNvSpPr/>
          <p:nvPr/>
        </p:nvSpPr>
        <p:spPr>
          <a:xfrm>
            <a:off x="2827022" y="2117787"/>
            <a:ext cx="990600" cy="33464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p37"/>
          <p:cNvCxnSpPr/>
          <p:nvPr/>
        </p:nvCxnSpPr>
        <p:spPr>
          <a:xfrm rot="5400000">
            <a:off x="3205163" y="2630356"/>
            <a:ext cx="225039" cy="9278"/>
          </a:xfrm>
          <a:prstGeom prst="straightConnector1">
            <a:avLst/>
          </a:prstGeom>
          <a:noFill/>
          <a:ln w="2540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5" name="Google Shape;355;p37"/>
          <p:cNvCxnSpPr/>
          <p:nvPr/>
        </p:nvCxnSpPr>
        <p:spPr>
          <a:xfrm>
            <a:off x="3190629" y="3721485"/>
            <a:ext cx="344556" cy="15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356" name="Google Shape;356;p37"/>
          <p:cNvSpPr txBox="1"/>
          <p:nvPr/>
        </p:nvSpPr>
        <p:spPr>
          <a:xfrm>
            <a:off x="3089331" y="3705027"/>
            <a:ext cx="4277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7"/>
          <p:cNvSpPr txBox="1"/>
          <p:nvPr/>
        </p:nvSpPr>
        <p:spPr>
          <a:xfrm>
            <a:off x="3482009" y="3729354"/>
            <a:ext cx="14577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30                         23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Google Shape;358;p37"/>
          <p:cNvCxnSpPr/>
          <p:nvPr/>
        </p:nvCxnSpPr>
        <p:spPr>
          <a:xfrm rot="10800000" flipH="1">
            <a:off x="3564835" y="3721485"/>
            <a:ext cx="1292087" cy="66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359" name="Google Shape;359;p37"/>
          <p:cNvSpPr txBox="1"/>
          <p:nvPr/>
        </p:nvSpPr>
        <p:spPr>
          <a:xfrm>
            <a:off x="3666502" y="2711389"/>
            <a:ext cx="12920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bits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p37"/>
          <p:cNvCxnSpPr/>
          <p:nvPr/>
        </p:nvCxnSpPr>
        <p:spPr>
          <a:xfrm>
            <a:off x="4904629" y="3705027"/>
            <a:ext cx="3299792" cy="1325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361" name="Google Shape;361;p37"/>
          <p:cNvSpPr txBox="1"/>
          <p:nvPr/>
        </p:nvSpPr>
        <p:spPr>
          <a:xfrm>
            <a:off x="4881606" y="3709661"/>
            <a:ext cx="33726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                    		        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5302769" y="2711389"/>
            <a:ext cx="2615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bits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2975072" y="2744832"/>
            <a:ext cx="6914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 bit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2965673" y="4118379"/>
            <a:ext cx="51683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precision format(32 bit)[3]</a:t>
            </a:r>
            <a:endParaRPr sz="1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65" name="Google Shape;365;p37"/>
          <p:cNvGraphicFramePr/>
          <p:nvPr/>
        </p:nvGraphicFramePr>
        <p:xfrm>
          <a:off x="3172681" y="53842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{5876D4B6-A97F-4E96-B69A-39B9DE2B69B9}</a:tableStyleId>
              </a:tblPr>
              <a:tblGrid>
                <a:gridCol w="42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Exponent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Mantissa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5481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6" name="Google Shape;366;p37"/>
          <p:cNvSpPr/>
          <p:nvPr/>
        </p:nvSpPr>
        <p:spPr>
          <a:xfrm>
            <a:off x="2957558" y="4546553"/>
            <a:ext cx="990600" cy="33464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p37"/>
          <p:cNvCxnSpPr/>
          <p:nvPr/>
        </p:nvCxnSpPr>
        <p:spPr>
          <a:xfrm rot="5400000">
            <a:off x="3335699" y="5008257"/>
            <a:ext cx="225039" cy="9278"/>
          </a:xfrm>
          <a:prstGeom prst="straightConnector1">
            <a:avLst/>
          </a:prstGeom>
          <a:noFill/>
          <a:ln w="2540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8" name="Google Shape;368;p37"/>
          <p:cNvSpPr txBox="1"/>
          <p:nvPr/>
        </p:nvSpPr>
        <p:spPr>
          <a:xfrm>
            <a:off x="2967328" y="5012896"/>
            <a:ext cx="6914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 bit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3659667" y="4978714"/>
            <a:ext cx="12920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bits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7"/>
          <p:cNvSpPr txBox="1"/>
          <p:nvPr/>
        </p:nvSpPr>
        <p:spPr>
          <a:xfrm>
            <a:off x="5158563" y="4937632"/>
            <a:ext cx="2615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 bits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7"/>
          <p:cNvSpPr txBox="1"/>
          <p:nvPr/>
        </p:nvSpPr>
        <p:spPr>
          <a:xfrm>
            <a:off x="3118540" y="5848906"/>
            <a:ext cx="4277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7"/>
          <p:cNvSpPr txBox="1"/>
          <p:nvPr/>
        </p:nvSpPr>
        <p:spPr>
          <a:xfrm>
            <a:off x="3135009" y="6311904"/>
            <a:ext cx="51683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precision format(32 bit)[3]</a:t>
            </a:r>
            <a:endParaRPr sz="1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3500851" y="5875926"/>
            <a:ext cx="14577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62                        52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37"/>
          <p:cNvCxnSpPr/>
          <p:nvPr/>
        </p:nvCxnSpPr>
        <p:spPr>
          <a:xfrm rot="10800000" flipH="1">
            <a:off x="3564834" y="5887458"/>
            <a:ext cx="1292087" cy="66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cxnSp>
        <p:nvCxnSpPr>
          <p:cNvPr id="375" name="Google Shape;375;p37"/>
          <p:cNvCxnSpPr/>
          <p:nvPr/>
        </p:nvCxnSpPr>
        <p:spPr>
          <a:xfrm>
            <a:off x="3186796" y="5890596"/>
            <a:ext cx="344556" cy="15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cxnSp>
        <p:nvCxnSpPr>
          <p:cNvPr id="376" name="Google Shape;376;p37"/>
          <p:cNvCxnSpPr/>
          <p:nvPr/>
        </p:nvCxnSpPr>
        <p:spPr>
          <a:xfrm>
            <a:off x="4918600" y="5896560"/>
            <a:ext cx="3299792" cy="1325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377" name="Google Shape;377;p37"/>
          <p:cNvSpPr txBox="1"/>
          <p:nvPr/>
        </p:nvSpPr>
        <p:spPr>
          <a:xfrm>
            <a:off x="4881606" y="5894085"/>
            <a:ext cx="3386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                   		                                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>
            <a:spLocks noGrp="1"/>
          </p:cNvSpPr>
          <p:nvPr>
            <p:ph type="title"/>
          </p:nvPr>
        </p:nvSpPr>
        <p:spPr>
          <a:xfrm>
            <a:off x="1012658" y="0"/>
            <a:ext cx="10407316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entury Schoolbook"/>
              <a:buNone/>
            </a:pP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Real Number Addition Block diagram(IP)</a:t>
            </a:r>
            <a:endParaRPr sz="3200" b="1" i="1" u="none" strike="noStrike" cap="none">
              <a:solidFill>
                <a:srgbClr val="2E75B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83" name="Google Shape;383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0632" y="1026695"/>
            <a:ext cx="11951368" cy="583130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>
            <a:spLocks noGrp="1"/>
          </p:cNvSpPr>
          <p:nvPr>
            <p:ph type="title"/>
          </p:nvPr>
        </p:nvSpPr>
        <p:spPr>
          <a:xfrm>
            <a:off x="1352550" y="211811"/>
            <a:ext cx="10515600" cy="116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80"/>
              <a:buFont typeface="Century Schoolbook"/>
              <a:buNone/>
            </a:pPr>
            <a:r>
              <a:rPr lang="en-US" sz="288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Addition of 1x8 matrix with Real number entries</a:t>
            </a:r>
            <a:br>
              <a:rPr lang="en-US" sz="288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n-US" sz="288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92842"/>
            <a:ext cx="12192000" cy="41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9"/>
          <p:cNvSpPr txBox="1"/>
          <p:nvPr/>
        </p:nvSpPr>
        <p:spPr>
          <a:xfrm>
            <a:off x="2038350" y="616958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result of real number addition using sequential process</a:t>
            </a:r>
            <a:endParaRPr sz="1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39"/>
          <p:cNvSpPr txBox="1">
            <a:spLocks noGrp="1"/>
          </p:cNvSpPr>
          <p:nvPr>
            <p:ph type="body" idx="1"/>
          </p:nvPr>
        </p:nvSpPr>
        <p:spPr>
          <a:xfrm>
            <a:off x="128588" y="12049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1. Sequential loop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"/>
          <p:cNvSpPr txBox="1">
            <a:spLocks noGrp="1"/>
          </p:cNvSpPr>
          <p:nvPr>
            <p:ph type="title"/>
          </p:nvPr>
        </p:nvSpPr>
        <p:spPr>
          <a:xfrm>
            <a:off x="0" y="767153"/>
            <a:ext cx="10515600" cy="65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2. Loop Pipelining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366477"/>
            <a:ext cx="12192000" cy="404445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2800350" y="5592702"/>
            <a:ext cx="71818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results of real number addition after applying pipelining</a:t>
            </a:r>
            <a:endParaRPr sz="2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 txBox="1">
            <a:spLocks noGrp="1"/>
          </p:cNvSpPr>
          <p:nvPr>
            <p:ph type="title"/>
          </p:nvPr>
        </p:nvSpPr>
        <p:spPr>
          <a:xfrm>
            <a:off x="0" y="304799"/>
            <a:ext cx="105156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30"/>
              <a:buFont typeface="Calibri"/>
              <a:buNone/>
            </a:pPr>
            <a:r>
              <a:rPr lang="en-US" sz="243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3. Loop Unrolling</a:t>
            </a:r>
            <a:b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971550"/>
            <a:ext cx="12192000" cy="4746834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1"/>
          <p:cNvSpPr txBox="1"/>
          <p:nvPr/>
        </p:nvSpPr>
        <p:spPr>
          <a:xfrm>
            <a:off x="2974975" y="5831026"/>
            <a:ext cx="74993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results of real number addition after applying unrolling</a:t>
            </a:r>
            <a:endParaRPr sz="2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899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entury Schoolbook"/>
              <a:buNone/>
            </a:pP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</a:t>
            </a:r>
            <a:endParaRPr sz="3200" b="1" i="1" u="none" strike="noStrike" cap="none">
              <a:solidFill>
                <a:srgbClr val="2E75B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838200" y="1264920"/>
            <a:ext cx="10515600" cy="491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performance computing is a rapidly growing field in computer and electronics engineering.</a:t>
            </a:r>
            <a:endParaRPr/>
          </a:p>
          <a:p>
            <a:pPr marL="182563" marR="0" lvl="0" indent="-55562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563" marR="0" lvl="0" indent="-18256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Conventional computers take a long time for performing the task, because CPU used in conventional computers generally work sequentially.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Computationally intensive applications such as, real time weather forecasting, big data mining, computational biology etc.</a:t>
            </a:r>
            <a:endParaRPr/>
          </a:p>
          <a:p>
            <a:pPr marL="228600" marR="0" lvl="0" indent="-101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5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 txBox="1">
            <a:spLocks noGrp="1"/>
          </p:cNvSpPr>
          <p:nvPr>
            <p:ph type="title"/>
          </p:nvPr>
        </p:nvSpPr>
        <p:spPr>
          <a:xfrm>
            <a:off x="875537" y="132427"/>
            <a:ext cx="10515600" cy="96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40"/>
              <a:buFont typeface="Century Schoolbook"/>
              <a:buNone/>
            </a:pPr>
            <a:r>
              <a:rPr lang="en-US" sz="324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Hardware Realization Of Real Number Addition</a:t>
            </a:r>
            <a:br>
              <a:rPr lang="en-US" sz="2430" b="1" i="0" u="none" strike="noStrike" cap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</a:br>
            <a:endParaRPr sz="243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2"/>
          <p:cNvSpPr txBox="1">
            <a:spLocks noGrp="1"/>
          </p:cNvSpPr>
          <p:nvPr>
            <p:ph type="body" idx="1"/>
          </p:nvPr>
        </p:nvSpPr>
        <p:spPr>
          <a:xfrm>
            <a:off x="838200" y="995936"/>
            <a:ext cx="10515600" cy="5181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1. Sequential loop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2"/>
          <p:cNvSpPr txBox="1"/>
          <p:nvPr/>
        </p:nvSpPr>
        <p:spPr>
          <a:xfrm>
            <a:off x="838200" y="527185"/>
            <a:ext cx="10515600" cy="564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2"/>
          <p:cNvSpPr/>
          <p:nvPr/>
        </p:nvSpPr>
        <p:spPr>
          <a:xfrm>
            <a:off x="1175431" y="2455859"/>
            <a:ext cx="1123374" cy="53164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2"/>
          <p:cNvSpPr/>
          <p:nvPr/>
        </p:nvSpPr>
        <p:spPr>
          <a:xfrm>
            <a:off x="2963498" y="2376631"/>
            <a:ext cx="1204068" cy="53164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2"/>
          <p:cNvSpPr/>
          <p:nvPr/>
        </p:nvSpPr>
        <p:spPr>
          <a:xfrm>
            <a:off x="2910409" y="5036000"/>
            <a:ext cx="1144232" cy="60895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8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2"/>
          <p:cNvSpPr/>
          <p:nvPr/>
        </p:nvSpPr>
        <p:spPr>
          <a:xfrm>
            <a:off x="5408102" y="5069131"/>
            <a:ext cx="1271221" cy="55134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2"/>
          <p:cNvSpPr/>
          <p:nvPr/>
        </p:nvSpPr>
        <p:spPr>
          <a:xfrm>
            <a:off x="7696010" y="5069131"/>
            <a:ext cx="1170231" cy="55134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6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2"/>
          <p:cNvSpPr/>
          <p:nvPr/>
        </p:nvSpPr>
        <p:spPr>
          <a:xfrm>
            <a:off x="7696010" y="3620976"/>
            <a:ext cx="1171506" cy="53889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2"/>
          <p:cNvSpPr/>
          <p:nvPr/>
        </p:nvSpPr>
        <p:spPr>
          <a:xfrm>
            <a:off x="7603008" y="2383079"/>
            <a:ext cx="1152186" cy="53164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4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2"/>
          <p:cNvSpPr/>
          <p:nvPr/>
        </p:nvSpPr>
        <p:spPr>
          <a:xfrm>
            <a:off x="5097628" y="2375938"/>
            <a:ext cx="1191152" cy="53303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2"/>
          <p:cNvSpPr/>
          <p:nvPr/>
        </p:nvSpPr>
        <p:spPr>
          <a:xfrm>
            <a:off x="2900209" y="3567601"/>
            <a:ext cx="1164724" cy="59226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7" name="Google Shape;427;p42"/>
          <p:cNvCxnSpPr/>
          <p:nvPr/>
        </p:nvCxnSpPr>
        <p:spPr>
          <a:xfrm rot="10800000" flipH="1">
            <a:off x="2191092" y="2529556"/>
            <a:ext cx="849803" cy="433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8" name="Google Shape;428;p42"/>
          <p:cNvCxnSpPr>
            <a:stCxn id="425" idx="6"/>
            <a:endCxn id="424" idx="2"/>
          </p:cNvCxnSpPr>
          <p:nvPr/>
        </p:nvCxnSpPr>
        <p:spPr>
          <a:xfrm>
            <a:off x="6288780" y="2642456"/>
            <a:ext cx="1314300" cy="6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9" name="Google Shape;429;p42"/>
          <p:cNvCxnSpPr>
            <a:stCxn id="419" idx="6"/>
            <a:endCxn id="425" idx="2"/>
          </p:cNvCxnSpPr>
          <p:nvPr/>
        </p:nvCxnSpPr>
        <p:spPr>
          <a:xfrm>
            <a:off x="4167566" y="2642456"/>
            <a:ext cx="930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0" name="Google Shape;430;p42"/>
          <p:cNvCxnSpPr/>
          <p:nvPr/>
        </p:nvCxnSpPr>
        <p:spPr>
          <a:xfrm flipH="1">
            <a:off x="2243607" y="2855985"/>
            <a:ext cx="797288" cy="866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1" name="Google Shape;431;p42"/>
          <p:cNvCxnSpPr>
            <a:endCxn id="423" idx="0"/>
          </p:cNvCxnSpPr>
          <p:nvPr/>
        </p:nvCxnSpPr>
        <p:spPr>
          <a:xfrm>
            <a:off x="8281763" y="2950176"/>
            <a:ext cx="0" cy="670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2" name="Google Shape;432;p42"/>
          <p:cNvCxnSpPr/>
          <p:nvPr/>
        </p:nvCxnSpPr>
        <p:spPr>
          <a:xfrm>
            <a:off x="8281763" y="4213242"/>
            <a:ext cx="0" cy="85588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3" name="Google Shape;433;p42"/>
          <p:cNvCxnSpPr>
            <a:stCxn id="426" idx="0"/>
          </p:cNvCxnSpPr>
          <p:nvPr/>
        </p:nvCxnSpPr>
        <p:spPr>
          <a:xfrm rot="10800000">
            <a:off x="3482571" y="2925901"/>
            <a:ext cx="0" cy="641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4" name="Google Shape;434;p42"/>
          <p:cNvCxnSpPr>
            <a:stCxn id="421" idx="2"/>
            <a:endCxn id="420" idx="6"/>
          </p:cNvCxnSpPr>
          <p:nvPr/>
        </p:nvCxnSpPr>
        <p:spPr>
          <a:xfrm rot="10800000">
            <a:off x="4054502" y="5340605"/>
            <a:ext cx="1353600" cy="4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5" name="Google Shape;435;p42"/>
          <p:cNvCxnSpPr/>
          <p:nvPr/>
        </p:nvCxnSpPr>
        <p:spPr>
          <a:xfrm>
            <a:off x="1363341" y="2033829"/>
            <a:ext cx="204215" cy="4230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6" name="Google Shape;436;p42"/>
          <p:cNvCxnSpPr/>
          <p:nvPr/>
        </p:nvCxnSpPr>
        <p:spPr>
          <a:xfrm rot="10800000">
            <a:off x="6679323" y="5344805"/>
            <a:ext cx="101668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7" name="Google Shape;437;p42"/>
          <p:cNvCxnSpPr>
            <a:stCxn id="420" idx="0"/>
            <a:endCxn id="426" idx="4"/>
          </p:cNvCxnSpPr>
          <p:nvPr/>
        </p:nvCxnSpPr>
        <p:spPr>
          <a:xfrm rot="10800000">
            <a:off x="3482525" y="4160000"/>
            <a:ext cx="0" cy="876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8" name="Google Shape;438;p42"/>
          <p:cNvSpPr txBox="1"/>
          <p:nvPr/>
        </p:nvSpPr>
        <p:spPr>
          <a:xfrm>
            <a:off x="1025315" y="1702184"/>
            <a:ext cx="88026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5253071" y="2033829"/>
            <a:ext cx="8802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 =0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2"/>
          <p:cNvSpPr txBox="1"/>
          <p:nvPr/>
        </p:nvSpPr>
        <p:spPr>
          <a:xfrm>
            <a:off x="2928823" y="1807133"/>
            <a:ext cx="13259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TERMINATION CONDITION</a:t>
            </a:r>
            <a:endParaRPr/>
          </a:p>
        </p:txBody>
      </p:sp>
      <p:sp>
        <p:nvSpPr>
          <p:cNvPr id="441" name="Google Shape;441;p42"/>
          <p:cNvSpPr txBox="1"/>
          <p:nvPr/>
        </p:nvSpPr>
        <p:spPr>
          <a:xfrm>
            <a:off x="1269587" y="2986782"/>
            <a:ext cx="8802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 =1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2"/>
          <p:cNvSpPr txBox="1"/>
          <p:nvPr/>
        </p:nvSpPr>
        <p:spPr>
          <a:xfrm>
            <a:off x="2460989" y="5957708"/>
            <a:ext cx="8969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diagram of FSM of real number addition using sequential process</a:t>
            </a:r>
            <a:endParaRPr sz="1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5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6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7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8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9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61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2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3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4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5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6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67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8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69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1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72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3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4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>
            <a:spLocks noGrp="1"/>
          </p:cNvSpPr>
          <p:nvPr>
            <p:ph type="title" idx="4294967295"/>
          </p:nvPr>
        </p:nvSpPr>
        <p:spPr>
          <a:xfrm>
            <a:off x="600141" y="257390"/>
            <a:ext cx="9799320" cy="81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2. Loop pipelining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3"/>
          <p:cNvCxnSpPr>
            <a:endCxn id="449" idx="2"/>
          </p:cNvCxnSpPr>
          <p:nvPr/>
        </p:nvCxnSpPr>
        <p:spPr>
          <a:xfrm rot="10800000" flipH="1">
            <a:off x="5103629" y="2153511"/>
            <a:ext cx="1968000" cy="30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0" name="Google Shape;450;p43"/>
          <p:cNvCxnSpPr/>
          <p:nvPr/>
        </p:nvCxnSpPr>
        <p:spPr>
          <a:xfrm rot="10800000">
            <a:off x="4674298" y="2529595"/>
            <a:ext cx="2199666" cy="22456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1" name="Google Shape;451;p43"/>
          <p:cNvSpPr txBox="1"/>
          <p:nvPr/>
        </p:nvSpPr>
        <p:spPr>
          <a:xfrm>
            <a:off x="7417275" y="1425926"/>
            <a:ext cx="12944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  <a:endParaRPr/>
          </a:p>
        </p:txBody>
      </p:sp>
      <p:cxnSp>
        <p:nvCxnSpPr>
          <p:cNvPr id="452" name="Google Shape;452;p43"/>
          <p:cNvCxnSpPr/>
          <p:nvPr/>
        </p:nvCxnSpPr>
        <p:spPr>
          <a:xfrm rot="10800000">
            <a:off x="8060241" y="2183489"/>
            <a:ext cx="211634" cy="901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3" name="Google Shape;453;p43"/>
          <p:cNvSpPr txBox="1"/>
          <p:nvPr/>
        </p:nvSpPr>
        <p:spPr>
          <a:xfrm>
            <a:off x="3324647" y="1256649"/>
            <a:ext cx="111951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/>
          </a:p>
        </p:txBody>
      </p:sp>
      <p:sp>
        <p:nvSpPr>
          <p:cNvPr id="454" name="Google Shape;454;p43"/>
          <p:cNvSpPr txBox="1"/>
          <p:nvPr/>
        </p:nvSpPr>
        <p:spPr>
          <a:xfrm>
            <a:off x="6498567" y="2446015"/>
            <a:ext cx="8081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 =0</a:t>
            </a:r>
            <a:endParaRPr/>
          </a:p>
        </p:txBody>
      </p:sp>
      <p:sp>
        <p:nvSpPr>
          <p:cNvPr id="455" name="Google Shape;455;p43"/>
          <p:cNvSpPr txBox="1"/>
          <p:nvPr/>
        </p:nvSpPr>
        <p:spPr>
          <a:xfrm>
            <a:off x="7771986" y="4387144"/>
            <a:ext cx="9140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 =1</a:t>
            </a:r>
            <a:endParaRPr/>
          </a:p>
        </p:txBody>
      </p:sp>
      <p:sp>
        <p:nvSpPr>
          <p:cNvPr id="456" name="Google Shape;456;p43"/>
          <p:cNvSpPr txBox="1"/>
          <p:nvPr/>
        </p:nvSpPr>
        <p:spPr>
          <a:xfrm>
            <a:off x="10513761" y="96561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3"/>
          <p:cNvSpPr/>
          <p:nvPr/>
        </p:nvSpPr>
        <p:spPr>
          <a:xfrm>
            <a:off x="3884404" y="1831303"/>
            <a:ext cx="1219200" cy="70437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3"/>
          <p:cNvSpPr/>
          <p:nvPr/>
        </p:nvSpPr>
        <p:spPr>
          <a:xfrm>
            <a:off x="7071629" y="1831303"/>
            <a:ext cx="969282" cy="64441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3"/>
          <p:cNvSpPr/>
          <p:nvPr/>
        </p:nvSpPr>
        <p:spPr>
          <a:xfrm>
            <a:off x="6706595" y="4694921"/>
            <a:ext cx="1222968" cy="647371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9" name="Google Shape;459;p43"/>
          <p:cNvCxnSpPr>
            <a:stCxn id="449" idx="4"/>
          </p:cNvCxnSpPr>
          <p:nvPr/>
        </p:nvCxnSpPr>
        <p:spPr>
          <a:xfrm>
            <a:off x="7556270" y="2475720"/>
            <a:ext cx="20400" cy="2299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0" name="Google Shape;460;p43"/>
          <p:cNvCxnSpPr/>
          <p:nvPr/>
        </p:nvCxnSpPr>
        <p:spPr>
          <a:xfrm>
            <a:off x="3848834" y="1587228"/>
            <a:ext cx="278356" cy="3328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1" name="Google Shape;461;p43"/>
          <p:cNvSpPr/>
          <p:nvPr/>
        </p:nvSpPr>
        <p:spPr>
          <a:xfrm>
            <a:off x="7929563" y="1669086"/>
            <a:ext cx="609269" cy="574915"/>
          </a:xfrm>
          <a:prstGeom prst="arc">
            <a:avLst>
              <a:gd name="adj1" fmla="val 11351027"/>
              <a:gd name="adj2" fmla="val 789506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3"/>
          <p:cNvSpPr txBox="1"/>
          <p:nvPr/>
        </p:nvSpPr>
        <p:spPr>
          <a:xfrm>
            <a:off x="3445350" y="5650069"/>
            <a:ext cx="7943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diagram of FSM of real number addition using loop pipelining</a:t>
            </a:r>
            <a:endParaRPr sz="1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4"/>
          <p:cNvSpPr/>
          <p:nvPr/>
        </p:nvSpPr>
        <p:spPr>
          <a:xfrm>
            <a:off x="655629" y="552590"/>
            <a:ext cx="46835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3. Loop Unrolling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4"/>
          <p:cNvSpPr/>
          <p:nvPr/>
        </p:nvSpPr>
        <p:spPr>
          <a:xfrm>
            <a:off x="3994004" y="1671999"/>
            <a:ext cx="1345224" cy="672003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4"/>
          <p:cNvSpPr/>
          <p:nvPr/>
        </p:nvSpPr>
        <p:spPr>
          <a:xfrm>
            <a:off x="6848004" y="1651712"/>
            <a:ext cx="1305396" cy="681373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44"/>
          <p:cNvCxnSpPr>
            <a:stCxn id="470" idx="6"/>
            <a:endCxn id="471" idx="2"/>
          </p:cNvCxnSpPr>
          <p:nvPr/>
        </p:nvCxnSpPr>
        <p:spPr>
          <a:xfrm rot="10800000" flipH="1">
            <a:off x="5339228" y="1992401"/>
            <a:ext cx="1508700" cy="15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3" name="Google Shape;473;p44"/>
          <p:cNvSpPr/>
          <p:nvPr/>
        </p:nvSpPr>
        <p:spPr>
          <a:xfrm>
            <a:off x="6975422" y="4070981"/>
            <a:ext cx="1305396" cy="63494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44"/>
          <p:cNvCxnSpPr>
            <a:endCxn id="473" idx="0"/>
          </p:cNvCxnSpPr>
          <p:nvPr/>
        </p:nvCxnSpPr>
        <p:spPr>
          <a:xfrm>
            <a:off x="7596020" y="2342981"/>
            <a:ext cx="32100" cy="1728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5" name="Google Shape;475;p44"/>
          <p:cNvSpPr txBox="1"/>
          <p:nvPr/>
        </p:nvSpPr>
        <p:spPr>
          <a:xfrm>
            <a:off x="3746880" y="1000964"/>
            <a:ext cx="111951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/>
          </a:p>
        </p:txBody>
      </p:sp>
      <p:cxnSp>
        <p:nvCxnSpPr>
          <p:cNvPr id="476" name="Google Shape;476;p44"/>
          <p:cNvCxnSpPr/>
          <p:nvPr/>
        </p:nvCxnSpPr>
        <p:spPr>
          <a:xfrm>
            <a:off x="4203030" y="1324816"/>
            <a:ext cx="159084" cy="3618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7" name="Google Shape;477;p44"/>
          <p:cNvSpPr/>
          <p:nvPr/>
        </p:nvSpPr>
        <p:spPr>
          <a:xfrm>
            <a:off x="3994004" y="4026353"/>
            <a:ext cx="1442214" cy="72420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4"/>
          <p:cNvCxnSpPr>
            <a:endCxn id="477" idx="6"/>
          </p:cNvCxnSpPr>
          <p:nvPr/>
        </p:nvCxnSpPr>
        <p:spPr>
          <a:xfrm rot="10800000">
            <a:off x="5436218" y="4388455"/>
            <a:ext cx="1539300" cy="11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9" name="Google Shape;479;p44"/>
          <p:cNvCxnSpPr>
            <a:stCxn id="477" idx="0"/>
            <a:endCxn id="470" idx="4"/>
          </p:cNvCxnSpPr>
          <p:nvPr/>
        </p:nvCxnSpPr>
        <p:spPr>
          <a:xfrm rot="10800000">
            <a:off x="4666511" y="2343953"/>
            <a:ext cx="48600" cy="1682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0" name="Google Shape;480;p44"/>
          <p:cNvSpPr txBox="1"/>
          <p:nvPr/>
        </p:nvSpPr>
        <p:spPr>
          <a:xfrm>
            <a:off x="3157538" y="5229225"/>
            <a:ext cx="67579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diagram of FSM of real number addition using loop unrolling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5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6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7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8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9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6" name="Google Shape;486;p45"/>
          <p:cNvGraphicFramePr/>
          <p:nvPr/>
        </p:nvGraphicFramePr>
        <p:xfrm>
          <a:off x="585787" y="2039291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{5876D4B6-A97F-4E96-B69A-39B9DE2B69B9}</a:tableStyleId>
              </a:tblPr>
              <a:tblGrid>
                <a:gridCol w="272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9625"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Sequential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Pipeline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Unroll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25"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Loop latency</a:t>
                      </a:r>
                      <a:endParaRPr/>
                    </a:p>
                    <a:p>
                      <a:pPr marL="4572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(Clock cycle)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25"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LUTs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272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326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1771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625"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I/O ports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104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205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708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625"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DSP48E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57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7" name="Google Shape;487;p45"/>
          <p:cNvSpPr/>
          <p:nvPr/>
        </p:nvSpPr>
        <p:spPr>
          <a:xfrm>
            <a:off x="400050" y="274778"/>
            <a:ext cx="1127283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Comparison Of Directive For 1x8 Matrix Addition With Real Number Entries</a:t>
            </a:r>
            <a:endParaRPr sz="3200" b="1" i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5"/>
          <p:cNvSpPr/>
          <p:nvPr/>
        </p:nvSpPr>
        <p:spPr>
          <a:xfrm>
            <a:off x="557214" y="5734735"/>
            <a:ext cx="8267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NOTE: above data obtained using Artix-7 FPGA at clock period of 10 ns 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6"/>
          <p:cNvSpPr txBox="1">
            <a:spLocks noGrp="1"/>
          </p:cNvSpPr>
          <p:nvPr>
            <p:ph type="title"/>
          </p:nvPr>
        </p:nvSpPr>
        <p:spPr>
          <a:xfrm>
            <a:off x="728663" y="0"/>
            <a:ext cx="10625137" cy="129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entury Schoolbook"/>
              <a:buNone/>
            </a:pP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IV. Matrix multiplication(3x3) using integer numbers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6"/>
          <p:cNvSpPr txBox="1">
            <a:spLocks noGrp="1"/>
          </p:cNvSpPr>
          <p:nvPr>
            <p:ph type="body" idx="1"/>
          </p:nvPr>
        </p:nvSpPr>
        <p:spPr>
          <a:xfrm>
            <a:off x="838200" y="1014504"/>
            <a:ext cx="10515600" cy="505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of Matrix multiplication</a:t>
            </a:r>
            <a:endParaRPr sz="2400" b="0" i="0" u="none" strike="noStrike" cap="none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46"/>
          <p:cNvSpPr txBox="1"/>
          <p:nvPr/>
        </p:nvSpPr>
        <p:spPr>
          <a:xfrm>
            <a:off x="1537804" y="244058"/>
            <a:ext cx="10515240" cy="71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Times New Roman"/>
              <a:buNone/>
            </a:pPr>
            <a:r>
              <a:rPr lang="en-US" sz="252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</a:t>
            </a:r>
            <a:br>
              <a:rPr lang="en-US" sz="252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2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2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46"/>
          <p:cNvSpPr txBox="1"/>
          <p:nvPr/>
        </p:nvSpPr>
        <p:spPr>
          <a:xfrm>
            <a:off x="533400" y="914400"/>
            <a:ext cx="513108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46"/>
          <p:cNvSpPr/>
          <p:nvPr/>
        </p:nvSpPr>
        <p:spPr>
          <a:xfrm>
            <a:off x="5556902" y="1284463"/>
            <a:ext cx="914400" cy="412403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/>
          </a:p>
        </p:txBody>
      </p:sp>
      <p:cxnSp>
        <p:nvCxnSpPr>
          <p:cNvPr id="498" name="Google Shape;498;p46"/>
          <p:cNvCxnSpPr>
            <a:stCxn id="497" idx="4"/>
          </p:cNvCxnSpPr>
          <p:nvPr/>
        </p:nvCxnSpPr>
        <p:spPr>
          <a:xfrm>
            <a:off x="6014102" y="1696866"/>
            <a:ext cx="0" cy="25560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9" name="Google Shape;499;p46"/>
          <p:cNvSpPr/>
          <p:nvPr/>
        </p:nvSpPr>
        <p:spPr>
          <a:xfrm>
            <a:off x="4203345" y="2003213"/>
            <a:ext cx="3621514" cy="439266"/>
          </a:xfrm>
          <a:prstGeom prst="flowChartInputOutput">
            <a:avLst/>
          </a:prstGeom>
          <a:solidFill>
            <a:srgbClr val="BFBFBF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a[3][3],b[3][3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0" name="Google Shape;500;p46"/>
          <p:cNvCxnSpPr/>
          <p:nvPr/>
        </p:nvCxnSpPr>
        <p:spPr>
          <a:xfrm>
            <a:off x="6014102" y="2493240"/>
            <a:ext cx="0" cy="255463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1" name="Google Shape;501;p46"/>
          <p:cNvCxnSpPr/>
          <p:nvPr/>
        </p:nvCxnSpPr>
        <p:spPr>
          <a:xfrm>
            <a:off x="6014102" y="3396813"/>
            <a:ext cx="0" cy="289397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2" name="Google Shape;502;p46"/>
          <p:cNvSpPr/>
          <p:nvPr/>
        </p:nvSpPr>
        <p:spPr>
          <a:xfrm>
            <a:off x="4762500" y="2871956"/>
            <a:ext cx="2667000" cy="499765"/>
          </a:xfrm>
          <a:prstGeom prst="flowChartPreparation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i=0 to 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46"/>
          <p:cNvSpPr/>
          <p:nvPr/>
        </p:nvSpPr>
        <p:spPr>
          <a:xfrm>
            <a:off x="4793045" y="3782160"/>
            <a:ext cx="2667000" cy="499765"/>
          </a:xfrm>
          <a:prstGeom prst="flowChartPreparation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j=0 to 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4" name="Google Shape;504;p46"/>
          <p:cNvCxnSpPr/>
          <p:nvPr/>
        </p:nvCxnSpPr>
        <p:spPr>
          <a:xfrm>
            <a:off x="6014102" y="4300508"/>
            <a:ext cx="0" cy="323331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5" name="Google Shape;505;p46"/>
          <p:cNvSpPr/>
          <p:nvPr/>
        </p:nvSpPr>
        <p:spPr>
          <a:xfrm>
            <a:off x="4734391" y="4748159"/>
            <a:ext cx="2667000" cy="499765"/>
          </a:xfrm>
          <a:prstGeom prst="flowChartPreparation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k=0 to 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46"/>
          <p:cNvSpPr txBox="1"/>
          <p:nvPr/>
        </p:nvSpPr>
        <p:spPr>
          <a:xfrm>
            <a:off x="6826538" y="2515245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7" name="Google Shape;507;p46"/>
          <p:cNvCxnSpPr/>
          <p:nvPr/>
        </p:nvCxnSpPr>
        <p:spPr>
          <a:xfrm>
            <a:off x="6035195" y="5247924"/>
            <a:ext cx="0" cy="381181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8" name="Google Shape;508;p46"/>
          <p:cNvSpPr/>
          <p:nvPr/>
        </p:nvSpPr>
        <p:spPr>
          <a:xfrm>
            <a:off x="4664675" y="5632198"/>
            <a:ext cx="2923740" cy="448868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C[i][j] += A[i][k] * B[k][j];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46"/>
          <p:cNvSpPr txBox="1"/>
          <p:nvPr/>
        </p:nvSpPr>
        <p:spPr>
          <a:xfrm>
            <a:off x="6795424" y="3400710"/>
            <a:ext cx="9669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46"/>
          <p:cNvSpPr txBox="1"/>
          <p:nvPr/>
        </p:nvSpPr>
        <p:spPr>
          <a:xfrm>
            <a:off x="7022714" y="4365283"/>
            <a:ext cx="8899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46"/>
          <p:cNvSpPr txBox="1"/>
          <p:nvPr/>
        </p:nvSpPr>
        <p:spPr>
          <a:xfrm>
            <a:off x="1404002" y="6268128"/>
            <a:ext cx="830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Sequential implementation of above code will take 79 clock cycles for completion</a:t>
            </a:r>
            <a:r>
              <a:rPr lang="en-US" sz="1800">
                <a:solidFill>
                  <a:srgbClr val="323F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323F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46"/>
          <p:cNvSpPr txBox="1"/>
          <p:nvPr/>
        </p:nvSpPr>
        <p:spPr>
          <a:xfrm>
            <a:off x="8737600" y="635635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8" name="Google Shape;51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29706"/>
            <a:ext cx="12192001" cy="491637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7"/>
          <p:cNvSpPr txBox="1"/>
          <p:nvPr/>
        </p:nvSpPr>
        <p:spPr>
          <a:xfrm>
            <a:off x="301318" y="219438"/>
            <a:ext cx="86106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. Sequential implementation of matrix multiplication </a:t>
            </a:r>
            <a:endParaRPr sz="2400" b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7"/>
          <p:cNvSpPr/>
          <p:nvPr/>
        </p:nvSpPr>
        <p:spPr>
          <a:xfrm>
            <a:off x="2796664" y="5987018"/>
            <a:ext cx="69580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Matrix multiplication simulation result by sequential process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8"/>
          <p:cNvSpPr txBox="1">
            <a:spLocks noGrp="1"/>
          </p:cNvSpPr>
          <p:nvPr>
            <p:ph type="title"/>
          </p:nvPr>
        </p:nvSpPr>
        <p:spPr>
          <a:xfrm>
            <a:off x="838200" y="9121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entury Schoolbook"/>
              <a:buNone/>
            </a:pP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Matrix multiplication with integer numbers   Block diagram(IP)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9" y="1416774"/>
            <a:ext cx="10790583" cy="49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9"/>
          <p:cNvSpPr txBox="1">
            <a:spLocks noGrp="1"/>
          </p:cNvSpPr>
          <p:nvPr>
            <p:ph type="body" idx="1"/>
          </p:nvPr>
        </p:nvSpPr>
        <p:spPr>
          <a:xfrm>
            <a:off x="833437" y="1488032"/>
            <a:ext cx="10515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5" name="Google Shape;535;p49"/>
          <p:cNvGraphicFramePr/>
          <p:nvPr/>
        </p:nvGraphicFramePr>
        <p:xfrm>
          <a:off x="825840" y="216044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{5876D4B6-A97F-4E96-B69A-39B9DE2B69B9}</a:tableStyleId>
              </a:tblPr>
              <a:tblGrid>
                <a:gridCol w="259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Sequential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Pipelining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Unrolling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Loop latency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(Clock cycle)</a:t>
                      </a:r>
                      <a:endParaRPr sz="20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79</a:t>
                      </a:r>
                      <a:endParaRPr sz="20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20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0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LUTs</a:t>
                      </a:r>
                      <a:endParaRPr sz="20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142</a:t>
                      </a:r>
                      <a:endParaRPr sz="20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282</a:t>
                      </a:r>
                      <a:endParaRPr sz="20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367</a:t>
                      </a:r>
                      <a:endParaRPr sz="20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I/O ports</a:t>
                      </a:r>
                      <a:endParaRPr sz="20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  <a:endParaRPr sz="20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</a:t>
                      </a:r>
                      <a:endParaRPr sz="20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270</a:t>
                      </a:r>
                      <a:endParaRPr sz="20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DSP48E</a:t>
                      </a:r>
                      <a:endParaRPr sz="20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6" name="Google Shape;536;p49"/>
          <p:cNvSpPr txBox="1">
            <a:spLocks noGrp="1"/>
          </p:cNvSpPr>
          <p:nvPr>
            <p:ph type="title"/>
          </p:nvPr>
        </p:nvSpPr>
        <p:spPr>
          <a:xfrm>
            <a:off x="825843" y="1748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entury Schoolbook"/>
              <a:buNone/>
            </a:pP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Comparison Of Synthesized Results Of Matrix Multiplication(3x3)</a:t>
            </a:r>
            <a:br>
              <a:rPr lang="en-US" sz="24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9"/>
          <p:cNvSpPr/>
          <p:nvPr/>
        </p:nvSpPr>
        <p:spPr>
          <a:xfrm>
            <a:off x="833437" y="5987018"/>
            <a:ext cx="8267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NOTE: above data obtained at clock period of 10 ns 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0"/>
          <p:cNvSpPr txBox="1">
            <a:spLocks noGrp="1"/>
          </p:cNvSpPr>
          <p:nvPr>
            <p:ph type="title"/>
          </p:nvPr>
        </p:nvSpPr>
        <p:spPr>
          <a:xfrm>
            <a:off x="680825" y="-56225"/>
            <a:ext cx="10515600" cy="71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entury Schoolbook"/>
              <a:buNone/>
            </a:pP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Result and Discussion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50"/>
          <p:cNvSpPr txBox="1">
            <a:spLocks noGrp="1"/>
          </p:cNvSpPr>
          <p:nvPr>
            <p:ph type="body" idx="1"/>
          </p:nvPr>
        </p:nvSpPr>
        <p:spPr>
          <a:xfrm>
            <a:off x="838200" y="663576"/>
            <a:ext cx="10515600" cy="569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➢"/>
            </a:pPr>
            <a:r>
              <a:rPr lang="en-US" sz="2400" b="1" i="1" u="none" strike="noStrike" cap="none">
                <a:solidFill>
                  <a:srgbClr val="38562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Improvement in Latency</a:t>
            </a:r>
            <a:endParaRPr sz="2400" b="1" i="1" u="none" strike="noStrike" cap="none">
              <a:solidFill>
                <a:srgbClr val="38562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44" name="Google Shape;54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5" name="Google Shape;545;p50"/>
          <p:cNvGraphicFramePr/>
          <p:nvPr/>
        </p:nvGraphicFramePr>
        <p:xfrm>
          <a:off x="985838" y="120153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{5876D4B6-A97F-4E96-B69A-39B9DE2B69B9}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MATHEMATICAL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PIPELINING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 %)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UNROLLING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 %)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Integer number addition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number addition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Matrix multiplication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6" name="Google Shape;546;p50"/>
          <p:cNvGraphicFramePr/>
          <p:nvPr/>
        </p:nvGraphicFramePr>
        <p:xfrm>
          <a:off x="990601" y="403792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{5876D4B6-A97F-4E96-B69A-39B9DE2B69B9}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7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MATHEMATICAL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PIPELINING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 %)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UNROLLING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 %)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Integer number addition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number addition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Matrix multiplication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7" name="Google Shape;547;p50"/>
          <p:cNvSpPr txBox="1"/>
          <p:nvPr/>
        </p:nvSpPr>
        <p:spPr>
          <a:xfrm>
            <a:off x="838200" y="3509963"/>
            <a:ext cx="45862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2400"/>
              <a:buFont typeface="Noto Sans Symbols"/>
              <a:buChar char="➢"/>
            </a:pPr>
            <a:r>
              <a:rPr lang="en-US" sz="2400" b="1" i="1">
                <a:solidFill>
                  <a:srgbClr val="38562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Increase in Hardware</a:t>
            </a:r>
            <a:endParaRPr sz="2400" b="1" i="1">
              <a:solidFill>
                <a:srgbClr val="38562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48" name="Google Shape;548;p50"/>
          <p:cNvSpPr txBox="1"/>
          <p:nvPr/>
        </p:nvSpPr>
        <p:spPr>
          <a:xfrm>
            <a:off x="471487" y="6352143"/>
            <a:ext cx="107249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4813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NOTE: Numbers represent percentage change with respect to sequential process </a:t>
            </a:r>
            <a:r>
              <a:rPr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for loop size 8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1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2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3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>
            <a:spLocks noGrp="1"/>
          </p:cNvSpPr>
          <p:nvPr>
            <p:ph type="title"/>
          </p:nvPr>
        </p:nvSpPr>
        <p:spPr>
          <a:xfrm>
            <a:off x="838200" y="1285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entury Schoolbook"/>
              <a:buNone/>
            </a:pP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Future Scope</a:t>
            </a:r>
            <a:endParaRPr/>
          </a:p>
        </p:txBody>
      </p:sp>
      <p:sp>
        <p:nvSpPr>
          <p:cNvPr id="554" name="Google Shape;554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realization of matrix multiplication with integer entries.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number matrix multiplication would be performed using directives 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realization of matrix with real number entries would be ascertained.</a:t>
            </a:r>
            <a:endParaRPr/>
          </a:p>
        </p:txBody>
      </p:sp>
      <p:sp>
        <p:nvSpPr>
          <p:cNvPr id="555" name="Google Shape;555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38200" y="89535"/>
            <a:ext cx="10515600" cy="102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entury Schoolbook"/>
              <a:buNone/>
            </a:pP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Motivation</a:t>
            </a:r>
            <a:endParaRPr sz="3200" b="0" i="0" u="none" strike="noStrike" cap="non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38200" y="1325245"/>
            <a:ext cx="10515600" cy="481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reduce the computation time and make system efficient using concept of parallelism.</a:t>
            </a:r>
            <a:endParaRPr/>
          </a:p>
          <a:p>
            <a:pPr marL="228600" marR="0" lvl="0" indent="-101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processing through Field Programmable Gate Array (FPGA) is one possible solution to improve the latency.</a:t>
            </a:r>
            <a:endParaRPr/>
          </a:p>
          <a:p>
            <a:pPr marL="228600" marR="0" lvl="0" indent="-101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of this work is to improve the latency in computation of mathematical functions using directives such as loop pipeline, loop unrolling and array partitioning.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entury Schoolbook"/>
              <a:buNone/>
            </a:pP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References</a:t>
            </a:r>
            <a:endParaRPr sz="3200" b="1" i="1" u="none" strike="noStrike" cap="none">
              <a:solidFill>
                <a:srgbClr val="2E75B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1" name="Google Shape;561;p52"/>
          <p:cNvSpPr txBox="1">
            <a:spLocks noGrp="1"/>
          </p:cNvSpPr>
          <p:nvPr>
            <p:ph type="body" idx="1"/>
          </p:nvPr>
        </p:nvSpPr>
        <p:spPr>
          <a:xfrm>
            <a:off x="838200" y="1139824"/>
            <a:ext cx="10515600" cy="503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Bob Z, ”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FPGA design” .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Embedded system conference Europe.1999 classes 304-314.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Diligent-Basys 3™ FPGA Board Reference Manual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James H, “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 Point Design with Vivado HLS XAP599 (v1.0)” September 20, 2012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Sumit G, Rajesh G, Nikhil D. D, Alexandru N, “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SPARK: A Parallelization approach to the High-Level Synthesis of Digital Circuit”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2004, Springer Science US.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Mohsen E, “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system power and cost with Artix-7 FPGAs” . Xilinx, Artix-7, 2012:7:1-2.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</a:t>
            </a: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Prosenjit M, Jason. F. C, Fred. R. B,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“THE CIRCUIT DESIGNS OF AN SRAM BASED LOOK-UP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FOR HIGH PERMORMANE FPGA ARCHITECTURE” . IEEE (vol. 5)  2003,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3"/>
          <p:cNvSpPr txBox="1">
            <a:spLocks noGrp="1"/>
          </p:cNvSpPr>
          <p:nvPr>
            <p:ph type="title"/>
          </p:nvPr>
        </p:nvSpPr>
        <p:spPr>
          <a:xfrm>
            <a:off x="488286" y="146305"/>
            <a:ext cx="10515240" cy="113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Acknowledgement</a:t>
            </a:r>
            <a:endParaRPr sz="3200" b="1" i="1" u="none" strike="noStrike" cap="none">
              <a:solidFill>
                <a:srgbClr val="2E75B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8" name="Google Shape;568;p53"/>
          <p:cNvSpPr txBox="1">
            <a:spLocks noGrp="1"/>
          </p:cNvSpPr>
          <p:nvPr>
            <p:ph type="body" idx="1"/>
          </p:nvPr>
        </p:nvSpPr>
        <p:spPr>
          <a:xfrm>
            <a:off x="838560" y="987772"/>
            <a:ext cx="10515240" cy="508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5738" marR="0" lvl="0" indent="-185738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would like to thank my supervisor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Arup Banerjee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RRCAT who gave me the opportunity to do this wonderful project.</a:t>
            </a:r>
            <a:endParaRPr/>
          </a:p>
          <a:p>
            <a:pPr marL="185738" marR="0" lvl="0" indent="-58737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would like to convey my sincere thanks and deepest regards to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Srivathsan Vasudevan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Dr. Satya S. Bulusu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IIT Indore for technical discussions and guidance for this work.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185738" marR="0" lvl="0" indent="-185738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would also like to show my gratitude to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 Megha Sharma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RRCAT and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 Abhijeet Gorey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IIT Indore for sharing their pearls of wisdom with me during this course of research.</a:t>
            </a:r>
            <a:endParaRPr/>
          </a:p>
          <a:p>
            <a:pPr marL="342900" marR="0" lvl="0" indent="-215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entury Schoolbook"/>
              <a:buNone/>
            </a:pP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Conventional Processors vs. FPGA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838200" y="1886581"/>
          <a:ext cx="10515600" cy="3462100"/>
        </p:xfrm>
        <a:graphic>
          <a:graphicData uri="http://schemas.openxmlformats.org/drawingml/2006/table">
            <a:tbl>
              <a:tblPr firstRow="1" bandRow="1">
                <a:noFill/>
                <a:tableStyleId>{5876D4B6-A97F-4E96-B69A-39B9DE2B69B9}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8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Conventional processors</a:t>
                      </a:r>
                      <a:endParaRPr sz="2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FPGA</a:t>
                      </a:r>
                      <a:endParaRPr sz="2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925">
                <a:tc>
                  <a:txBody>
                    <a:bodyPr/>
                    <a:lstStyle/>
                    <a:p>
                      <a:pPr marL="182563" marR="0" lvl="0" indent="-182563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Sequential processing device.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Parallel processing device.</a:t>
                      </a:r>
                      <a:endParaRPr/>
                    </a:p>
                    <a:p>
                      <a:pPr marL="342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6900">
                <a:tc>
                  <a:txBody>
                    <a:bodyPr/>
                    <a:lstStyle/>
                    <a:p>
                      <a:pPr marL="182563" marR="0" lvl="0" indent="-1825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  no. of clock cycles are required to perform a specific task.</a:t>
                      </a:r>
                      <a:endParaRPr/>
                    </a:p>
                    <a:p>
                      <a:pPr marL="342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Fewer clock cycles are required to execute the task.</a:t>
                      </a:r>
                      <a:endParaRPr/>
                    </a:p>
                    <a:p>
                      <a:pPr marL="342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925">
                <a:tc>
                  <a:txBody>
                    <a:bodyPr/>
                    <a:lstStyle/>
                    <a:p>
                      <a:pPr marL="182563" marR="0" lvl="0" indent="-182563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has fixed Arithmetic Logic Unit (ALU).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FPGA  has programmable ALUs.</a:t>
                      </a:r>
                      <a:endParaRPr/>
                    </a:p>
                    <a:p>
                      <a:pPr marL="342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14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entury Schoolbook"/>
              <a:buNone/>
            </a:pP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Overview Of An FPGA</a:t>
            </a:r>
            <a:endParaRPr sz="3200" b="0" i="1" u="none" strike="noStrike" cap="none">
              <a:solidFill>
                <a:srgbClr val="2E75B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838200" y="1142048"/>
            <a:ext cx="10515600" cy="557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IC that can be programmed in laboratory after manufacture. 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 can configure</a:t>
            </a:r>
            <a:endParaRPr/>
          </a:p>
          <a:p>
            <a:pPr marL="514350" marR="0" lvl="0" indent="-239712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Interconnection between Logic Blocks (CLBs)</a:t>
            </a:r>
            <a:endParaRPr/>
          </a:p>
          <a:p>
            <a:pPr marL="441325" marR="0" lvl="0" indent="-258762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function of each block. </a:t>
            </a:r>
            <a:endParaRPr/>
          </a:p>
          <a:p>
            <a:pPr marL="182562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562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 of an FPGA</a:t>
            </a:r>
            <a:endParaRPr/>
          </a:p>
          <a:p>
            <a:pPr marL="357188" marR="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frequency (&lt; 100MHz)</a:t>
            </a:r>
            <a:endParaRPr/>
          </a:p>
          <a:p>
            <a:pPr marL="357188" marR="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6-input Lookup Table technology configured</a:t>
            </a:r>
            <a:endParaRPr/>
          </a:p>
          <a:p>
            <a:pPr marL="357188" marR="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user I/O at a time</a:t>
            </a:r>
            <a:endParaRPr/>
          </a:p>
          <a:p>
            <a:pPr marL="357188" marR="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voltage from 1.2 V to 3.3 V</a:t>
            </a:r>
            <a:endParaRPr/>
          </a:p>
          <a:p>
            <a:pPr marL="357188" marR="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performance and lowest power.</a:t>
            </a:r>
            <a:endParaRPr sz="2000" b="0" i="0" u="none" strike="noStrike" cap="non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562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8899" y="2341276"/>
            <a:ext cx="4309375" cy="34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7880750" y="5894050"/>
            <a:ext cx="3169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structure of FPGA[1]</a:t>
            </a:r>
            <a:endParaRPr sz="1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5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6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7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8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9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1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1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12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3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14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74405" y="351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entury Schoolbook"/>
              <a:buNone/>
            </a:pP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Technical Aspects Of Artix-7 FPGA</a:t>
            </a:r>
            <a:endParaRPr sz="3200" b="1" i="1" u="none" strike="noStrike" cap="none">
              <a:solidFill>
                <a:srgbClr val="2E75B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33,280 logic cells in 5200 slices(each slice contains four 6- INPUT LUTs and 8 flip-flops)</a:t>
            </a:r>
            <a:endParaRPr/>
          </a:p>
          <a:p>
            <a:pPr marL="228600" marR="0" lvl="0" indent="-101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1,800 Kbits of fast block RAM (BRAM)</a:t>
            </a:r>
            <a:endParaRPr/>
          </a:p>
          <a:p>
            <a:pPr marL="228600" marR="0" lvl="0" indent="-101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 DSP slices</a:t>
            </a:r>
            <a:endParaRPr/>
          </a:p>
          <a:p>
            <a:pPr marL="228600" marR="0" lvl="0" indent="-101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clock speeds exceeding 450 MHz</a:t>
            </a:r>
            <a:endParaRPr/>
          </a:p>
          <a:p>
            <a:pPr marL="228600" marR="0" lvl="0" indent="-101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On-chip analog to digital converter(XADC).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9" descr="C:\Users\Administrator\Downloads\15650254130_817fecf9b8_z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5101" y="2171699"/>
            <a:ext cx="4722811" cy="309657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7295660" y="5564621"/>
            <a:ext cx="3694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basys 3 Artix-7  FPGA board [2]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5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6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7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8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9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1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112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entury Schoolbook"/>
              <a:buNone/>
            </a:pP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Programming Of FPGA</a:t>
            </a:r>
            <a:endParaRPr sz="3200" b="1" i="1" u="none" strike="noStrike" cap="none">
              <a:solidFill>
                <a:srgbClr val="2E75B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838200" y="1005840"/>
            <a:ext cx="10515600" cy="558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 programming can be carried out by two approaches:</a:t>
            </a:r>
            <a:endParaRPr/>
          </a:p>
          <a:p>
            <a:pPr marL="271463" marR="0" lvl="0" indent="-27146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description Language(HDL) like Verilog/ VHDL</a:t>
            </a:r>
            <a:endParaRPr/>
          </a:p>
          <a:p>
            <a:pPr marL="271463" marR="0" lvl="0" indent="-27146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language (C/C++) using Vivado HLS.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963960" y="2742111"/>
            <a:ext cx="2414588" cy="685896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HDL Code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1931287" y="4063303"/>
            <a:ext cx="2414588" cy="649350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 Design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1887567" y="5358459"/>
            <a:ext cx="2458308" cy="630617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and implement on FPGA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2928938" y="3432240"/>
            <a:ext cx="484632" cy="60871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2928938" y="4760997"/>
            <a:ext cx="484632" cy="60871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2052350" y="2192096"/>
            <a:ext cx="31146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Approach 1</a:t>
            </a:r>
            <a:endParaRPr sz="2400" b="1">
              <a:solidFill>
                <a:srgbClr val="0070C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7403306" y="2036734"/>
            <a:ext cx="31146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Approach 2</a:t>
            </a:r>
            <a:endParaRPr sz="2400" b="1">
              <a:solidFill>
                <a:srgbClr val="0070C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7567612" y="2599468"/>
            <a:ext cx="2414588" cy="571500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High-level language (C/C++)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7567612" y="3746691"/>
            <a:ext cx="2414588" cy="571500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Synthesis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8579459" y="3178266"/>
            <a:ext cx="484632" cy="56842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8582030" y="4296920"/>
            <a:ext cx="484632" cy="5681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7567612" y="4887643"/>
            <a:ext cx="2414588" cy="575596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 Design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7567612" y="6040406"/>
            <a:ext cx="2414588" cy="648589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and implement on FPGA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8610600" y="5478178"/>
            <a:ext cx="484632" cy="5622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5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title" idx="4294967295"/>
          </p:nvPr>
        </p:nvSpPr>
        <p:spPr>
          <a:xfrm>
            <a:off x="350520" y="-98020"/>
            <a:ext cx="10515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entury Schoolbook"/>
              <a:buNone/>
            </a:pPr>
            <a:r>
              <a:rPr lang="en-US" sz="44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</a:t>
            </a:r>
            <a:r>
              <a:rPr lang="en-US" sz="3200" b="1" i="1" u="none" strike="noStrike" cap="none">
                <a:solidFill>
                  <a:srgbClr val="2E75B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Basic Skeleton Of The Project</a:t>
            </a:r>
            <a:endParaRPr sz="3200" b="1" i="1" u="none" strike="noStrike" cap="none">
              <a:solidFill>
                <a:srgbClr val="2E75B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925830" y="1186340"/>
            <a:ext cx="2141220" cy="4211812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 w="12700" cap="flat" cmpd="sng">
            <a:solidFill>
              <a:srgbClr val="8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High-Level language          (C-program)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3566160" y="2827426"/>
            <a:ext cx="2682240" cy="92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925830" y="6356290"/>
            <a:ext cx="10363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processing  through FPGA is implemented using High-Level Synthesis (HLS).</a:t>
            </a:r>
            <a:endParaRPr sz="2000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6510" y="1224710"/>
            <a:ext cx="5703570" cy="4982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3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2517</Words>
  <Application>Microsoft Office PowerPoint</Application>
  <PresentationFormat>Widescreen</PresentationFormat>
  <Paragraphs>496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Noto Sans Symbols</vt:lpstr>
      <vt:lpstr>Arial</vt:lpstr>
      <vt:lpstr>Times New Roman</vt:lpstr>
      <vt:lpstr>Century Schoolbook</vt:lpstr>
      <vt:lpstr>Office Theme</vt:lpstr>
      <vt:lpstr>PowerPoint Presentation</vt:lpstr>
      <vt:lpstr>Outline</vt:lpstr>
      <vt:lpstr>Introduction</vt:lpstr>
      <vt:lpstr>Motivation</vt:lpstr>
      <vt:lpstr>Conventional Processors vs. FPGA</vt:lpstr>
      <vt:lpstr>Overview Of An FPGA</vt:lpstr>
      <vt:lpstr>Technical Aspects Of Artix-7 FPGA</vt:lpstr>
      <vt:lpstr>Programming Of FPGA</vt:lpstr>
      <vt:lpstr>      Basic Skeleton Of The Project</vt:lpstr>
      <vt:lpstr>Work Carried Out</vt:lpstr>
      <vt:lpstr>Sequential Loop(C- Language)</vt:lpstr>
      <vt:lpstr>I. Directives  </vt:lpstr>
      <vt:lpstr>Analysis of unrolled loop</vt:lpstr>
      <vt:lpstr>2. Array partition</vt:lpstr>
      <vt:lpstr>    Analysis of unrolled loop with array partition </vt:lpstr>
      <vt:lpstr>2. Loop Pipelining</vt:lpstr>
      <vt:lpstr>II. Addition Of 1x8 Matrix With Integer Entries  </vt:lpstr>
      <vt:lpstr>2. Loop Pipelining</vt:lpstr>
      <vt:lpstr> 3. Loop Unrolling </vt:lpstr>
      <vt:lpstr>Cont.….</vt:lpstr>
      <vt:lpstr>Hardware Realization Of Integer Numbers Addition   </vt:lpstr>
      <vt:lpstr>PowerPoint Presentation</vt:lpstr>
      <vt:lpstr>3. Loop unrolling</vt:lpstr>
      <vt:lpstr>Comparison Of  Directive For Addition of 1x8 Matrix With Integers </vt:lpstr>
      <vt:lpstr>III. Addition Of Real Numbers Using Floating Point Model </vt:lpstr>
      <vt:lpstr>Real Number Addition Block diagram(IP)</vt:lpstr>
      <vt:lpstr> Addition of 1x8 matrix with Real number entries  </vt:lpstr>
      <vt:lpstr>2. Loop Pipelining</vt:lpstr>
      <vt:lpstr>3. Loop Unrolling </vt:lpstr>
      <vt:lpstr>Hardware Realization Of Real Number Addition </vt:lpstr>
      <vt:lpstr>2. Loop pipelining</vt:lpstr>
      <vt:lpstr>PowerPoint Presentation</vt:lpstr>
      <vt:lpstr>PowerPoint Presentation</vt:lpstr>
      <vt:lpstr>IV. Matrix multiplication(3x3) using integer numbers </vt:lpstr>
      <vt:lpstr>PowerPoint Presentation</vt:lpstr>
      <vt:lpstr>Matrix multiplication with integer numbers   Block diagram(IP)</vt:lpstr>
      <vt:lpstr>Comparison Of Synthesized Results Of Matrix Multiplication(3x3) </vt:lpstr>
      <vt:lpstr>Result and Discussion</vt:lpstr>
      <vt:lpstr>Future Scope</vt:lpstr>
      <vt:lpstr>References</vt:lpstr>
      <vt:lpstr>  Acknowledgement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Gour, Neha</cp:lastModifiedBy>
  <cp:revision>1</cp:revision>
  <dcterms:modified xsi:type="dcterms:W3CDTF">2023-07-28T23:29:01Z</dcterms:modified>
</cp:coreProperties>
</file>