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36" r:id="rId4"/>
    <p:sldId id="337" r:id="rId5"/>
    <p:sldId id="339" r:id="rId6"/>
    <p:sldId id="340" r:id="rId7"/>
    <p:sldId id="341" r:id="rId8"/>
    <p:sldId id="343" r:id="rId9"/>
    <p:sldId id="344" r:id="rId10"/>
    <p:sldId id="351" r:id="rId11"/>
    <p:sldId id="260" r:id="rId12"/>
    <p:sldId id="262" r:id="rId13"/>
    <p:sldId id="265" r:id="rId14"/>
    <p:sldId id="263" r:id="rId15"/>
    <p:sldId id="271" r:id="rId16"/>
    <p:sldId id="276" r:id="rId17"/>
    <p:sldId id="278" r:id="rId18"/>
    <p:sldId id="272" r:id="rId19"/>
    <p:sldId id="280" r:id="rId20"/>
    <p:sldId id="279" r:id="rId21"/>
    <p:sldId id="282" r:id="rId22"/>
    <p:sldId id="273" r:id="rId23"/>
    <p:sldId id="284" r:id="rId24"/>
    <p:sldId id="285" r:id="rId25"/>
    <p:sldId id="281" r:id="rId26"/>
    <p:sldId id="283" r:id="rId27"/>
    <p:sldId id="286" r:id="rId28"/>
    <p:sldId id="274" r:id="rId29"/>
    <p:sldId id="291" r:id="rId30"/>
    <p:sldId id="289" r:id="rId31"/>
    <p:sldId id="287" r:id="rId32"/>
    <p:sldId id="288" r:id="rId33"/>
    <p:sldId id="275" r:id="rId34"/>
    <p:sldId id="292" r:id="rId35"/>
    <p:sldId id="349" r:id="rId36"/>
    <p:sldId id="348" r:id="rId37"/>
    <p:sldId id="346" r:id="rId38"/>
    <p:sldId id="347" r:id="rId39"/>
    <p:sldId id="354" r:id="rId40"/>
    <p:sldId id="350" r:id="rId41"/>
    <p:sldId id="352" r:id="rId42"/>
    <p:sldId id="355" r:id="rId43"/>
    <p:sldId id="356" r:id="rId44"/>
    <p:sldId id="2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DB1AB8-7824-4486-9C6B-A75DAF722D38}">
          <p14:sldIdLst>
            <p14:sldId id="258"/>
            <p14:sldId id="259"/>
            <p14:sldId id="336"/>
            <p14:sldId id="337"/>
            <p14:sldId id="339"/>
            <p14:sldId id="340"/>
            <p14:sldId id="341"/>
            <p14:sldId id="343"/>
            <p14:sldId id="344"/>
            <p14:sldId id="351"/>
            <p14:sldId id="260"/>
          </p14:sldIdLst>
        </p14:section>
        <p14:section name="Domain &amp; Dataset" id="{896C4857-963B-4ACC-9260-F2724808EE4A}">
          <p14:sldIdLst>
            <p14:sldId id="262"/>
            <p14:sldId id="265"/>
            <p14:sldId id="263"/>
          </p14:sldIdLst>
        </p14:section>
        <p14:section name="Descriptive statistics" id="{9B4B6C3E-C8FA-4796-847E-8F624A27A8D4}">
          <p14:sldIdLst>
            <p14:sldId id="271"/>
            <p14:sldId id="276"/>
            <p14:sldId id="278"/>
          </p14:sldIdLst>
        </p14:section>
        <p14:section name="Exploratory Analysis" id="{A05ACE6E-AF8F-4C03-A598-85873A5D8B2E}">
          <p14:sldIdLst>
            <p14:sldId id="272"/>
            <p14:sldId id="280"/>
            <p14:sldId id="279"/>
            <p14:sldId id="282"/>
          </p14:sldIdLst>
        </p14:section>
        <p14:section name="Data Preparation" id="{D974C54B-EB7C-457C-83A2-44B9125A1D2E}">
          <p14:sldIdLst>
            <p14:sldId id="273"/>
            <p14:sldId id="284"/>
            <p14:sldId id="285"/>
            <p14:sldId id="281"/>
            <p14:sldId id="283"/>
            <p14:sldId id="286"/>
          </p14:sldIdLst>
        </p14:section>
        <p14:section name="Feature Engineering" id="{DE590556-1643-47DB-A7A2-E45D10C07B5F}">
          <p14:sldIdLst>
            <p14:sldId id="274"/>
            <p14:sldId id="291"/>
            <p14:sldId id="289"/>
            <p14:sldId id="287"/>
            <p14:sldId id="288"/>
          </p14:sldIdLst>
        </p14:section>
        <p14:section name="Base Model" id="{527C798C-F9F0-482E-9164-7C8A28855327}">
          <p14:sldIdLst>
            <p14:sldId id="275"/>
            <p14:sldId id="292"/>
            <p14:sldId id="349"/>
            <p14:sldId id="348"/>
            <p14:sldId id="346"/>
            <p14:sldId id="347"/>
          </p14:sldIdLst>
        </p14:section>
        <p14:section name="Business Implication" id="{0E540DDB-27A8-467B-8F9B-C7CD0CDEC715}">
          <p14:sldIdLst>
            <p14:sldId id="354"/>
            <p14:sldId id="350"/>
            <p14:sldId id="352"/>
            <p14:sldId id="355"/>
            <p14:sldId id="356"/>
          </p14:sldIdLst>
        </p14:section>
        <p14:section name="Conclusion" id="{9AC764BB-BACF-4FDD-8945-F55F001DA93B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A930"/>
    <a:srgbClr val="CCFF99"/>
    <a:srgbClr val="0D39A9"/>
    <a:srgbClr val="FFCC99"/>
    <a:srgbClr val="666699"/>
    <a:srgbClr val="CCCC00"/>
    <a:srgbClr val="EF5530"/>
    <a:srgbClr val="FF0066"/>
    <a:srgbClr val="114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47DB-E9A1-3C9E-9427-19D62076B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A088-0E64-0877-AB89-BF2F95F1C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047A-43D2-B668-FAE9-EF76320E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5221-D152-CD5A-D9CF-7FA95133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3DF4-B781-C668-A69C-A49B29B6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9388-B75A-BD1C-EDB4-74533793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28050-D508-5B2E-BF0E-1B032C307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7BD3-2297-BFB6-DD69-6897ADC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D0B1-EB90-5E74-3C8C-3AF08F06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3712-EB0D-5814-E8D0-D1BC53F1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0F354-021C-62D7-FC2A-7E141535B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9366-C792-1347-DDE4-869470237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C99F-A942-15B5-B241-EC7B84D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432F-B1D8-9DE9-262D-9E37FD0B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68AB-000E-10BD-6F13-E48E3A0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C74C-2CA2-A1FA-2692-75573FB0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CE40-947A-9A74-CCF8-F5A0BBC2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3D3F-CA3F-CA46-CD32-2E88A37E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72A1-9FDD-22FC-9A48-7B574E3B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29D8-8873-F3E6-A88F-DFB2CCBE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8101-E9DC-526E-F26D-459D4100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F7F3-BD42-F28A-4B8E-BE5FD0BC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70AE-9FBD-8312-49F0-407341E4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6447-1072-D3AE-85F4-BB773FAE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F387-BF0E-E855-BCAE-3CF1433D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36A8-52D0-7724-6C68-790FE937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11B6-2151-A976-E776-087DE0587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1B8E-1FAE-9D00-C0AD-8B3E7303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943A-6340-F01F-7EE9-57D8F0B3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BF73-BEBC-606B-F993-050286EC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54DB7-CB41-D7BD-3732-659E5A2C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C24F-20A7-B5E0-EC14-888DDAE9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AFF9-5BD7-7F04-D213-9C1C5CE8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0577-06E5-0F51-EFFF-32FE1ABE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059B9-4BAF-BF11-6CEC-59789759C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51D9B-9733-8A71-ED62-FCAB1E43B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17834-F489-942D-B633-33611972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7E0F1-7BD4-7D82-AB8B-9C802997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DAB43-65C8-AC3A-700B-48E27E8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C4D-41C5-DD49-2DBF-97762608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3A50-E559-3B2C-1F51-CC84CC3A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5B49-79FD-369E-6B3E-77EB6B20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1470-FFC7-EE0F-F034-98089462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C08D1-2061-D6A1-7364-0FEB5182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D168D-3415-C939-5925-B868AA14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DDB3D-5677-136D-4387-F4AC735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86D1-30CB-4DEA-7852-4F4B03CF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CFD6-4F8F-49FA-93EE-E7799F74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2BC7-5377-A0FA-1BEE-36A362792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E4CB-C42B-8A0D-B312-56B1852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FE1E-73D9-2282-3BA1-663642CA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35A4-4482-395C-0765-5C75BA2A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2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6AF2-0121-CF5B-0794-0271F38A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275A0-3E4D-A92D-76A9-17508193F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140C-F732-3DA0-7EAE-AF9ABCE9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06A1-CD8A-11CC-E6BA-4A29D79A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F2F5-2865-73CD-5601-5CEB3E4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AC1CD-7F39-21E2-B966-C97B88EE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5EABE-4185-DB10-83AB-4239FCE1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6B6F-8944-9E8E-076A-E76106B4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3D1A-2BA0-C27B-4E23-765B64364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6CE5-47F1-4F0D-96BC-C7E6CDA4284D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CB08-DBC6-5DD1-3D25-2C9CEDAC8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6941-5957-13E4-6205-E131622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2716-7DE6-4294-8043-C350C1BE3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5">
            <a:extLst>
              <a:ext uri="{FF2B5EF4-FFF2-40B4-BE49-F238E27FC236}">
                <a16:creationId xmlns:a16="http://schemas.microsoft.com/office/drawing/2014/main" id="{F05302D5-B0D0-DDDA-009C-481E82FB176F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people standing together&#10;&#10;Description automatically generated with low confidence">
            <a:extLst>
              <a:ext uri="{FF2B5EF4-FFF2-40B4-BE49-F238E27FC236}">
                <a16:creationId xmlns:a16="http://schemas.microsoft.com/office/drawing/2014/main" id="{A344DE11-2A6C-289D-3A39-2852DB9A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81" y="6858000"/>
            <a:ext cx="7620000" cy="5715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7F3FCF-EF6A-7912-E652-E84772D9227E}"/>
              </a:ext>
            </a:extLst>
          </p:cNvPr>
          <p:cNvSpPr/>
          <p:nvPr/>
        </p:nvSpPr>
        <p:spPr>
          <a:xfrm rot="7837154">
            <a:off x="8488560" y="-234295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E630D-D95E-660D-14B7-C93919F2FEBF}"/>
              </a:ext>
            </a:extLst>
          </p:cNvPr>
          <p:cNvSpPr txBox="1"/>
          <p:nvPr/>
        </p:nvSpPr>
        <p:spPr>
          <a:xfrm>
            <a:off x="1616346" y="2477783"/>
            <a:ext cx="7083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  <a:latin typeface="Anton" pitchFamily="2" charset="0"/>
              </a:rPr>
              <a:t>CAPSTONE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09A5B-2C4F-30FA-D1E2-3A0CD6F2E868}"/>
              </a:ext>
            </a:extLst>
          </p:cNvPr>
          <p:cNvSpPr txBox="1"/>
          <p:nvPr/>
        </p:nvSpPr>
        <p:spPr>
          <a:xfrm>
            <a:off x="1616346" y="3515769"/>
            <a:ext cx="9047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nton" pitchFamily="2" charset="0"/>
              </a:rPr>
              <a:t>FINAL REPORT 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8471A-CD78-1338-AB67-52420A1DFE74}"/>
              </a:ext>
            </a:extLst>
          </p:cNvPr>
          <p:cNvSpPr txBox="1"/>
          <p:nvPr/>
        </p:nvSpPr>
        <p:spPr>
          <a:xfrm>
            <a:off x="1616346" y="1896298"/>
            <a:ext cx="315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Be Vietnam Pro" pitchFamily="2" charset="0"/>
              </a:rPr>
              <a:t>DSE July 2022 – Online</a:t>
            </a:r>
          </a:p>
        </p:txBody>
      </p:sp>
      <p:pic>
        <p:nvPicPr>
          <p:cNvPr id="9" name="Picture 8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B79B5FAD-EFD5-4DE0-1F9A-D17F4BE5D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" y="279970"/>
            <a:ext cx="2257425" cy="9839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7AB162-FCFD-A107-6F2C-A8024C236D5B}"/>
              </a:ext>
            </a:extLst>
          </p:cNvPr>
          <p:cNvSpPr txBox="1"/>
          <p:nvPr/>
        </p:nvSpPr>
        <p:spPr>
          <a:xfrm>
            <a:off x="1616346" y="4625703"/>
            <a:ext cx="7050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Be Vietnam Pro" pitchFamily="2" charset="0"/>
              </a:rPr>
              <a:t>Title: Loan Defaulter Prediction using ML Techniques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64123A-FB80-D9F5-C6B7-6A0394755E3D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8B4F9FD4-9C45-BDC3-5180-15695ECF52B1}"/>
              </a:ext>
            </a:extLst>
          </p:cNvPr>
          <p:cNvSpPr/>
          <p:nvPr/>
        </p:nvSpPr>
        <p:spPr>
          <a:xfrm rot="520281">
            <a:off x="9208704" y="-234295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A234FD-457A-2125-715D-B29C1A8F193C}"/>
              </a:ext>
            </a:extLst>
          </p:cNvPr>
          <p:cNvSpPr/>
          <p:nvPr/>
        </p:nvSpPr>
        <p:spPr>
          <a:xfrm>
            <a:off x="10944111" y="5923128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EB455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C11891-D5D3-1D3F-9BE3-4AC7D7CD51D4}"/>
              </a:ext>
            </a:extLst>
          </p:cNvPr>
          <p:cNvSpPr/>
          <p:nvPr/>
        </p:nvSpPr>
        <p:spPr>
          <a:xfrm>
            <a:off x="10944111" y="6289261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7D1E6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7C438-5A9C-C6F3-C8CB-75B526DB7266}"/>
              </a:ext>
            </a:extLst>
          </p:cNvPr>
          <p:cNvSpPr/>
          <p:nvPr/>
        </p:nvSpPr>
        <p:spPr>
          <a:xfrm>
            <a:off x="10944111" y="6655394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7D1E6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113AD5-87A7-22B2-4E33-988E3D9100A2}"/>
              </a:ext>
            </a:extLst>
          </p:cNvPr>
          <p:cNvSpPr/>
          <p:nvPr/>
        </p:nvSpPr>
        <p:spPr>
          <a:xfrm>
            <a:off x="11273932" y="5556995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EB455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D0276C-2CAD-CF38-2DBE-0465F61BEF54}"/>
              </a:ext>
            </a:extLst>
          </p:cNvPr>
          <p:cNvSpPr/>
          <p:nvPr/>
        </p:nvSpPr>
        <p:spPr>
          <a:xfrm>
            <a:off x="11273932" y="5923128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EB455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76780-2C60-4D3F-CE99-D762E1A41CB6}"/>
              </a:ext>
            </a:extLst>
          </p:cNvPr>
          <p:cNvSpPr/>
          <p:nvPr/>
        </p:nvSpPr>
        <p:spPr>
          <a:xfrm>
            <a:off x="11273932" y="6289261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7D1E6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F4C4F3-8CFA-695F-F135-9900FF56ECDB}"/>
              </a:ext>
            </a:extLst>
          </p:cNvPr>
          <p:cNvSpPr/>
          <p:nvPr/>
        </p:nvSpPr>
        <p:spPr>
          <a:xfrm>
            <a:off x="11603753" y="5190862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EB455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57E271-B18D-A6EE-51E7-5984D3A4C424}"/>
              </a:ext>
            </a:extLst>
          </p:cNvPr>
          <p:cNvSpPr/>
          <p:nvPr/>
        </p:nvSpPr>
        <p:spPr>
          <a:xfrm>
            <a:off x="11603753" y="5556995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EB455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2594A7-FB5C-98D5-B269-9B417AA42523}"/>
              </a:ext>
            </a:extLst>
          </p:cNvPr>
          <p:cNvSpPr/>
          <p:nvPr/>
        </p:nvSpPr>
        <p:spPr>
          <a:xfrm>
            <a:off x="11603753" y="5923128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EB455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46D6F6-FF43-3CE9-E6FB-88B1C44BCFF4}"/>
              </a:ext>
            </a:extLst>
          </p:cNvPr>
          <p:cNvSpPr/>
          <p:nvPr/>
        </p:nvSpPr>
        <p:spPr>
          <a:xfrm>
            <a:off x="11603753" y="6289261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7D1E6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6966CF-4AE1-D005-82FB-B22AE8CA21F1}"/>
              </a:ext>
            </a:extLst>
          </p:cNvPr>
          <p:cNvSpPr/>
          <p:nvPr/>
        </p:nvSpPr>
        <p:spPr>
          <a:xfrm>
            <a:off x="11603753" y="6655394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7D1E6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5ABA6D-3115-8BD7-A03B-A13CA6C78D41}"/>
              </a:ext>
            </a:extLst>
          </p:cNvPr>
          <p:cNvSpPr/>
          <p:nvPr/>
        </p:nvSpPr>
        <p:spPr>
          <a:xfrm>
            <a:off x="11273932" y="6650692"/>
            <a:ext cx="163774" cy="163774"/>
          </a:xfrm>
          <a:prstGeom prst="ellipse">
            <a:avLst/>
          </a:prstGeom>
          <a:gradFill>
            <a:gsLst>
              <a:gs pos="0">
                <a:srgbClr val="FF9933"/>
              </a:gs>
              <a:gs pos="100000">
                <a:srgbClr val="7D1E6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55AEB4-0CEB-4174-9DA0-6CF600262E5D}"/>
              </a:ext>
            </a:extLst>
          </p:cNvPr>
          <p:cNvSpPr txBox="1">
            <a:spLocks/>
          </p:cNvSpPr>
          <p:nvPr/>
        </p:nvSpPr>
        <p:spPr>
          <a:xfrm>
            <a:off x="644108" y="1412728"/>
            <a:ext cx="7762913" cy="500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Be Vietnam Pro" pitchFamily="2" charset="0"/>
              </a:rPr>
              <a:t>some value additions and business recommendations for loan default prediction include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Enhanced Risk Assessment,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Customized Loan Terms,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Early Warning Systems,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Fraud Detection,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Optimization Of Collection Strategies,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Continuous Model Improvement, And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e Vietnam Pro" pitchFamily="2" charset="0"/>
              </a:rPr>
              <a:t>Compliance And Regulatory Support. </a:t>
            </a:r>
          </a:p>
          <a:p>
            <a:pPr marL="0" indent="0">
              <a:buNone/>
            </a:pPr>
            <a:endParaRPr lang="en-US" sz="2000" dirty="0">
              <a:latin typeface="Be Vietnam Pro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F7B18B-1E1C-4EC9-899C-4F663D6E2D71}"/>
              </a:ext>
            </a:extLst>
          </p:cNvPr>
          <p:cNvSpPr/>
          <p:nvPr/>
        </p:nvSpPr>
        <p:spPr>
          <a:xfrm>
            <a:off x="657761" y="454549"/>
            <a:ext cx="5075584" cy="756680"/>
          </a:xfrm>
          <a:prstGeom prst="roundRect">
            <a:avLst>
              <a:gd name="adj" fmla="val 23730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AA625-DAEB-4D11-BB38-046B8B988C5E}"/>
              </a:ext>
            </a:extLst>
          </p:cNvPr>
          <p:cNvSpPr txBox="1"/>
          <p:nvPr/>
        </p:nvSpPr>
        <p:spPr>
          <a:xfrm>
            <a:off x="1724721" y="567796"/>
            <a:ext cx="317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Anton" pitchFamily="2" charset="0"/>
              </a:rPr>
              <a:t>VALUE ADDITION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121F141-6679-4A40-B59F-5FDBDBC3B356}"/>
              </a:ext>
            </a:extLst>
          </p:cNvPr>
          <p:cNvSpPr/>
          <p:nvPr/>
        </p:nvSpPr>
        <p:spPr>
          <a:xfrm rot="16200000">
            <a:off x="716342" y="389913"/>
            <a:ext cx="756681" cy="901149"/>
          </a:xfrm>
          <a:prstGeom prst="round2SameRect">
            <a:avLst>
              <a:gd name="adj1" fmla="val 2192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riefcase with solid fill">
            <a:extLst>
              <a:ext uri="{FF2B5EF4-FFF2-40B4-BE49-F238E27FC236}">
                <a16:creationId xmlns:a16="http://schemas.microsoft.com/office/drawing/2014/main" id="{2F12CA8B-BB10-4BB4-B33B-CE5D03F9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870" y="560592"/>
            <a:ext cx="559798" cy="559798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B15FE035-1DC9-4C65-8956-659E429384BB}"/>
              </a:ext>
            </a:extLst>
          </p:cNvPr>
          <p:cNvSpPr/>
          <p:nvPr/>
        </p:nvSpPr>
        <p:spPr>
          <a:xfrm>
            <a:off x="8389769" y="-2404769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88363D2A-4EF3-6F83-578A-68689748469B}"/>
              </a:ext>
            </a:extLst>
          </p:cNvPr>
          <p:cNvSpPr/>
          <p:nvPr/>
        </p:nvSpPr>
        <p:spPr>
          <a:xfrm>
            <a:off x="5542514" y="3232611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50000">
                <a:srgbClr val="00B050">
                  <a:alpha val="50000"/>
                </a:srgbClr>
              </a:gs>
              <a:gs pos="0">
                <a:srgbClr val="FFFF00"/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B7CD3067-2CD4-1D71-764D-3AB3B9EDB92A}"/>
              </a:ext>
            </a:extLst>
          </p:cNvPr>
          <p:cNvSpPr/>
          <p:nvPr/>
        </p:nvSpPr>
        <p:spPr>
          <a:xfrm>
            <a:off x="7384576" y="-2503815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711F0C67-1A87-EF36-0677-DD7A002CE030}"/>
              </a:ext>
            </a:extLst>
          </p:cNvPr>
          <p:cNvSpPr/>
          <p:nvPr/>
        </p:nvSpPr>
        <p:spPr>
          <a:xfrm>
            <a:off x="1176435" y="-955343"/>
            <a:ext cx="2341960" cy="2341960"/>
          </a:xfrm>
          <a:prstGeom prst="donut">
            <a:avLst>
              <a:gd name="adj" fmla="val 16249"/>
            </a:avLst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505F54-3669-0E5E-B6ED-00C8646F076E}"/>
              </a:ext>
            </a:extLst>
          </p:cNvPr>
          <p:cNvGrpSpPr/>
          <p:nvPr/>
        </p:nvGrpSpPr>
        <p:grpSpPr>
          <a:xfrm>
            <a:off x="805218" y="461546"/>
            <a:ext cx="3084395" cy="1098273"/>
            <a:chOff x="5595582" y="750627"/>
            <a:chExt cx="3084395" cy="109827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CE319E1-31DA-06E8-C4BB-168E8A209B95}"/>
                </a:ext>
              </a:extLst>
            </p:cNvPr>
            <p:cNvSpPr/>
            <p:nvPr/>
          </p:nvSpPr>
          <p:spPr>
            <a:xfrm>
              <a:off x="5595582" y="750627"/>
              <a:ext cx="3084395" cy="1098273"/>
            </a:xfrm>
            <a:prstGeom prst="roundRect">
              <a:avLst/>
            </a:prstGeom>
            <a:gradFill flip="none" rotWithShape="1">
              <a:gsLst>
                <a:gs pos="0">
                  <a:srgbClr val="FF0066"/>
                </a:gs>
                <a:gs pos="99000">
                  <a:srgbClr val="0D39A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78B773-DC71-13D4-4956-3409E22152DA}"/>
                </a:ext>
              </a:extLst>
            </p:cNvPr>
            <p:cNvSpPr txBox="1"/>
            <p:nvPr/>
          </p:nvSpPr>
          <p:spPr>
            <a:xfrm>
              <a:off x="5802192" y="925570"/>
              <a:ext cx="26917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nton" pitchFamily="2" charset="0"/>
                </a:rPr>
                <a:t>CONTENTS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601533-18F0-5C22-0B30-7E47F6B04642}"/>
              </a:ext>
            </a:extLst>
          </p:cNvPr>
          <p:cNvSpPr txBox="1"/>
          <p:nvPr/>
        </p:nvSpPr>
        <p:spPr>
          <a:xfrm>
            <a:off x="781220" y="1734762"/>
            <a:ext cx="3788217" cy="501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Phases of Analysis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Descriptive Statistics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Exploratory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Data Pre-Processing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Feature Engineering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Modelling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Business Implications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7D1E6A"/>
                </a:solidFill>
                <a:latin typeface="Be Vietnam Pro" pitchFamily="2" charset="0"/>
              </a:rPr>
              <a:t>Conclusion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47BAFCC-30B9-F50D-27A2-65C42DF7F007}"/>
              </a:ext>
            </a:extLst>
          </p:cNvPr>
          <p:cNvSpPr/>
          <p:nvPr/>
        </p:nvSpPr>
        <p:spPr>
          <a:xfrm>
            <a:off x="8776263" y="1098154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55000">
                <a:srgbClr val="FF7300">
                  <a:alpha val="50000"/>
                </a:srgbClr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22ED8-F525-EC56-AC2B-3494A6DAB018}"/>
              </a:ext>
            </a:extLst>
          </p:cNvPr>
          <p:cNvSpPr/>
          <p:nvPr/>
        </p:nvSpPr>
        <p:spPr>
          <a:xfrm>
            <a:off x="11421427" y="3531978"/>
            <a:ext cx="770573" cy="365760"/>
          </a:xfrm>
          <a:prstGeom prst="rect">
            <a:avLst/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A8CFA-8D90-CE08-F4F7-5E37CBAB9D0D}"/>
              </a:ext>
            </a:extLst>
          </p:cNvPr>
          <p:cNvSpPr/>
          <p:nvPr/>
        </p:nvSpPr>
        <p:spPr>
          <a:xfrm rot="1606503">
            <a:off x="9135652" y="3034056"/>
            <a:ext cx="1135327" cy="365760"/>
          </a:xfrm>
          <a:prstGeom prst="rect">
            <a:avLst/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85032-6CF9-F0CE-9C79-5DF2E008A0CC}"/>
              </a:ext>
            </a:extLst>
          </p:cNvPr>
          <p:cNvSpPr/>
          <p:nvPr/>
        </p:nvSpPr>
        <p:spPr>
          <a:xfrm rot="19993497" flipH="1">
            <a:off x="6733051" y="3079866"/>
            <a:ext cx="1117971" cy="365760"/>
          </a:xfrm>
          <a:prstGeom prst="rect">
            <a:avLst/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451C5-8B91-4D85-A587-EFDEFBDC9414}"/>
              </a:ext>
            </a:extLst>
          </p:cNvPr>
          <p:cNvSpPr/>
          <p:nvPr/>
        </p:nvSpPr>
        <p:spPr>
          <a:xfrm rot="1606503">
            <a:off x="4429033" y="3099934"/>
            <a:ext cx="1092104" cy="365760"/>
          </a:xfrm>
          <a:prstGeom prst="rect">
            <a:avLst/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F861F-6766-EC00-6B85-31D0EE714DA8}"/>
              </a:ext>
            </a:extLst>
          </p:cNvPr>
          <p:cNvSpPr/>
          <p:nvPr/>
        </p:nvSpPr>
        <p:spPr>
          <a:xfrm rot="19825693">
            <a:off x="2128961" y="3073921"/>
            <a:ext cx="991316" cy="365760"/>
          </a:xfrm>
          <a:prstGeom prst="rect">
            <a:avLst/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81E40-A68C-B4F9-7441-D311D910D437}"/>
              </a:ext>
            </a:extLst>
          </p:cNvPr>
          <p:cNvSpPr/>
          <p:nvPr/>
        </p:nvSpPr>
        <p:spPr>
          <a:xfrm>
            <a:off x="-1" y="3513756"/>
            <a:ext cx="713883" cy="365760"/>
          </a:xfrm>
          <a:prstGeom prst="rect">
            <a:avLst/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0492A-D65F-32D9-8CE4-2BC6893CB221}"/>
              </a:ext>
            </a:extLst>
          </p:cNvPr>
          <p:cNvSpPr txBox="1"/>
          <p:nvPr/>
        </p:nvSpPr>
        <p:spPr>
          <a:xfrm>
            <a:off x="2786670" y="4102909"/>
            <a:ext cx="19093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>
                <a:solidFill>
                  <a:srgbClr val="FF6600"/>
                </a:solidFill>
                <a:latin typeface="Be Vietnam Pro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D1E6A"/>
                </a:solidFill>
              </a:rPr>
              <a:t>Exploratory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D1E6A"/>
                </a:solidFill>
              </a:rPr>
              <a:t>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7A360-AAEF-8FBE-0138-888630FE3DF9}"/>
              </a:ext>
            </a:extLst>
          </p:cNvPr>
          <p:cNvSpPr txBox="1"/>
          <p:nvPr/>
        </p:nvSpPr>
        <p:spPr>
          <a:xfrm>
            <a:off x="4778084" y="1698691"/>
            <a:ext cx="2619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>
                <a:solidFill>
                  <a:srgbClr val="FF6600"/>
                </a:solidFill>
                <a:latin typeface="Be Vietnam Pro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D1E6A"/>
                </a:solidFill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D1E6A"/>
                </a:solidFill>
              </a:rPr>
              <a:t>Preparation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0BDAA-EAA9-CF67-6F05-43A036394075}"/>
              </a:ext>
            </a:extLst>
          </p:cNvPr>
          <p:cNvSpPr txBox="1"/>
          <p:nvPr/>
        </p:nvSpPr>
        <p:spPr>
          <a:xfrm>
            <a:off x="7534693" y="4133687"/>
            <a:ext cx="18986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>
                <a:solidFill>
                  <a:srgbClr val="FF6600"/>
                </a:solidFill>
                <a:latin typeface="Be Vietnam Pro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D1E6A"/>
                </a:solidFill>
              </a:rPr>
              <a:t>Model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D1E6A"/>
                </a:solidFill>
              </a:rPr>
              <a:t>Building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33FE7-2BED-5DBA-801E-901BE441EA1F}"/>
              </a:ext>
            </a:extLst>
          </p:cNvPr>
          <p:cNvSpPr txBox="1"/>
          <p:nvPr/>
        </p:nvSpPr>
        <p:spPr>
          <a:xfrm>
            <a:off x="9933041" y="1637135"/>
            <a:ext cx="1742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D1E6A"/>
                </a:solidFill>
                <a:latin typeface="Be Vietnam Pro" pitchFamily="2" charset="0"/>
              </a:rPr>
              <a:t>Fine tuning </a:t>
            </a:r>
          </a:p>
          <a:p>
            <a:pPr algn="ctr"/>
            <a:r>
              <a:rPr lang="en-US" sz="2000" dirty="0">
                <a:solidFill>
                  <a:srgbClr val="7D1E6A"/>
                </a:solidFill>
                <a:latin typeface="Be Vietnam Pro" pitchFamily="2" charset="0"/>
              </a:rPr>
              <a:t>&amp; </a:t>
            </a:r>
          </a:p>
          <a:p>
            <a:pPr algn="ctr"/>
            <a:r>
              <a:rPr lang="en-US" sz="2000" dirty="0">
                <a:solidFill>
                  <a:srgbClr val="7D1E6A"/>
                </a:solidFill>
                <a:latin typeface="Be Vietnam Pro" pitchFamily="2" charset="0"/>
              </a:rPr>
              <a:t>Deployment</a:t>
            </a:r>
            <a:endParaRPr lang="en-US" sz="2800" dirty="0">
              <a:solidFill>
                <a:srgbClr val="7D1E6A"/>
              </a:solidFill>
              <a:latin typeface="Be Vietnam Pro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08E377-E6DC-6929-84C4-CCC5DE2D3DE4}"/>
              </a:ext>
            </a:extLst>
          </p:cNvPr>
          <p:cNvSpPr/>
          <p:nvPr/>
        </p:nvSpPr>
        <p:spPr>
          <a:xfrm>
            <a:off x="598111" y="2777156"/>
            <a:ext cx="1828800" cy="1828800"/>
          </a:xfrm>
          <a:prstGeom prst="ellipse">
            <a:avLst/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path path="circle">
              <a:fillToRect l="100000" b="100000"/>
            </a:path>
            <a:tileRect t="-100000" r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00D7A0-2322-D3A3-F42D-F921E0F240CA}"/>
              </a:ext>
            </a:extLst>
          </p:cNvPr>
          <p:cNvSpPr/>
          <p:nvPr/>
        </p:nvSpPr>
        <p:spPr>
          <a:xfrm>
            <a:off x="2876741" y="1862756"/>
            <a:ext cx="1828800" cy="1828800"/>
          </a:xfrm>
          <a:prstGeom prst="ellipse">
            <a:avLst/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path path="circle">
              <a:fillToRect l="100000" b="100000"/>
            </a:path>
            <a:tileRect t="-100000" r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EDF32-700A-C5C5-4870-0827848F01BB}"/>
              </a:ext>
            </a:extLst>
          </p:cNvPr>
          <p:cNvSpPr/>
          <p:nvPr/>
        </p:nvSpPr>
        <p:spPr>
          <a:xfrm>
            <a:off x="5181600" y="2746615"/>
            <a:ext cx="1828800" cy="1828800"/>
          </a:xfrm>
          <a:prstGeom prst="ellipse">
            <a:avLst/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path path="circle">
              <a:fillToRect l="100000" b="100000"/>
            </a:path>
            <a:tileRect t="-100000" r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90A72D-DD6C-C2F9-B8EE-85C33508F036}"/>
              </a:ext>
            </a:extLst>
          </p:cNvPr>
          <p:cNvSpPr/>
          <p:nvPr/>
        </p:nvSpPr>
        <p:spPr>
          <a:xfrm>
            <a:off x="7568802" y="1887927"/>
            <a:ext cx="1828800" cy="1828800"/>
          </a:xfrm>
          <a:prstGeom prst="ellipse">
            <a:avLst/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path path="circle">
              <a:fillToRect r="100000" b="100000"/>
            </a:path>
            <a:tileRect l="-100000" t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6E1AF5-F84C-C51C-CB40-BD5DB297642F}"/>
              </a:ext>
            </a:extLst>
          </p:cNvPr>
          <p:cNvSpPr/>
          <p:nvPr/>
        </p:nvSpPr>
        <p:spPr>
          <a:xfrm>
            <a:off x="9933041" y="2849206"/>
            <a:ext cx="1645920" cy="1645920"/>
          </a:xfrm>
          <a:prstGeom prst="ellipse">
            <a:avLst/>
          </a:prstGeom>
          <a:gradFill flip="none" rotWithShape="1">
            <a:gsLst>
              <a:gs pos="26000">
                <a:srgbClr val="FF6600"/>
              </a:gs>
              <a:gs pos="99000">
                <a:srgbClr val="FFFF00"/>
              </a:gs>
            </a:gsLst>
            <a:path path="circle">
              <a:fillToRect r="100000" b="100000"/>
            </a:path>
            <a:tileRect l="-100000" t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FFCBF-59CB-6B98-805D-0CF1CD17534C}"/>
              </a:ext>
            </a:extLst>
          </p:cNvPr>
          <p:cNvSpPr txBox="1"/>
          <p:nvPr/>
        </p:nvSpPr>
        <p:spPr>
          <a:xfrm>
            <a:off x="601359" y="1698691"/>
            <a:ext cx="1723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D1E6A"/>
                </a:solidFill>
                <a:latin typeface="Be Vietnam Pro" pitchFamily="2" charset="0"/>
              </a:rPr>
              <a:t>Descriptive </a:t>
            </a:r>
          </a:p>
          <a:p>
            <a:pPr algn="ctr"/>
            <a:r>
              <a:rPr lang="en-US" sz="2000" dirty="0">
                <a:solidFill>
                  <a:srgbClr val="7D1E6A"/>
                </a:solidFill>
                <a:latin typeface="Be Vietnam Pro" pitchFamily="2" charset="0"/>
              </a:rPr>
              <a:t>Statistics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F1FCE32-B209-C0BD-694E-2310726F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67" y="2310634"/>
            <a:ext cx="1005840" cy="1005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EE024BE-15BB-1CE8-CF8E-A51617485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96" y="317873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F0C3300-2ECD-A1AF-26FA-989F14BD3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6" y="3265132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9BC7174C-F1AC-8586-9B7B-F0B2C6A0E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67" y="22865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A picture containing text, stationary, envelope&#10;&#10;Description automatically generated">
            <a:extLst>
              <a:ext uri="{FF2B5EF4-FFF2-40B4-BE49-F238E27FC236}">
                <a16:creationId xmlns:a16="http://schemas.microsoft.com/office/drawing/2014/main" id="{6DD22121-0452-7A9A-0F53-1E23B555A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36" y="3302658"/>
            <a:ext cx="914400" cy="914400"/>
          </a:xfrm>
          <a:prstGeom prst="rect">
            <a:avLst/>
          </a:prstGeom>
        </p:spPr>
      </p:pic>
      <p:pic>
        <p:nvPicPr>
          <p:cNvPr id="36" name="Picture 35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9C3E68EF-B95B-DA2D-3386-9A126D84A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09" y="110402"/>
            <a:ext cx="2257425" cy="983937"/>
          </a:xfrm>
          <a:prstGeom prst="rect">
            <a:avLst/>
          </a:prstGeom>
        </p:spPr>
      </p:pic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348CDD5B-D45E-86A1-1FC2-2BC269D8AA0E}"/>
              </a:ext>
            </a:extLst>
          </p:cNvPr>
          <p:cNvSpPr/>
          <p:nvPr/>
        </p:nvSpPr>
        <p:spPr>
          <a:xfrm>
            <a:off x="4950076" y="5509784"/>
            <a:ext cx="2341960" cy="2341960"/>
          </a:xfrm>
          <a:prstGeom prst="donut">
            <a:avLst>
              <a:gd name="adj" fmla="val 16249"/>
            </a:avLst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399D42-393D-21F6-E107-780F89E47549}"/>
              </a:ext>
            </a:extLst>
          </p:cNvPr>
          <p:cNvGrpSpPr/>
          <p:nvPr/>
        </p:nvGrpSpPr>
        <p:grpSpPr>
          <a:xfrm>
            <a:off x="4026316" y="5406609"/>
            <a:ext cx="4139367" cy="1098273"/>
            <a:chOff x="577459" y="313947"/>
            <a:chExt cx="4139367" cy="109827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4813913-335F-8640-05A4-FA11A346EFBA}"/>
                </a:ext>
              </a:extLst>
            </p:cNvPr>
            <p:cNvSpPr/>
            <p:nvPr/>
          </p:nvSpPr>
          <p:spPr>
            <a:xfrm>
              <a:off x="577459" y="313947"/>
              <a:ext cx="4139367" cy="1098273"/>
            </a:xfrm>
            <a:prstGeom prst="roundRect">
              <a:avLst/>
            </a:prstGeom>
            <a:gradFill flip="none" rotWithShape="1">
              <a:gsLst>
                <a:gs pos="0">
                  <a:srgbClr val="FF0066"/>
                </a:gs>
                <a:gs pos="99000">
                  <a:srgbClr val="0D39A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57DD3D-3C40-F4EA-4DDA-DD09299F5DD2}"/>
                </a:ext>
              </a:extLst>
            </p:cNvPr>
            <p:cNvSpPr txBox="1"/>
            <p:nvPr/>
          </p:nvSpPr>
          <p:spPr>
            <a:xfrm>
              <a:off x="807522" y="544715"/>
              <a:ext cx="37508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nton" pitchFamily="2" charset="0"/>
                </a:rPr>
                <a:t>ANALYSIS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75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6B9606F8-9033-956F-FFE9-5FBF03F0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1" y="265928"/>
            <a:ext cx="6856406" cy="5142304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B2FD8C7F-EA6F-58B9-5C08-1F80EF259045}"/>
              </a:ext>
            </a:extLst>
          </p:cNvPr>
          <p:cNvSpPr/>
          <p:nvPr/>
        </p:nvSpPr>
        <p:spPr>
          <a:xfrm>
            <a:off x="4925020" y="5553272"/>
            <a:ext cx="2341960" cy="2341960"/>
          </a:xfrm>
          <a:prstGeom prst="donut">
            <a:avLst>
              <a:gd name="adj" fmla="val 16249"/>
            </a:avLst>
          </a:prstGeom>
          <a:gradFill flip="none" rotWithShape="1">
            <a:gsLst>
              <a:gs pos="55000">
                <a:srgbClr val="FF7300"/>
              </a:gs>
              <a:gs pos="0">
                <a:srgbClr val="FFFF00"/>
              </a:gs>
              <a:gs pos="100000">
                <a:srgbClr val="FF6600"/>
              </a:gs>
            </a:gsLst>
            <a:lin ang="5400000" scaled="1"/>
            <a:tileRect/>
          </a:gra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06D10-081E-6EB3-F5E2-FBBAB8796F15}"/>
              </a:ext>
            </a:extLst>
          </p:cNvPr>
          <p:cNvSpPr/>
          <p:nvPr/>
        </p:nvSpPr>
        <p:spPr>
          <a:xfrm>
            <a:off x="4045115" y="5452652"/>
            <a:ext cx="4139367" cy="1098273"/>
          </a:xfrm>
          <a:prstGeom prst="roundRect">
            <a:avLst/>
          </a:prstGeom>
          <a:gradFill flip="none" rotWithShape="1">
            <a:gsLst>
              <a:gs pos="0">
                <a:srgbClr val="FF0066"/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114DC-D500-4F92-FDED-B39EBBDC30F4}"/>
              </a:ext>
            </a:extLst>
          </p:cNvPr>
          <p:cNvSpPr txBox="1"/>
          <p:nvPr/>
        </p:nvSpPr>
        <p:spPr>
          <a:xfrm>
            <a:off x="4220586" y="5683420"/>
            <a:ext cx="375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nton" pitchFamily="2" charset="0"/>
              </a:rPr>
              <a:t>DATA DICTIONARY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F7F72E-1D3A-2CD0-0D9B-657894851393}"/>
              </a:ext>
            </a:extLst>
          </p:cNvPr>
          <p:cNvSpPr/>
          <p:nvPr/>
        </p:nvSpPr>
        <p:spPr>
          <a:xfrm>
            <a:off x="532015" y="1503682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loan_amnt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AE5C55-A216-0F4F-B134-4ECFD1DD0B7E}"/>
              </a:ext>
            </a:extLst>
          </p:cNvPr>
          <p:cNvSpPr/>
          <p:nvPr/>
        </p:nvSpPr>
        <p:spPr>
          <a:xfrm>
            <a:off x="1419181" y="2766351"/>
            <a:ext cx="92805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term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9A710E-20DB-4EA3-8622-F08483B55E16}"/>
              </a:ext>
            </a:extLst>
          </p:cNvPr>
          <p:cNvSpPr/>
          <p:nvPr/>
        </p:nvSpPr>
        <p:spPr>
          <a:xfrm>
            <a:off x="832271" y="3396580"/>
            <a:ext cx="1269244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Int_rate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5B5ED3-2D17-D3E6-BEB1-630771113CA2}"/>
              </a:ext>
            </a:extLst>
          </p:cNvPr>
          <p:cNvSpPr/>
          <p:nvPr/>
        </p:nvSpPr>
        <p:spPr>
          <a:xfrm>
            <a:off x="532015" y="2134648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installment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371275-93E4-246B-DE7C-B515741A42A9}"/>
              </a:ext>
            </a:extLst>
          </p:cNvPr>
          <p:cNvSpPr/>
          <p:nvPr/>
        </p:nvSpPr>
        <p:spPr>
          <a:xfrm>
            <a:off x="2435391" y="2776172"/>
            <a:ext cx="1269244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grade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B83681-3815-07EB-757A-4E041C940C8D}"/>
              </a:ext>
            </a:extLst>
          </p:cNvPr>
          <p:cNvSpPr/>
          <p:nvPr/>
        </p:nvSpPr>
        <p:spPr>
          <a:xfrm>
            <a:off x="886863" y="4027546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Sub_grade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4D73D6-1ABB-A993-63E1-20DC2735B26C}"/>
              </a:ext>
            </a:extLst>
          </p:cNvPr>
          <p:cNvSpPr/>
          <p:nvPr/>
        </p:nvSpPr>
        <p:spPr>
          <a:xfrm>
            <a:off x="2202740" y="3385673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emp_title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3ED406-6C3C-1325-E40D-96C36B3E5D5B}"/>
              </a:ext>
            </a:extLst>
          </p:cNvPr>
          <p:cNvSpPr/>
          <p:nvPr/>
        </p:nvSpPr>
        <p:spPr>
          <a:xfrm>
            <a:off x="981758" y="4670156"/>
            <a:ext cx="1788737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emp_length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C006DF-8E9D-5D7E-F097-8C358158F0CF}"/>
              </a:ext>
            </a:extLst>
          </p:cNvPr>
          <p:cNvSpPr/>
          <p:nvPr/>
        </p:nvSpPr>
        <p:spPr>
          <a:xfrm>
            <a:off x="1419181" y="5289478"/>
            <a:ext cx="2331411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'home_ownership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110853-D4EF-0EC3-B966-F08C868C2B2F}"/>
              </a:ext>
            </a:extLst>
          </p:cNvPr>
          <p:cNvSpPr/>
          <p:nvPr/>
        </p:nvSpPr>
        <p:spPr>
          <a:xfrm>
            <a:off x="8502468" y="2133772"/>
            <a:ext cx="1713046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annual_inc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03DFBF-C210-8002-B136-DEF0A80134D1}"/>
              </a:ext>
            </a:extLst>
          </p:cNvPr>
          <p:cNvSpPr/>
          <p:nvPr/>
        </p:nvSpPr>
        <p:spPr>
          <a:xfrm>
            <a:off x="8502468" y="4676845"/>
            <a:ext cx="2482685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verification_status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1FB89-CADC-CBC9-1B03-116883BC1B92}"/>
              </a:ext>
            </a:extLst>
          </p:cNvPr>
          <p:cNvSpPr/>
          <p:nvPr/>
        </p:nvSpPr>
        <p:spPr>
          <a:xfrm>
            <a:off x="2037546" y="5920397"/>
            <a:ext cx="1713046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26000">
                <a:srgbClr val="FF6600"/>
              </a:gs>
              <a:gs pos="99000">
                <a:srgbClr val="FFFF00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'loan_status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EEE6B4-B89F-FD30-BF69-BB85D0BC2B79}"/>
              </a:ext>
            </a:extLst>
          </p:cNvPr>
          <p:cNvSpPr/>
          <p:nvPr/>
        </p:nvSpPr>
        <p:spPr>
          <a:xfrm>
            <a:off x="2526007" y="4043443"/>
            <a:ext cx="1224585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purpose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0C4B1D-1A5F-A794-385D-2A73161D6A1A}"/>
              </a:ext>
            </a:extLst>
          </p:cNvPr>
          <p:cNvSpPr/>
          <p:nvPr/>
        </p:nvSpPr>
        <p:spPr>
          <a:xfrm>
            <a:off x="2874120" y="4658512"/>
            <a:ext cx="87647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title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27E271-F5A0-04A3-CB3B-5131A30E7EDA}"/>
              </a:ext>
            </a:extLst>
          </p:cNvPr>
          <p:cNvSpPr/>
          <p:nvPr/>
        </p:nvSpPr>
        <p:spPr>
          <a:xfrm>
            <a:off x="718375" y="5275907"/>
            <a:ext cx="61529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dti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4B1731F-110B-921D-2049-A96382E4BF56}"/>
              </a:ext>
            </a:extLst>
          </p:cNvPr>
          <p:cNvSpPr/>
          <p:nvPr/>
        </p:nvSpPr>
        <p:spPr>
          <a:xfrm>
            <a:off x="8502468" y="5966858"/>
            <a:ext cx="2136006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26000">
                <a:srgbClr val="FF6600"/>
              </a:gs>
              <a:gs pos="99000">
                <a:srgbClr val="FFFF00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earliest_cr_line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CB720F-CB2B-CBA9-9123-75BBD6EB6188}"/>
              </a:ext>
            </a:extLst>
          </p:cNvPr>
          <p:cNvSpPr/>
          <p:nvPr/>
        </p:nvSpPr>
        <p:spPr>
          <a:xfrm>
            <a:off x="8502468" y="3388152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open_acc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4B868F-EE2B-DD02-DF07-B65A99D1FB7C}"/>
              </a:ext>
            </a:extLst>
          </p:cNvPr>
          <p:cNvSpPr/>
          <p:nvPr/>
        </p:nvSpPr>
        <p:spPr>
          <a:xfrm>
            <a:off x="8502468" y="4006138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pub_rec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17ADC9-B1FB-574F-F7D0-2124260DE547}"/>
              </a:ext>
            </a:extLst>
          </p:cNvPr>
          <p:cNvSpPr/>
          <p:nvPr/>
        </p:nvSpPr>
        <p:spPr>
          <a:xfrm>
            <a:off x="2202740" y="1491689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revol_bal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62264E-DC10-F268-3298-D8AB8DF17553}"/>
              </a:ext>
            </a:extLst>
          </p:cNvPr>
          <p:cNvSpPr/>
          <p:nvPr/>
        </p:nvSpPr>
        <p:spPr>
          <a:xfrm>
            <a:off x="2202740" y="2135963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revol_util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3CFF29-1F42-52D2-6C03-3AF5152ED45C}"/>
              </a:ext>
            </a:extLst>
          </p:cNvPr>
          <p:cNvSpPr/>
          <p:nvPr/>
        </p:nvSpPr>
        <p:spPr>
          <a:xfrm>
            <a:off x="10126553" y="3996197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total_acc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DCD0DF-BD37-6C43-F1D4-21BD9369109D}"/>
              </a:ext>
            </a:extLst>
          </p:cNvPr>
          <p:cNvSpPr/>
          <p:nvPr/>
        </p:nvSpPr>
        <p:spPr>
          <a:xfrm>
            <a:off x="8502468" y="5314325"/>
            <a:ext cx="2253614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initial_list_status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DE08E2-8305-3BEE-6F66-C3F357C97EA6}"/>
              </a:ext>
            </a:extLst>
          </p:cNvPr>
          <p:cNvSpPr/>
          <p:nvPr/>
        </p:nvSpPr>
        <p:spPr>
          <a:xfrm>
            <a:off x="8502468" y="1502529"/>
            <a:ext cx="231738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application_type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30B0FC-8FB1-5D4F-49A5-B24C8218A029}"/>
              </a:ext>
            </a:extLst>
          </p:cNvPr>
          <p:cNvSpPr/>
          <p:nvPr/>
        </p:nvSpPr>
        <p:spPr>
          <a:xfrm>
            <a:off x="10126553" y="3354756"/>
            <a:ext cx="143684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mort_acc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9AE423-1C89-9FEF-F3F0-55CF85A078B3}"/>
              </a:ext>
            </a:extLst>
          </p:cNvPr>
          <p:cNvSpPr/>
          <p:nvPr/>
        </p:nvSpPr>
        <p:spPr>
          <a:xfrm>
            <a:off x="8502468" y="2756909"/>
            <a:ext cx="3060927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pub_rec_bankruptcies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6F36A0-762B-D6FB-5351-9B0B266A666C}"/>
              </a:ext>
            </a:extLst>
          </p:cNvPr>
          <p:cNvSpPr/>
          <p:nvPr/>
        </p:nvSpPr>
        <p:spPr>
          <a:xfrm>
            <a:off x="93935" y="2762524"/>
            <a:ext cx="1245078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address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7C29014-42DD-22B0-44CC-2551BEA346A3}"/>
              </a:ext>
            </a:extLst>
          </p:cNvPr>
          <p:cNvSpPr/>
          <p:nvPr/>
        </p:nvSpPr>
        <p:spPr>
          <a:xfrm>
            <a:off x="10270405" y="2110661"/>
            <a:ext cx="1224585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issue_d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E2B9C4-A6FC-C1F6-0FF6-E040F8DB4038}"/>
              </a:ext>
            </a:extLst>
          </p:cNvPr>
          <p:cNvSpPr/>
          <p:nvPr/>
        </p:nvSpPr>
        <p:spPr>
          <a:xfrm>
            <a:off x="-474553" y="228279"/>
            <a:ext cx="4139367" cy="1098273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97000">
                <a:srgbClr val="002060"/>
              </a:gs>
            </a:gsLst>
            <a:lin ang="189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b="1" dirty="0">
                <a:latin typeface="Be Vietnam Pro" pitchFamily="2" charset="0"/>
              </a:rPr>
              <a:t>27</a:t>
            </a:r>
            <a:r>
              <a:rPr lang="en-US" dirty="0">
                <a:latin typeface="Be Vietnam Pro" pitchFamily="2" charset="0"/>
              </a:rPr>
              <a:t> Variables     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7A2A254-D121-E6F2-560D-0680CBC4CECA}"/>
              </a:ext>
            </a:extLst>
          </p:cNvPr>
          <p:cNvSpPr/>
          <p:nvPr/>
        </p:nvSpPr>
        <p:spPr>
          <a:xfrm>
            <a:off x="8527188" y="222927"/>
            <a:ext cx="4139367" cy="1098273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Be Vietnam Pro" pitchFamily="2" charset="0"/>
              </a:rPr>
              <a:t>Records</a:t>
            </a:r>
            <a:r>
              <a:rPr lang="en-US" sz="4000" b="1" dirty="0">
                <a:latin typeface="Be Vietnam Pro" pitchFamily="2" charset="0"/>
              </a:rPr>
              <a:t> 3.9+L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BFC895-07E0-F57A-DECA-C9E79798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9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02C96-ABBF-E04C-E9F0-43413E9802B7}"/>
              </a:ext>
            </a:extLst>
          </p:cNvPr>
          <p:cNvSpPr/>
          <p:nvPr/>
        </p:nvSpPr>
        <p:spPr>
          <a:xfrm>
            <a:off x="1036517" y="580662"/>
            <a:ext cx="3132498" cy="796330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97000">
                <a:srgbClr val="002060"/>
              </a:gs>
            </a:gsLst>
            <a:lin ang="189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 Vietnam Pro" pitchFamily="2" charset="0"/>
              </a:rPr>
              <a:t>12 Numerical   </a:t>
            </a:r>
            <a:endParaRPr lang="en-US" sz="1400" dirty="0">
              <a:latin typeface="Be Vietnam Pro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11096C-254E-61A5-CB77-2FABCF348C98}"/>
              </a:ext>
            </a:extLst>
          </p:cNvPr>
          <p:cNvSpPr/>
          <p:nvPr/>
        </p:nvSpPr>
        <p:spPr>
          <a:xfrm>
            <a:off x="7440935" y="584781"/>
            <a:ext cx="3438498" cy="796330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97000">
                <a:srgbClr val="002060"/>
              </a:gs>
            </a:gsLst>
            <a:lin ang="189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 Vietnam Pro" pitchFamily="2" charset="0"/>
              </a:rPr>
              <a:t>15 Categorical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044BC7-FA5D-420A-3A59-218360A3F577}"/>
              </a:ext>
            </a:extLst>
          </p:cNvPr>
          <p:cNvSpPr/>
          <p:nvPr/>
        </p:nvSpPr>
        <p:spPr>
          <a:xfrm>
            <a:off x="908116" y="1711953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loan_amnt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1D9E7A-83AA-0349-7A34-25EA288AAFC8}"/>
              </a:ext>
            </a:extLst>
          </p:cNvPr>
          <p:cNvSpPr/>
          <p:nvPr/>
        </p:nvSpPr>
        <p:spPr>
          <a:xfrm>
            <a:off x="2899771" y="2382486"/>
            <a:ext cx="1269244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Int_rate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14C642-7F8F-9B0E-471C-049BD4552D4F}"/>
              </a:ext>
            </a:extLst>
          </p:cNvPr>
          <p:cNvSpPr/>
          <p:nvPr/>
        </p:nvSpPr>
        <p:spPr>
          <a:xfrm>
            <a:off x="2599815" y="1741541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installment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AFD874-6F89-C4FA-E85F-4CAC360AD9CB}"/>
              </a:ext>
            </a:extLst>
          </p:cNvPr>
          <p:cNvSpPr/>
          <p:nvPr/>
        </p:nvSpPr>
        <p:spPr>
          <a:xfrm>
            <a:off x="1019127" y="2368044"/>
            <a:ext cx="1713046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annual_inc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6733B2-71D2-3007-A7DA-47C9B9F7D5CD}"/>
              </a:ext>
            </a:extLst>
          </p:cNvPr>
          <p:cNvSpPr/>
          <p:nvPr/>
        </p:nvSpPr>
        <p:spPr>
          <a:xfrm>
            <a:off x="3553725" y="5216865"/>
            <a:ext cx="61529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dti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337F14-247F-05C4-B151-27C2A3846B1F}"/>
              </a:ext>
            </a:extLst>
          </p:cNvPr>
          <p:cNvSpPr/>
          <p:nvPr/>
        </p:nvSpPr>
        <p:spPr>
          <a:xfrm>
            <a:off x="1051962" y="3774076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open_acc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903B1C-E168-4038-D90A-1ECD7EADF56F}"/>
              </a:ext>
            </a:extLst>
          </p:cNvPr>
          <p:cNvSpPr/>
          <p:nvPr/>
        </p:nvSpPr>
        <p:spPr>
          <a:xfrm>
            <a:off x="908116" y="4442488"/>
            <a:ext cx="156920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pub_rec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CCC3E-2D8C-0F12-DAA0-160BA53C7F00}"/>
              </a:ext>
            </a:extLst>
          </p:cNvPr>
          <p:cNvSpPr/>
          <p:nvPr/>
        </p:nvSpPr>
        <p:spPr>
          <a:xfrm>
            <a:off x="2621163" y="4478486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total_acc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B7AD8D-EA7E-E580-D2C1-C113291E6477}"/>
              </a:ext>
            </a:extLst>
          </p:cNvPr>
          <p:cNvSpPr/>
          <p:nvPr/>
        </p:nvSpPr>
        <p:spPr>
          <a:xfrm>
            <a:off x="2732173" y="3824600"/>
            <a:ext cx="143684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mort_acc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375A4-4838-84CE-AF69-9161F48A7FA8}"/>
              </a:ext>
            </a:extLst>
          </p:cNvPr>
          <p:cNvSpPr/>
          <p:nvPr/>
        </p:nvSpPr>
        <p:spPr>
          <a:xfrm>
            <a:off x="1090698" y="3093302"/>
            <a:ext cx="3060927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pub_rec_bankruptcies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58FF4F-30CD-E448-FA12-A036BC5BB577}"/>
              </a:ext>
            </a:extLst>
          </p:cNvPr>
          <p:cNvSpPr/>
          <p:nvPr/>
        </p:nvSpPr>
        <p:spPr>
          <a:xfrm>
            <a:off x="7440935" y="2402348"/>
            <a:ext cx="928050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term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42D6BD-036F-F428-6E62-34E5D85E5A9A}"/>
              </a:ext>
            </a:extLst>
          </p:cNvPr>
          <p:cNvSpPr/>
          <p:nvPr/>
        </p:nvSpPr>
        <p:spPr>
          <a:xfrm>
            <a:off x="8781761" y="2398521"/>
            <a:ext cx="1269244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grade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99E6A5-5D2B-3F50-D122-3664EB74CB8D}"/>
              </a:ext>
            </a:extLst>
          </p:cNvPr>
          <p:cNvSpPr/>
          <p:nvPr/>
        </p:nvSpPr>
        <p:spPr>
          <a:xfrm>
            <a:off x="7440935" y="4942545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Sub_grade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BD060A-E4B5-B673-1844-8931089351F8}"/>
              </a:ext>
            </a:extLst>
          </p:cNvPr>
          <p:cNvSpPr/>
          <p:nvPr/>
        </p:nvSpPr>
        <p:spPr>
          <a:xfrm>
            <a:off x="9998155" y="3021670"/>
            <a:ext cx="154785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emp_title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0C57A7-B1AA-39BD-604E-DE29B96140C2}"/>
              </a:ext>
            </a:extLst>
          </p:cNvPr>
          <p:cNvSpPr/>
          <p:nvPr/>
        </p:nvSpPr>
        <p:spPr>
          <a:xfrm>
            <a:off x="7440935" y="5594494"/>
            <a:ext cx="1788737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emp_length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F6AECC-BE77-F5FF-5404-B48326C8D197}"/>
              </a:ext>
            </a:extLst>
          </p:cNvPr>
          <p:cNvSpPr/>
          <p:nvPr/>
        </p:nvSpPr>
        <p:spPr>
          <a:xfrm>
            <a:off x="9080813" y="4925440"/>
            <a:ext cx="2331411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'home_ownership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1CA713-698A-5053-A9B2-DB0D3DE331F9}"/>
              </a:ext>
            </a:extLst>
          </p:cNvPr>
          <p:cNvSpPr/>
          <p:nvPr/>
        </p:nvSpPr>
        <p:spPr>
          <a:xfrm>
            <a:off x="7440935" y="3027918"/>
            <a:ext cx="2482685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verification_status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6A13F8-B9BA-0570-82F7-BF045F1D8B35}"/>
              </a:ext>
            </a:extLst>
          </p:cNvPr>
          <p:cNvSpPr/>
          <p:nvPr/>
        </p:nvSpPr>
        <p:spPr>
          <a:xfrm>
            <a:off x="9389996" y="5577424"/>
            <a:ext cx="1713046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26000">
                <a:srgbClr val="FF6600"/>
              </a:gs>
              <a:gs pos="99000">
                <a:srgbClr val="FFFF00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'loan_status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8F3193-5DF0-4B15-6E9C-B7B199B24486}"/>
              </a:ext>
            </a:extLst>
          </p:cNvPr>
          <p:cNvSpPr/>
          <p:nvPr/>
        </p:nvSpPr>
        <p:spPr>
          <a:xfrm>
            <a:off x="9654848" y="3664804"/>
            <a:ext cx="1224585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purpose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9CD657-C342-06A0-83A8-30F203C88D87}"/>
              </a:ext>
            </a:extLst>
          </p:cNvPr>
          <p:cNvSpPr/>
          <p:nvPr/>
        </p:nvSpPr>
        <p:spPr>
          <a:xfrm>
            <a:off x="9832961" y="4269641"/>
            <a:ext cx="87647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title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06D6E6-C5F6-C60D-E2F8-0B6B474E4B61}"/>
              </a:ext>
            </a:extLst>
          </p:cNvPr>
          <p:cNvSpPr/>
          <p:nvPr/>
        </p:nvSpPr>
        <p:spPr>
          <a:xfrm>
            <a:off x="7440935" y="3648383"/>
            <a:ext cx="2136006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earliest_cr_line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DAC59A-12C9-1B3A-2209-520F624292FA}"/>
              </a:ext>
            </a:extLst>
          </p:cNvPr>
          <p:cNvSpPr/>
          <p:nvPr/>
        </p:nvSpPr>
        <p:spPr>
          <a:xfrm>
            <a:off x="7440935" y="4294509"/>
            <a:ext cx="2253614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FF0066"/>
              </a:gs>
              <a:gs pos="99000">
                <a:srgbClr val="7D1E6A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initial_list_status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7DB9DD-7B98-0FDC-EA7C-C7BA897F94C0}"/>
              </a:ext>
            </a:extLst>
          </p:cNvPr>
          <p:cNvSpPr/>
          <p:nvPr/>
        </p:nvSpPr>
        <p:spPr>
          <a:xfrm>
            <a:off x="7440935" y="1719389"/>
            <a:ext cx="2317382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application_type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B8AF8E-49C2-38E4-50EC-2FAF6684E53F}"/>
              </a:ext>
            </a:extLst>
          </p:cNvPr>
          <p:cNvSpPr/>
          <p:nvPr/>
        </p:nvSpPr>
        <p:spPr>
          <a:xfrm>
            <a:off x="7440935" y="2398521"/>
            <a:ext cx="1245078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7D1E6A"/>
              </a:gs>
              <a:gs pos="99000">
                <a:srgbClr val="0D39A9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address</a:t>
            </a:r>
            <a:endParaRPr lang="en-US" dirty="0">
              <a:latin typeface="Be Vietnam Pro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F7775D-FF5C-E392-9E31-AEEB5A4A8E5E}"/>
              </a:ext>
            </a:extLst>
          </p:cNvPr>
          <p:cNvSpPr/>
          <p:nvPr/>
        </p:nvSpPr>
        <p:spPr>
          <a:xfrm>
            <a:off x="9883186" y="1727988"/>
            <a:ext cx="1224585" cy="548640"/>
          </a:xfrm>
          <a:prstGeom prst="roundRect">
            <a:avLst>
              <a:gd name="adj" fmla="val 29105"/>
            </a:avLst>
          </a:prstGeom>
          <a:gradFill flip="none" rotWithShape="1">
            <a:gsLst>
              <a:gs pos="0">
                <a:srgbClr val="0D39A9"/>
              </a:gs>
              <a:gs pos="99000">
                <a:srgbClr val="210062"/>
              </a:gs>
            </a:gsLst>
            <a:lin ang="2700000" scaled="1"/>
            <a:tileRect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latin typeface="Be Vietnam Pro" pitchFamily="2" charset="0"/>
              </a:rPr>
              <a:t>issue_d</a:t>
            </a:r>
            <a:endParaRPr lang="en-US" dirty="0">
              <a:latin typeface="Be Vietnam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7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895D2BA1-FAAE-0C74-CCF0-2F0158CC9BF1}"/>
              </a:ext>
            </a:extLst>
          </p:cNvPr>
          <p:cNvSpPr/>
          <p:nvPr/>
        </p:nvSpPr>
        <p:spPr>
          <a:xfrm rot="4797121">
            <a:off x="8238220" y="291012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4D887FF-9D0F-CDB3-0C4D-8A5C5945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21" y="1578253"/>
            <a:ext cx="3701494" cy="37014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E61E2-3BE1-F5BB-A063-206DCE98B0DC}"/>
              </a:ext>
            </a:extLst>
          </p:cNvPr>
          <p:cNvSpPr txBox="1"/>
          <p:nvPr/>
        </p:nvSpPr>
        <p:spPr>
          <a:xfrm>
            <a:off x="1818990" y="2193835"/>
            <a:ext cx="45407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D39A9"/>
                </a:solidFill>
                <a:latin typeface="Anton" pitchFamily="2" charset="0"/>
              </a:rPr>
              <a:t>Descriptive Statistics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573C5A0-6C4B-B617-2667-B7D41D24AB2D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3D871877-3A26-6FB3-DBC2-FF863E909BA7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20E59-524D-77DE-CD74-F775A17C4B92}"/>
              </a:ext>
            </a:extLst>
          </p:cNvPr>
          <p:cNvGrpSpPr/>
          <p:nvPr/>
        </p:nvGrpSpPr>
        <p:grpSpPr>
          <a:xfrm rot="10800000">
            <a:off x="724351" y="12909"/>
            <a:ext cx="823416" cy="1628306"/>
            <a:chOff x="10944111" y="5190862"/>
            <a:chExt cx="823416" cy="1628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F9A4CA-598E-199C-AE84-00163B92F9CC}"/>
                </a:ext>
              </a:extLst>
            </p:cNvPr>
            <p:cNvSpPr/>
            <p:nvPr/>
          </p:nvSpPr>
          <p:spPr>
            <a:xfrm>
              <a:off x="10944111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0BBB5-6153-892C-2A86-C559A609E69B}"/>
                </a:ext>
              </a:extLst>
            </p:cNvPr>
            <p:cNvSpPr/>
            <p:nvPr/>
          </p:nvSpPr>
          <p:spPr>
            <a:xfrm>
              <a:off x="10944111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F688BC-407E-0439-C09B-3A16186100C1}"/>
                </a:ext>
              </a:extLst>
            </p:cNvPr>
            <p:cNvSpPr/>
            <p:nvPr/>
          </p:nvSpPr>
          <p:spPr>
            <a:xfrm>
              <a:off x="10944111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9F0D4-8CA2-C4E4-D7A0-13421F631E0E}"/>
                </a:ext>
              </a:extLst>
            </p:cNvPr>
            <p:cNvSpPr/>
            <p:nvPr/>
          </p:nvSpPr>
          <p:spPr>
            <a:xfrm>
              <a:off x="11273932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F83CA8-5E71-65C4-13B9-A1294C8EC114}"/>
                </a:ext>
              </a:extLst>
            </p:cNvPr>
            <p:cNvSpPr/>
            <p:nvPr/>
          </p:nvSpPr>
          <p:spPr>
            <a:xfrm>
              <a:off x="11273932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665D83-9816-A838-C8D9-8A935618364F}"/>
                </a:ext>
              </a:extLst>
            </p:cNvPr>
            <p:cNvSpPr/>
            <p:nvPr/>
          </p:nvSpPr>
          <p:spPr>
            <a:xfrm>
              <a:off x="11273932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04E3B-9D07-A25D-BB5F-0840544BB85C}"/>
                </a:ext>
              </a:extLst>
            </p:cNvPr>
            <p:cNvSpPr/>
            <p:nvPr/>
          </p:nvSpPr>
          <p:spPr>
            <a:xfrm>
              <a:off x="11603753" y="519086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FC893-66A8-3BA9-9DD7-F9A645C63538}"/>
                </a:ext>
              </a:extLst>
            </p:cNvPr>
            <p:cNvSpPr/>
            <p:nvPr/>
          </p:nvSpPr>
          <p:spPr>
            <a:xfrm>
              <a:off x="11603753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09A92A-54D6-D10F-6B32-8CA9DC4E7111}"/>
                </a:ext>
              </a:extLst>
            </p:cNvPr>
            <p:cNvSpPr/>
            <p:nvPr/>
          </p:nvSpPr>
          <p:spPr>
            <a:xfrm>
              <a:off x="11603753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5FD386-4A0E-3326-D8BF-5BF523387B78}"/>
                </a:ext>
              </a:extLst>
            </p:cNvPr>
            <p:cNvSpPr/>
            <p:nvPr/>
          </p:nvSpPr>
          <p:spPr>
            <a:xfrm>
              <a:off x="11603753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E20DA-BB74-A7E4-3DCE-F35F96C14403}"/>
                </a:ext>
              </a:extLst>
            </p:cNvPr>
            <p:cNvSpPr/>
            <p:nvPr/>
          </p:nvSpPr>
          <p:spPr>
            <a:xfrm>
              <a:off x="11603753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8DFF84-87E5-755D-7D8E-4004E24887DB}"/>
                </a:ext>
              </a:extLst>
            </p:cNvPr>
            <p:cNvSpPr/>
            <p:nvPr/>
          </p:nvSpPr>
          <p:spPr>
            <a:xfrm>
              <a:off x="11273932" y="665069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53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-845727" y="3435805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467390" y="1720850"/>
            <a:ext cx="11257219" cy="4044950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266698" y="1543050"/>
            <a:ext cx="11239502" cy="4044950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F4EEA-3B5D-1FAB-59CB-1A7BECFB0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4" t="35389" r="9583" b="33326"/>
          <a:stretch/>
        </p:blipFill>
        <p:spPr>
          <a:xfrm>
            <a:off x="368490" y="1955798"/>
            <a:ext cx="10909110" cy="329321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F33AD7-0F76-924B-EFCD-D5BCC7CB8807}"/>
              </a:ext>
            </a:extLst>
          </p:cNvPr>
          <p:cNvSpPr/>
          <p:nvPr/>
        </p:nvSpPr>
        <p:spPr>
          <a:xfrm>
            <a:off x="927100" y="1092200"/>
            <a:ext cx="3009900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df.describe()</a:t>
            </a:r>
          </a:p>
        </p:txBody>
      </p:sp>
    </p:spTree>
    <p:extLst>
      <p:ext uri="{BB962C8B-B14F-4D97-AF65-F5344CB8AC3E}">
        <p14:creationId xmlns:p14="http://schemas.microsoft.com/office/powerpoint/2010/main" val="146894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-845727" y="3435805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467390" y="1969045"/>
            <a:ext cx="11257219" cy="3186502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266698" y="1791245"/>
            <a:ext cx="11239502" cy="3120390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F33AD7-0F76-924B-EFCD-D5BCC7CB8807}"/>
              </a:ext>
            </a:extLst>
          </p:cNvPr>
          <p:cNvSpPr/>
          <p:nvPr/>
        </p:nvSpPr>
        <p:spPr>
          <a:xfrm>
            <a:off x="927100" y="1340395"/>
            <a:ext cx="5168900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df.describe(include=‘object’)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A1349-6723-643E-E7EC-880EA921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3" t="40186" r="10214" b="37327"/>
          <a:stretch/>
        </p:blipFill>
        <p:spPr>
          <a:xfrm>
            <a:off x="522839" y="2140495"/>
            <a:ext cx="10744280" cy="24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895D2BA1-FAAE-0C74-CCF0-2F0158CC9BF1}"/>
              </a:ext>
            </a:extLst>
          </p:cNvPr>
          <p:cNvSpPr/>
          <p:nvPr/>
        </p:nvSpPr>
        <p:spPr>
          <a:xfrm>
            <a:off x="9060259" y="4350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E61E2-3BE1-F5BB-A063-206DCE98B0DC}"/>
              </a:ext>
            </a:extLst>
          </p:cNvPr>
          <p:cNvSpPr txBox="1"/>
          <p:nvPr/>
        </p:nvSpPr>
        <p:spPr>
          <a:xfrm>
            <a:off x="1818990" y="2009169"/>
            <a:ext cx="4540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D39A9"/>
                </a:solidFill>
                <a:latin typeface="Anton" pitchFamily="2" charset="0"/>
              </a:rPr>
              <a:t>Exploratory </a:t>
            </a:r>
          </a:p>
          <a:p>
            <a:r>
              <a:rPr lang="en-US" sz="7200" dirty="0">
                <a:solidFill>
                  <a:srgbClr val="0D39A9"/>
                </a:solidFill>
                <a:latin typeface="Anton" pitchFamily="2" charset="0"/>
              </a:rPr>
              <a:t>Analysis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573C5A0-6C4B-B617-2667-B7D41D24AB2D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3D871877-3A26-6FB3-DBC2-FF863E909BA7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20E59-524D-77DE-CD74-F775A17C4B92}"/>
              </a:ext>
            </a:extLst>
          </p:cNvPr>
          <p:cNvGrpSpPr/>
          <p:nvPr/>
        </p:nvGrpSpPr>
        <p:grpSpPr>
          <a:xfrm rot="10800000">
            <a:off x="724351" y="12909"/>
            <a:ext cx="823416" cy="1628306"/>
            <a:chOff x="10944111" y="5190862"/>
            <a:chExt cx="823416" cy="1628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F9A4CA-598E-199C-AE84-00163B92F9CC}"/>
                </a:ext>
              </a:extLst>
            </p:cNvPr>
            <p:cNvSpPr/>
            <p:nvPr/>
          </p:nvSpPr>
          <p:spPr>
            <a:xfrm>
              <a:off x="10944111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0BBB5-6153-892C-2A86-C559A609E69B}"/>
                </a:ext>
              </a:extLst>
            </p:cNvPr>
            <p:cNvSpPr/>
            <p:nvPr/>
          </p:nvSpPr>
          <p:spPr>
            <a:xfrm>
              <a:off x="10944111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F688BC-407E-0439-C09B-3A16186100C1}"/>
                </a:ext>
              </a:extLst>
            </p:cNvPr>
            <p:cNvSpPr/>
            <p:nvPr/>
          </p:nvSpPr>
          <p:spPr>
            <a:xfrm>
              <a:off x="10944111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9F0D4-8CA2-C4E4-D7A0-13421F631E0E}"/>
                </a:ext>
              </a:extLst>
            </p:cNvPr>
            <p:cNvSpPr/>
            <p:nvPr/>
          </p:nvSpPr>
          <p:spPr>
            <a:xfrm>
              <a:off x="11273932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F83CA8-5E71-65C4-13B9-A1294C8EC114}"/>
                </a:ext>
              </a:extLst>
            </p:cNvPr>
            <p:cNvSpPr/>
            <p:nvPr/>
          </p:nvSpPr>
          <p:spPr>
            <a:xfrm>
              <a:off x="11273932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665D83-9816-A838-C8D9-8A935618364F}"/>
                </a:ext>
              </a:extLst>
            </p:cNvPr>
            <p:cNvSpPr/>
            <p:nvPr/>
          </p:nvSpPr>
          <p:spPr>
            <a:xfrm>
              <a:off x="11273932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04E3B-9D07-A25D-BB5F-0840544BB85C}"/>
                </a:ext>
              </a:extLst>
            </p:cNvPr>
            <p:cNvSpPr/>
            <p:nvPr/>
          </p:nvSpPr>
          <p:spPr>
            <a:xfrm>
              <a:off x="11603753" y="519086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FC893-66A8-3BA9-9DD7-F9A645C63538}"/>
                </a:ext>
              </a:extLst>
            </p:cNvPr>
            <p:cNvSpPr/>
            <p:nvPr/>
          </p:nvSpPr>
          <p:spPr>
            <a:xfrm>
              <a:off x="11603753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09A92A-54D6-D10F-6B32-8CA9DC4E7111}"/>
                </a:ext>
              </a:extLst>
            </p:cNvPr>
            <p:cNvSpPr/>
            <p:nvPr/>
          </p:nvSpPr>
          <p:spPr>
            <a:xfrm>
              <a:off x="11603753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5FD386-4A0E-3326-D8BF-5BF523387B78}"/>
                </a:ext>
              </a:extLst>
            </p:cNvPr>
            <p:cNvSpPr/>
            <p:nvPr/>
          </p:nvSpPr>
          <p:spPr>
            <a:xfrm>
              <a:off x="11603753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E20DA-BB74-A7E4-3DCE-F35F96C14403}"/>
                </a:ext>
              </a:extLst>
            </p:cNvPr>
            <p:cNvSpPr/>
            <p:nvPr/>
          </p:nvSpPr>
          <p:spPr>
            <a:xfrm>
              <a:off x="11603753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8DFF84-87E5-755D-7D8E-4004E24887DB}"/>
                </a:ext>
              </a:extLst>
            </p:cNvPr>
            <p:cNvSpPr/>
            <p:nvPr/>
          </p:nvSpPr>
          <p:spPr>
            <a:xfrm>
              <a:off x="11273932" y="665069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30C7343-4D9C-0463-0280-57510050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15" y="1477441"/>
            <a:ext cx="3179352" cy="31793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06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2150198" y="651500"/>
            <a:ext cx="7999642" cy="5975438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1993444" y="537365"/>
            <a:ext cx="7909608" cy="5783269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CE4B7-98B4-D45A-6895-4197EF99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77" y="853970"/>
            <a:ext cx="6748787" cy="526468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B3A51-83EC-1F99-682A-1938EBB8CD64}"/>
              </a:ext>
            </a:extLst>
          </p:cNvPr>
          <p:cNvSpPr/>
          <p:nvPr/>
        </p:nvSpPr>
        <p:spPr>
          <a:xfrm>
            <a:off x="2436156" y="117535"/>
            <a:ext cx="5168900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Histogram of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124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26AC1246-7B63-E8FD-E7CD-95483A59469A}"/>
              </a:ext>
            </a:extLst>
          </p:cNvPr>
          <p:cNvSpPr/>
          <p:nvPr/>
        </p:nvSpPr>
        <p:spPr>
          <a:xfrm>
            <a:off x="582392" y="-1737836"/>
            <a:ext cx="10978516" cy="3777706"/>
          </a:xfrm>
          <a:prstGeom prst="donut">
            <a:avLst>
              <a:gd name="adj" fmla="val 7855"/>
            </a:avLst>
          </a:prstGeom>
          <a:gradFill flip="none" rotWithShape="1">
            <a:gsLst>
              <a:gs pos="55000">
                <a:srgbClr val="CC0066"/>
              </a:gs>
              <a:gs pos="0">
                <a:srgbClr val="0D39A9"/>
              </a:gs>
              <a:gs pos="100000">
                <a:srgbClr val="EB455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group of people standing together&#10;&#10;Description automatically generated with low confidence">
            <a:extLst>
              <a:ext uri="{FF2B5EF4-FFF2-40B4-BE49-F238E27FC236}">
                <a16:creationId xmlns:a16="http://schemas.microsoft.com/office/drawing/2014/main" id="{E5B3E203-5BDA-7D65-CA28-879C5D4E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84" y="2097564"/>
            <a:ext cx="7620000" cy="5715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31F452-79D7-AEDF-85B9-A140D9F2B3A9}"/>
              </a:ext>
            </a:extLst>
          </p:cNvPr>
          <p:cNvSpPr/>
          <p:nvPr/>
        </p:nvSpPr>
        <p:spPr>
          <a:xfrm>
            <a:off x="5215792" y="1162160"/>
            <a:ext cx="1515208" cy="1515208"/>
          </a:xfrm>
          <a:prstGeom prst="ellipse">
            <a:avLst/>
          </a:prstGeom>
          <a:gradFill>
            <a:gsLst>
              <a:gs pos="0">
                <a:srgbClr val="EB455F"/>
              </a:gs>
              <a:gs pos="100000">
                <a:srgbClr val="C00000"/>
              </a:gs>
            </a:gsLst>
            <a:path path="circle">
              <a:fillToRect l="100000" t="100000"/>
            </a:path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 Vietnam Pro" pitchFamily="2" charset="0"/>
              </a:rPr>
              <a:t>NEHA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07A3BC-2A26-ED99-DC96-DCE2F2ADF7C7}"/>
              </a:ext>
            </a:extLst>
          </p:cNvPr>
          <p:cNvSpPr/>
          <p:nvPr/>
        </p:nvSpPr>
        <p:spPr>
          <a:xfrm>
            <a:off x="8764290" y="-1909551"/>
            <a:ext cx="1515208" cy="1515208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C00000"/>
              </a:gs>
            </a:gsLst>
            <a:path path="circle">
              <a:fillToRect l="100000" t="100000"/>
            </a:path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e Vietnam Pro" pitchFamily="2" charset="0"/>
              </a:rPr>
              <a:t>VIJAY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9B99AB-B0E5-4BE3-055F-8473022FBB85}"/>
              </a:ext>
            </a:extLst>
          </p:cNvPr>
          <p:cNvSpPr/>
          <p:nvPr/>
        </p:nvSpPr>
        <p:spPr>
          <a:xfrm>
            <a:off x="6439144" y="-2230777"/>
            <a:ext cx="1515208" cy="1515208"/>
          </a:xfrm>
          <a:prstGeom prst="ellipse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path path="circle">
              <a:fillToRect l="100000" t="100000"/>
            </a:path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e Vietnam Pro" pitchFamily="2" charset="0"/>
              </a:rPr>
              <a:t>DEEPTI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2EE9C1-56D4-4DE2-0D04-CE0C5D011A74}"/>
              </a:ext>
            </a:extLst>
          </p:cNvPr>
          <p:cNvSpPr/>
          <p:nvPr/>
        </p:nvSpPr>
        <p:spPr>
          <a:xfrm>
            <a:off x="1375438" y="-1909551"/>
            <a:ext cx="1515208" cy="1515208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path path="circle">
              <a:fillToRect l="100000" t="100000"/>
            </a:path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e Vietnam Pro" pitchFamily="2" charset="0"/>
              </a:rPr>
              <a:t>ROHAN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CA477C-A3A8-1951-A426-332869D0117E}"/>
              </a:ext>
            </a:extLst>
          </p:cNvPr>
          <p:cNvSpPr/>
          <p:nvPr/>
        </p:nvSpPr>
        <p:spPr>
          <a:xfrm>
            <a:off x="3700584" y="-2197534"/>
            <a:ext cx="1515208" cy="1515208"/>
          </a:xfrm>
          <a:prstGeom prst="ellipse">
            <a:avLst/>
          </a:prstGeom>
          <a:gradFill>
            <a:gsLst>
              <a:gs pos="0">
                <a:srgbClr val="7D1E6A"/>
              </a:gs>
              <a:gs pos="100000">
                <a:srgbClr val="002060"/>
              </a:gs>
            </a:gsLst>
            <a:path path="circle">
              <a:fillToRect l="100000" t="100000"/>
            </a:path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e Vietnam Pro" pitchFamily="2" charset="0"/>
              </a:rPr>
              <a:t>PREM</a:t>
            </a:r>
          </a:p>
        </p:txBody>
      </p:sp>
    </p:spTree>
    <p:extLst>
      <p:ext uri="{BB962C8B-B14F-4D97-AF65-F5344CB8AC3E}">
        <p14:creationId xmlns:p14="http://schemas.microsoft.com/office/powerpoint/2010/main" val="115574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-0.00556 L 0.08685 0.04791 L 0.13724 0.10324 L 0.1651 0.16782 L 0.16081 0.24004 L 0.11901 0.31041 L 0.05247 0.36574 L -0.0418 0.40578 L -0.11458 0.4287 L -0.11458 0.4287 " pathEditMode="relative" ptsTypes="AAAAAAAAAA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4.07407E-6 L -0.09557 0.07939 L -0.13529 0.13773 L -0.14466 0.19537 L -0.12292 0.2699 L -0.0776 0.31805 L 0.00039 0.37222 L 0.09492 0.40532 L 0.1375 0.42199 L 0.1375 0.42453 " pathEditMode="relative" rAng="0" ptsTypes="AAAAAAAAAA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212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784 -0.03149 L 0.12175 -0.01413 L 0.23412 0.02962 L 0.31771 0.09259 L 0.3767 0.18958 L 0.35951 0.3 L 0.30808 0.35717 L 0.23946 0.40486 L 0.23946 0.40509 L 0.23946 0.40486 " pathEditMode="relative" rAng="0" ptsTypes="AAAAAAAAAA">
                                      <p:cBhvr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218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955 -0.02593 L -0.12917 0.00601 L -0.21316 0.03796 L -0.30599 0.11342 L -0.3474 0.1912 L -0.34076 0.26643 L -0.29037 0.34398 L -0.22553 0.39583 L -0.22553 0.39375 " pathEditMode="relative" rAng="0" ptsTypes="AAAAAAAAA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2111009" y="438425"/>
            <a:ext cx="8496032" cy="6325855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1954254" y="324291"/>
            <a:ext cx="8400411" cy="6122417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E352B93-1340-E6BD-6D44-D9883803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98" y="998040"/>
            <a:ext cx="7851165" cy="528987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FA7438-A165-ABB2-10DD-82282405351B}"/>
              </a:ext>
            </a:extLst>
          </p:cNvPr>
          <p:cNvSpPr/>
          <p:nvPr/>
        </p:nvSpPr>
        <p:spPr>
          <a:xfrm>
            <a:off x="2509995" y="55317"/>
            <a:ext cx="5168900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Count plot of category variables</a:t>
            </a:r>
          </a:p>
        </p:txBody>
      </p:sp>
    </p:spTree>
    <p:extLst>
      <p:ext uri="{BB962C8B-B14F-4D97-AF65-F5344CB8AC3E}">
        <p14:creationId xmlns:p14="http://schemas.microsoft.com/office/powerpoint/2010/main" val="260217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2150198" y="651500"/>
            <a:ext cx="7999642" cy="5975438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1993444" y="537365"/>
            <a:ext cx="7909608" cy="5783269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E9F1B-12C8-6F6F-C8E9-E90C6693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98" y="916885"/>
            <a:ext cx="7311106" cy="53166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C603E8-92DA-6032-5473-6C55065F2560}"/>
              </a:ext>
            </a:extLst>
          </p:cNvPr>
          <p:cNvSpPr/>
          <p:nvPr/>
        </p:nvSpPr>
        <p:spPr>
          <a:xfrm>
            <a:off x="2927060" y="139655"/>
            <a:ext cx="322295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104381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895D2BA1-FAAE-0C74-CCF0-2F0158CC9BF1}"/>
              </a:ext>
            </a:extLst>
          </p:cNvPr>
          <p:cNvSpPr/>
          <p:nvPr/>
        </p:nvSpPr>
        <p:spPr>
          <a:xfrm>
            <a:off x="9291306" y="13494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5000"/>
                </a:srgbClr>
              </a:gs>
              <a:gs pos="99000">
                <a:srgbClr val="7D1E6A"/>
              </a:gs>
            </a:gsLst>
            <a:path path="circle">
              <a:fillToRect l="100000" b="100000"/>
            </a:path>
            <a:tileRect t="-100000" r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E61E2-3BE1-F5BB-A063-206DCE98B0DC}"/>
              </a:ext>
            </a:extLst>
          </p:cNvPr>
          <p:cNvSpPr txBox="1"/>
          <p:nvPr/>
        </p:nvSpPr>
        <p:spPr>
          <a:xfrm>
            <a:off x="1818990" y="2193835"/>
            <a:ext cx="45407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D39A9"/>
                </a:solidFill>
                <a:latin typeface="Anton" pitchFamily="2" charset="0"/>
              </a:rPr>
              <a:t>Data </a:t>
            </a:r>
          </a:p>
          <a:p>
            <a:r>
              <a:rPr lang="en-US" sz="6600" dirty="0">
                <a:solidFill>
                  <a:srgbClr val="0D39A9"/>
                </a:solidFill>
                <a:latin typeface="Anton" pitchFamily="2" charset="0"/>
              </a:rPr>
              <a:t>Preparation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573C5A0-6C4B-B617-2667-B7D41D24AB2D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3D871877-3A26-6FB3-DBC2-FF863E909BA7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20E59-524D-77DE-CD74-F775A17C4B92}"/>
              </a:ext>
            </a:extLst>
          </p:cNvPr>
          <p:cNvGrpSpPr/>
          <p:nvPr/>
        </p:nvGrpSpPr>
        <p:grpSpPr>
          <a:xfrm rot="10800000">
            <a:off x="724351" y="12909"/>
            <a:ext cx="823416" cy="1628306"/>
            <a:chOff x="10944111" y="5190862"/>
            <a:chExt cx="823416" cy="1628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F9A4CA-598E-199C-AE84-00163B92F9CC}"/>
                </a:ext>
              </a:extLst>
            </p:cNvPr>
            <p:cNvSpPr/>
            <p:nvPr/>
          </p:nvSpPr>
          <p:spPr>
            <a:xfrm>
              <a:off x="10944111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0BBB5-6153-892C-2A86-C559A609E69B}"/>
                </a:ext>
              </a:extLst>
            </p:cNvPr>
            <p:cNvSpPr/>
            <p:nvPr/>
          </p:nvSpPr>
          <p:spPr>
            <a:xfrm>
              <a:off x="10944111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F688BC-407E-0439-C09B-3A16186100C1}"/>
                </a:ext>
              </a:extLst>
            </p:cNvPr>
            <p:cNvSpPr/>
            <p:nvPr/>
          </p:nvSpPr>
          <p:spPr>
            <a:xfrm>
              <a:off x="10944111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9F0D4-8CA2-C4E4-D7A0-13421F631E0E}"/>
                </a:ext>
              </a:extLst>
            </p:cNvPr>
            <p:cNvSpPr/>
            <p:nvPr/>
          </p:nvSpPr>
          <p:spPr>
            <a:xfrm>
              <a:off x="11273932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F83CA8-5E71-65C4-13B9-A1294C8EC114}"/>
                </a:ext>
              </a:extLst>
            </p:cNvPr>
            <p:cNvSpPr/>
            <p:nvPr/>
          </p:nvSpPr>
          <p:spPr>
            <a:xfrm>
              <a:off x="11273932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665D83-9816-A838-C8D9-8A935618364F}"/>
                </a:ext>
              </a:extLst>
            </p:cNvPr>
            <p:cNvSpPr/>
            <p:nvPr/>
          </p:nvSpPr>
          <p:spPr>
            <a:xfrm>
              <a:off x="11273932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04E3B-9D07-A25D-BB5F-0840544BB85C}"/>
                </a:ext>
              </a:extLst>
            </p:cNvPr>
            <p:cNvSpPr/>
            <p:nvPr/>
          </p:nvSpPr>
          <p:spPr>
            <a:xfrm>
              <a:off x="11603753" y="519086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FC893-66A8-3BA9-9DD7-F9A645C63538}"/>
                </a:ext>
              </a:extLst>
            </p:cNvPr>
            <p:cNvSpPr/>
            <p:nvPr/>
          </p:nvSpPr>
          <p:spPr>
            <a:xfrm>
              <a:off x="11603753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09A92A-54D6-D10F-6B32-8CA9DC4E7111}"/>
                </a:ext>
              </a:extLst>
            </p:cNvPr>
            <p:cNvSpPr/>
            <p:nvPr/>
          </p:nvSpPr>
          <p:spPr>
            <a:xfrm>
              <a:off x="11603753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5FD386-4A0E-3326-D8BF-5BF523387B78}"/>
                </a:ext>
              </a:extLst>
            </p:cNvPr>
            <p:cNvSpPr/>
            <p:nvPr/>
          </p:nvSpPr>
          <p:spPr>
            <a:xfrm>
              <a:off x="11603753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E20DA-BB74-A7E4-3DCE-F35F96C14403}"/>
                </a:ext>
              </a:extLst>
            </p:cNvPr>
            <p:cNvSpPr/>
            <p:nvPr/>
          </p:nvSpPr>
          <p:spPr>
            <a:xfrm>
              <a:off x="11603753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8DFF84-87E5-755D-7D8E-4004E24887DB}"/>
                </a:ext>
              </a:extLst>
            </p:cNvPr>
            <p:cNvSpPr/>
            <p:nvPr/>
          </p:nvSpPr>
          <p:spPr>
            <a:xfrm>
              <a:off x="11273932" y="665069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4685136-4A79-2F5B-4FE3-B3CC67F9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48" y="1275082"/>
            <a:ext cx="3814553" cy="38145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5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448178" y="447326"/>
            <a:ext cx="11321455" cy="6071039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291424" y="333192"/>
            <a:ext cx="11194035" cy="5875795"/>
          </a:xfrm>
          <a:prstGeom prst="roundRect">
            <a:avLst>
              <a:gd name="adj" fmla="val 12582"/>
            </a:avLst>
          </a:prstGeom>
          <a:solidFill>
            <a:schemeClr val="bg1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221490" y="79109"/>
            <a:ext cx="384689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Detecting Null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A0BAA9-C073-7EB5-1A4B-0E55AE32A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2" t="30787" r="24359" b="12771"/>
          <a:stretch/>
        </p:blipFill>
        <p:spPr bwMode="auto">
          <a:xfrm>
            <a:off x="706541" y="926502"/>
            <a:ext cx="10317441" cy="463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494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586768" y="1688298"/>
            <a:ext cx="11321455" cy="4052186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430014" y="1574163"/>
            <a:ext cx="11194035" cy="3912237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360080" y="1320080"/>
            <a:ext cx="384689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Treatment Null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CCD47-F25A-1789-5DAB-BE04BF30E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7" t="35130" r="35042" b="48729"/>
          <a:stretch/>
        </p:blipFill>
        <p:spPr>
          <a:xfrm>
            <a:off x="914399" y="2527829"/>
            <a:ext cx="10013943" cy="22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448178" y="447326"/>
            <a:ext cx="11321455" cy="6071039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291424" y="333192"/>
            <a:ext cx="11194035" cy="5875795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7C9A08EE-FF17-59A2-C4C3-9B01E44C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964006"/>
            <a:ext cx="9456821" cy="506061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221490" y="79109"/>
            <a:ext cx="384689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Detecting outliers</a:t>
            </a:r>
          </a:p>
        </p:txBody>
      </p:sp>
    </p:spTree>
    <p:extLst>
      <p:ext uri="{BB962C8B-B14F-4D97-AF65-F5344CB8AC3E}">
        <p14:creationId xmlns:p14="http://schemas.microsoft.com/office/powerpoint/2010/main" val="56801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448178" y="447326"/>
            <a:ext cx="11321455" cy="6071039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291424" y="333192"/>
            <a:ext cx="11194035" cy="5875795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221490" y="79109"/>
            <a:ext cx="384689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Treatment outliers</a:t>
            </a: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565DAC-10E8-FDA7-C2FB-B0512C17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1" y="765104"/>
            <a:ext cx="10548299" cy="51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6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586768" y="1688298"/>
            <a:ext cx="11321455" cy="4052186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430014" y="1574163"/>
            <a:ext cx="11194035" cy="3912237"/>
          </a:xfrm>
          <a:prstGeom prst="roundRect">
            <a:avLst>
              <a:gd name="adj" fmla="val 12582"/>
            </a:avLst>
          </a:prstGeom>
          <a:solidFill>
            <a:srgbClr val="FFFFFF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360080" y="1320080"/>
            <a:ext cx="434838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Dropping Redundant Columns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174245-F351-626D-F64B-C02BC622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0" y="2196463"/>
            <a:ext cx="10247568" cy="26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895D2BA1-FAAE-0C74-CCF0-2F0158CC9BF1}"/>
              </a:ext>
            </a:extLst>
          </p:cNvPr>
          <p:cNvSpPr/>
          <p:nvPr/>
        </p:nvSpPr>
        <p:spPr>
          <a:xfrm>
            <a:off x="9413877" y="56198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5000"/>
                </a:srgbClr>
              </a:gs>
              <a:gs pos="99000">
                <a:srgbClr val="7D1E6A"/>
              </a:gs>
            </a:gsLst>
            <a:path path="circle">
              <a:fillToRect l="100000" b="100000"/>
            </a:path>
            <a:tileRect t="-100000" r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E61E2-3BE1-F5BB-A063-206DCE98B0DC}"/>
              </a:ext>
            </a:extLst>
          </p:cNvPr>
          <p:cNvSpPr txBox="1"/>
          <p:nvPr/>
        </p:nvSpPr>
        <p:spPr>
          <a:xfrm>
            <a:off x="1818990" y="2193835"/>
            <a:ext cx="45407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D39A9"/>
                </a:solidFill>
                <a:latin typeface="Anton" pitchFamily="2" charset="0"/>
              </a:rPr>
              <a:t>Feature </a:t>
            </a:r>
          </a:p>
          <a:p>
            <a:r>
              <a:rPr lang="en-US" sz="6600" dirty="0">
                <a:solidFill>
                  <a:srgbClr val="0D39A9"/>
                </a:solidFill>
                <a:latin typeface="Anton" pitchFamily="2" charset="0"/>
              </a:rPr>
              <a:t>Engineering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573C5A0-6C4B-B617-2667-B7D41D24AB2D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3D871877-3A26-6FB3-DBC2-FF863E909BA7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20E59-524D-77DE-CD74-F775A17C4B92}"/>
              </a:ext>
            </a:extLst>
          </p:cNvPr>
          <p:cNvGrpSpPr/>
          <p:nvPr/>
        </p:nvGrpSpPr>
        <p:grpSpPr>
          <a:xfrm rot="10800000">
            <a:off x="724351" y="12909"/>
            <a:ext cx="823416" cy="1628306"/>
            <a:chOff x="10944111" y="5190862"/>
            <a:chExt cx="823416" cy="1628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F9A4CA-598E-199C-AE84-00163B92F9CC}"/>
                </a:ext>
              </a:extLst>
            </p:cNvPr>
            <p:cNvSpPr/>
            <p:nvPr/>
          </p:nvSpPr>
          <p:spPr>
            <a:xfrm>
              <a:off x="10944111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0BBB5-6153-892C-2A86-C559A609E69B}"/>
                </a:ext>
              </a:extLst>
            </p:cNvPr>
            <p:cNvSpPr/>
            <p:nvPr/>
          </p:nvSpPr>
          <p:spPr>
            <a:xfrm>
              <a:off x="10944111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F688BC-407E-0439-C09B-3A16186100C1}"/>
                </a:ext>
              </a:extLst>
            </p:cNvPr>
            <p:cNvSpPr/>
            <p:nvPr/>
          </p:nvSpPr>
          <p:spPr>
            <a:xfrm>
              <a:off x="10944111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9F0D4-8CA2-C4E4-D7A0-13421F631E0E}"/>
                </a:ext>
              </a:extLst>
            </p:cNvPr>
            <p:cNvSpPr/>
            <p:nvPr/>
          </p:nvSpPr>
          <p:spPr>
            <a:xfrm>
              <a:off x="11273932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F83CA8-5E71-65C4-13B9-A1294C8EC114}"/>
                </a:ext>
              </a:extLst>
            </p:cNvPr>
            <p:cNvSpPr/>
            <p:nvPr/>
          </p:nvSpPr>
          <p:spPr>
            <a:xfrm>
              <a:off x="11273932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665D83-9816-A838-C8D9-8A935618364F}"/>
                </a:ext>
              </a:extLst>
            </p:cNvPr>
            <p:cNvSpPr/>
            <p:nvPr/>
          </p:nvSpPr>
          <p:spPr>
            <a:xfrm>
              <a:off x="11273932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04E3B-9D07-A25D-BB5F-0840544BB85C}"/>
                </a:ext>
              </a:extLst>
            </p:cNvPr>
            <p:cNvSpPr/>
            <p:nvPr/>
          </p:nvSpPr>
          <p:spPr>
            <a:xfrm>
              <a:off x="11603753" y="519086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FC893-66A8-3BA9-9DD7-F9A645C63538}"/>
                </a:ext>
              </a:extLst>
            </p:cNvPr>
            <p:cNvSpPr/>
            <p:nvPr/>
          </p:nvSpPr>
          <p:spPr>
            <a:xfrm>
              <a:off x="11603753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09A92A-54D6-D10F-6B32-8CA9DC4E7111}"/>
                </a:ext>
              </a:extLst>
            </p:cNvPr>
            <p:cNvSpPr/>
            <p:nvPr/>
          </p:nvSpPr>
          <p:spPr>
            <a:xfrm>
              <a:off x="11603753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5FD386-4A0E-3326-D8BF-5BF523387B78}"/>
                </a:ext>
              </a:extLst>
            </p:cNvPr>
            <p:cNvSpPr/>
            <p:nvPr/>
          </p:nvSpPr>
          <p:spPr>
            <a:xfrm>
              <a:off x="11603753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E20DA-BB74-A7E4-3DCE-F35F96C14403}"/>
                </a:ext>
              </a:extLst>
            </p:cNvPr>
            <p:cNvSpPr/>
            <p:nvPr/>
          </p:nvSpPr>
          <p:spPr>
            <a:xfrm>
              <a:off x="11603753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8DFF84-87E5-755D-7D8E-4004E24887DB}"/>
                </a:ext>
              </a:extLst>
            </p:cNvPr>
            <p:cNvSpPr/>
            <p:nvPr/>
          </p:nvSpPr>
          <p:spPr>
            <a:xfrm>
              <a:off x="11273932" y="665069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DCFB76-E34D-5450-3383-8390FE19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80" y="1551889"/>
            <a:ext cx="3284593" cy="32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8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-740426" y="3450456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674837" y="1892677"/>
            <a:ext cx="10520032" cy="3105565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518083" y="1778542"/>
            <a:ext cx="10401632" cy="3008461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196362" y="1542513"/>
            <a:ext cx="434838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Feature Transformations</a:t>
            </a:r>
          </a:p>
        </p:txBody>
      </p:sp>
      <p:pic>
        <p:nvPicPr>
          <p:cNvPr id="3" name="Picture 2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8F1D62D4-0E3D-BA4C-145B-B6C382F5E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24" y="2503437"/>
            <a:ext cx="6880237" cy="14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536FFC-6143-46A6-9423-70532311312E}"/>
              </a:ext>
            </a:extLst>
          </p:cNvPr>
          <p:cNvSpPr txBox="1"/>
          <p:nvPr/>
        </p:nvSpPr>
        <p:spPr>
          <a:xfrm>
            <a:off x="903420" y="1962474"/>
            <a:ext cx="7162407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C00000"/>
                </a:solidFill>
                <a:latin typeface="Be Vietnam Pro" pitchFamily="2" charset="0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chemeClr val="tx1"/>
                </a:solidFill>
              </a:rPr>
              <a:t>Financial institutions face the challenge of accurately </a:t>
            </a:r>
            <a:r>
              <a:rPr lang="en-US" sz="1800" dirty="0">
                <a:solidFill>
                  <a:srgbClr val="114AA0"/>
                </a:solidFill>
              </a:rPr>
              <a:t>identifying and managing loan defaulters</a:t>
            </a:r>
            <a:r>
              <a:rPr lang="en-US" sz="1800" b="0" dirty="0">
                <a:solidFill>
                  <a:schemeClr val="tx1"/>
                </a:solidFill>
              </a:rPr>
              <a:t> to </a:t>
            </a:r>
            <a:r>
              <a:rPr lang="en-US" sz="1800" dirty="0">
                <a:solidFill>
                  <a:srgbClr val="114AA0"/>
                </a:solidFill>
              </a:rPr>
              <a:t>minimize financial losses </a:t>
            </a:r>
            <a:r>
              <a:rPr lang="en-US" sz="1800" b="0" dirty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rgbClr val="114AA0"/>
                </a:solidFill>
              </a:rPr>
              <a:t>maintain a healthy loan portfolio</a:t>
            </a:r>
            <a:r>
              <a:rPr lang="en-US" sz="1800" b="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114AA0"/>
                </a:solidFill>
              </a:rPr>
              <a:t>lack of a robust system for predicting loan defaulters </a:t>
            </a:r>
            <a:r>
              <a:rPr lang="en-US" sz="1800" b="0" dirty="0">
                <a:solidFill>
                  <a:schemeClr val="tx1"/>
                </a:solidFill>
              </a:rPr>
              <a:t>results in increased risks and potential losses for the institution.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1F94A4-2F48-4E13-92B3-C11BEDD2C432}"/>
              </a:ext>
            </a:extLst>
          </p:cNvPr>
          <p:cNvSpPr/>
          <p:nvPr/>
        </p:nvSpPr>
        <p:spPr>
          <a:xfrm>
            <a:off x="903420" y="591027"/>
            <a:ext cx="5075584" cy="756680"/>
          </a:xfrm>
          <a:prstGeom prst="roundRect">
            <a:avLst>
              <a:gd name="adj" fmla="val 23730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71FD5-77F5-443B-8553-7086524CCFF3}"/>
              </a:ext>
            </a:extLst>
          </p:cNvPr>
          <p:cNvSpPr txBox="1"/>
          <p:nvPr/>
        </p:nvSpPr>
        <p:spPr>
          <a:xfrm>
            <a:off x="1943089" y="690628"/>
            <a:ext cx="376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  <a:latin typeface="Anton" pitchFamily="2" charset="0"/>
              </a:rPr>
              <a:t>BUSINESS PROBLEM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63F14A24-E577-4334-90F8-2CE050CC3497}"/>
              </a:ext>
            </a:extLst>
          </p:cNvPr>
          <p:cNvSpPr/>
          <p:nvPr/>
        </p:nvSpPr>
        <p:spPr>
          <a:xfrm rot="16200000">
            <a:off x="975654" y="512745"/>
            <a:ext cx="756681" cy="901149"/>
          </a:xfrm>
          <a:prstGeom prst="round2SameRect">
            <a:avLst>
              <a:gd name="adj1" fmla="val 2192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028589D2-E8B6-41F4-AA81-99B190422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478" y="683424"/>
            <a:ext cx="559798" cy="559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6E31B9-C40D-4296-A352-C803046EE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80" y="2688608"/>
            <a:ext cx="3869141" cy="38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1798242" y="761041"/>
            <a:ext cx="8120857" cy="5743783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1641488" y="646906"/>
            <a:ext cx="8029459" cy="5564187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2319767" y="410877"/>
            <a:ext cx="434838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Feature Selection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CB5297-B44B-C764-830E-DFD36F3C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39" y="1337554"/>
            <a:ext cx="4953000" cy="1661160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7E91BD-0BD7-0079-CF98-9CAAF383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45" y="2998714"/>
            <a:ext cx="59893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586768" y="1688298"/>
            <a:ext cx="11321455" cy="4052186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430014" y="1574163"/>
            <a:ext cx="11194035" cy="3912237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360080" y="1320080"/>
            <a:ext cx="434838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Feature Scaling</a:t>
            </a:r>
          </a:p>
        </p:txBody>
      </p:sp>
      <p:pic>
        <p:nvPicPr>
          <p:cNvPr id="2" name="Picture 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B370879-B2E8-1DFE-2FD8-F906E8063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28221" r="52695" b="50606"/>
          <a:stretch/>
        </p:blipFill>
        <p:spPr bwMode="auto">
          <a:xfrm>
            <a:off x="661764" y="2133915"/>
            <a:ext cx="10188583" cy="263402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2713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586768" y="1688298"/>
            <a:ext cx="11321455" cy="4052186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430014" y="1574163"/>
            <a:ext cx="11194035" cy="3912237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360080" y="1320080"/>
            <a:ext cx="4348389" cy="622300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Scaled Data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88ECC9F-FBF4-D8EF-F6C1-C125FADF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61441" r="30288" b="15907"/>
          <a:stretch/>
        </p:blipFill>
        <p:spPr bwMode="auto">
          <a:xfrm>
            <a:off x="972736" y="2310230"/>
            <a:ext cx="10246528" cy="2529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6114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895D2BA1-FAAE-0C74-CCF0-2F0158CC9BF1}"/>
              </a:ext>
            </a:extLst>
          </p:cNvPr>
          <p:cNvSpPr/>
          <p:nvPr/>
        </p:nvSpPr>
        <p:spPr>
          <a:xfrm>
            <a:off x="9054011" y="177058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path path="circle">
              <a:fillToRect r="100000" b="100000"/>
            </a:path>
            <a:tileRect l="-100000" t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E61E2-3BE1-F5BB-A063-206DCE98B0DC}"/>
              </a:ext>
            </a:extLst>
          </p:cNvPr>
          <p:cNvSpPr txBox="1"/>
          <p:nvPr/>
        </p:nvSpPr>
        <p:spPr>
          <a:xfrm>
            <a:off x="1882831" y="1945641"/>
            <a:ext cx="4540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D39A9"/>
                </a:solidFill>
                <a:latin typeface="Anton" pitchFamily="2" charset="0"/>
              </a:rPr>
              <a:t>Base </a:t>
            </a:r>
          </a:p>
          <a:p>
            <a:r>
              <a:rPr lang="en-US" sz="8000" dirty="0">
                <a:solidFill>
                  <a:srgbClr val="0D39A9"/>
                </a:solidFill>
                <a:latin typeface="Anton" pitchFamily="2" charset="0"/>
              </a:rPr>
              <a:t>Model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573C5A0-6C4B-B617-2667-B7D41D24AB2D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3D871877-3A26-6FB3-DBC2-FF863E909BA7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20E59-524D-77DE-CD74-F775A17C4B92}"/>
              </a:ext>
            </a:extLst>
          </p:cNvPr>
          <p:cNvGrpSpPr/>
          <p:nvPr/>
        </p:nvGrpSpPr>
        <p:grpSpPr>
          <a:xfrm rot="10800000">
            <a:off x="724351" y="12909"/>
            <a:ext cx="823416" cy="1628306"/>
            <a:chOff x="10944111" y="5190862"/>
            <a:chExt cx="823416" cy="1628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F9A4CA-598E-199C-AE84-00163B92F9CC}"/>
                </a:ext>
              </a:extLst>
            </p:cNvPr>
            <p:cNvSpPr/>
            <p:nvPr/>
          </p:nvSpPr>
          <p:spPr>
            <a:xfrm>
              <a:off x="10944111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0BBB5-6153-892C-2A86-C559A609E69B}"/>
                </a:ext>
              </a:extLst>
            </p:cNvPr>
            <p:cNvSpPr/>
            <p:nvPr/>
          </p:nvSpPr>
          <p:spPr>
            <a:xfrm>
              <a:off x="10944111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F688BC-407E-0439-C09B-3A16186100C1}"/>
                </a:ext>
              </a:extLst>
            </p:cNvPr>
            <p:cNvSpPr/>
            <p:nvPr/>
          </p:nvSpPr>
          <p:spPr>
            <a:xfrm>
              <a:off x="10944111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9F0D4-8CA2-C4E4-D7A0-13421F631E0E}"/>
                </a:ext>
              </a:extLst>
            </p:cNvPr>
            <p:cNvSpPr/>
            <p:nvPr/>
          </p:nvSpPr>
          <p:spPr>
            <a:xfrm>
              <a:off x="11273932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F83CA8-5E71-65C4-13B9-A1294C8EC114}"/>
                </a:ext>
              </a:extLst>
            </p:cNvPr>
            <p:cNvSpPr/>
            <p:nvPr/>
          </p:nvSpPr>
          <p:spPr>
            <a:xfrm>
              <a:off x="11273932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665D83-9816-A838-C8D9-8A935618364F}"/>
                </a:ext>
              </a:extLst>
            </p:cNvPr>
            <p:cNvSpPr/>
            <p:nvPr/>
          </p:nvSpPr>
          <p:spPr>
            <a:xfrm>
              <a:off x="11273932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04E3B-9D07-A25D-BB5F-0840544BB85C}"/>
                </a:ext>
              </a:extLst>
            </p:cNvPr>
            <p:cNvSpPr/>
            <p:nvPr/>
          </p:nvSpPr>
          <p:spPr>
            <a:xfrm>
              <a:off x="11603753" y="519086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FC893-66A8-3BA9-9DD7-F9A645C63538}"/>
                </a:ext>
              </a:extLst>
            </p:cNvPr>
            <p:cNvSpPr/>
            <p:nvPr/>
          </p:nvSpPr>
          <p:spPr>
            <a:xfrm>
              <a:off x="11603753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09A92A-54D6-D10F-6B32-8CA9DC4E7111}"/>
                </a:ext>
              </a:extLst>
            </p:cNvPr>
            <p:cNvSpPr/>
            <p:nvPr/>
          </p:nvSpPr>
          <p:spPr>
            <a:xfrm>
              <a:off x="11603753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5FD386-4A0E-3326-D8BF-5BF523387B78}"/>
                </a:ext>
              </a:extLst>
            </p:cNvPr>
            <p:cNvSpPr/>
            <p:nvPr/>
          </p:nvSpPr>
          <p:spPr>
            <a:xfrm>
              <a:off x="11603753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E20DA-BB74-A7E4-3DCE-F35F96C14403}"/>
                </a:ext>
              </a:extLst>
            </p:cNvPr>
            <p:cNvSpPr/>
            <p:nvPr/>
          </p:nvSpPr>
          <p:spPr>
            <a:xfrm>
              <a:off x="11603753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8DFF84-87E5-755D-7D8E-4004E24887DB}"/>
                </a:ext>
              </a:extLst>
            </p:cNvPr>
            <p:cNvSpPr/>
            <p:nvPr/>
          </p:nvSpPr>
          <p:spPr>
            <a:xfrm>
              <a:off x="11273932" y="665069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F988F7-5F75-4F67-7412-EC3912D6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17567" y="1193195"/>
            <a:ext cx="4075610" cy="4075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749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1945305" y="709412"/>
            <a:ext cx="8282913" cy="5870182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1788551" y="595277"/>
            <a:ext cx="8189691" cy="5667445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2718618" y="341194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Base Model</a:t>
            </a: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62F8CAB1-F18A-FDE3-B498-252B870832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t="1113"/>
          <a:stretch/>
        </p:blipFill>
        <p:spPr>
          <a:xfrm>
            <a:off x="2213758" y="1397726"/>
            <a:ext cx="7447864" cy="40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3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539586" y="1048465"/>
            <a:ext cx="11224784" cy="4761069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427630" y="1237534"/>
            <a:ext cx="11098452" cy="4572000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270159" y="795832"/>
            <a:ext cx="2959457" cy="694335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Algorithms Used</a:t>
            </a:r>
          </a:p>
        </p:txBody>
      </p:sp>
      <p:pic>
        <p:nvPicPr>
          <p:cNvPr id="12" name="Picture 11" descr="Screenshot (55).png">
            <a:extLst>
              <a:ext uri="{FF2B5EF4-FFF2-40B4-BE49-F238E27FC236}">
                <a16:creationId xmlns:a16="http://schemas.microsoft.com/office/drawing/2014/main" id="{8FAB23B8-B6DD-48D3-8B9D-34AC9F8B2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42788" r="33309" b="4351"/>
          <a:stretch/>
        </p:blipFill>
        <p:spPr>
          <a:xfrm>
            <a:off x="1123826" y="1575466"/>
            <a:ext cx="9706060" cy="38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4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620A861E-702F-853E-235D-7B8D6398FBA9}"/>
              </a:ext>
            </a:extLst>
          </p:cNvPr>
          <p:cNvSpPr/>
          <p:nvPr/>
        </p:nvSpPr>
        <p:spPr>
          <a:xfrm rot="4797121">
            <a:off x="71509" y="3918727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BC2F52D-1834-7468-0E53-FB10C91967C1}"/>
              </a:ext>
            </a:extLst>
          </p:cNvPr>
          <p:cNvSpPr/>
          <p:nvPr/>
        </p:nvSpPr>
        <p:spPr>
          <a:xfrm rot="4797121">
            <a:off x="8419010" y="-1867989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E60BD-8351-C496-2A37-F68CF196EF31}"/>
              </a:ext>
            </a:extLst>
          </p:cNvPr>
          <p:cNvSpPr/>
          <p:nvPr/>
        </p:nvSpPr>
        <p:spPr>
          <a:xfrm>
            <a:off x="539586" y="563184"/>
            <a:ext cx="11224784" cy="6294815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DE3F55-9C79-B26F-1B40-5D80621A14FE}"/>
              </a:ext>
            </a:extLst>
          </p:cNvPr>
          <p:cNvSpPr/>
          <p:nvPr/>
        </p:nvSpPr>
        <p:spPr>
          <a:xfrm>
            <a:off x="382832" y="449050"/>
            <a:ext cx="11098452" cy="6077413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AC6F8F-8A4D-0059-8288-A018C1C9402F}"/>
              </a:ext>
            </a:extLst>
          </p:cNvPr>
          <p:cNvSpPr/>
          <p:nvPr/>
        </p:nvSpPr>
        <p:spPr>
          <a:xfrm>
            <a:off x="1312898" y="194967"/>
            <a:ext cx="2959457" cy="694335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Base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F0EB43-6660-4AD8-9E24-FDB146D140AF}"/>
              </a:ext>
            </a:extLst>
          </p:cNvPr>
          <p:cNvSpPr txBox="1">
            <a:spLocks/>
          </p:cNvSpPr>
          <p:nvPr/>
        </p:nvSpPr>
        <p:spPr>
          <a:xfrm>
            <a:off x="1004950" y="1269999"/>
            <a:ext cx="9854215" cy="4371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C0066"/>
                </a:solidFill>
              </a:rPr>
              <a:t>1. Logistic Regression:</a:t>
            </a:r>
          </a:p>
          <a:p>
            <a:pPr lvl="1"/>
            <a:r>
              <a:rPr lang="en-US" sz="1800" dirty="0"/>
              <a:t>Pros: Simple and interpretable model, good for binary classification, provides estimated probabilities.</a:t>
            </a:r>
          </a:p>
          <a:p>
            <a:pPr lvl="1"/>
            <a:r>
              <a:rPr lang="en-US" sz="1800" dirty="0"/>
              <a:t>Cons: Assumes a linear relationship between features and the log-odds of default, may struggle with complex interactions between variables.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66"/>
                </a:solidFill>
              </a:rPr>
              <a:t>2. Decision Trees:</a:t>
            </a:r>
          </a:p>
          <a:p>
            <a:pPr lvl="1"/>
            <a:r>
              <a:rPr lang="en-US" sz="1800" dirty="0"/>
              <a:t>Pros: Easy to understand and interpret, can handle both numerical and categorical data, captures non-linear relationships and interactions.</a:t>
            </a:r>
          </a:p>
          <a:p>
            <a:pPr lvl="1"/>
            <a:r>
              <a:rPr lang="en-US" sz="1800" dirty="0"/>
              <a:t>Cons: Prone to overfitting, unstable model that can be sensitive to small changes in the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66"/>
                </a:solidFill>
              </a:rPr>
              <a:t>3. Random Forests:</a:t>
            </a:r>
          </a:p>
          <a:p>
            <a:pPr lvl="1"/>
            <a:r>
              <a:rPr lang="en-US" sz="1800" dirty="0"/>
              <a:t>Pros: Ensemble of decision trees that reduces overfitting and increases robustness, handles high-dimensional data well, provides feature importance.</a:t>
            </a:r>
          </a:p>
          <a:p>
            <a:pPr lvl="1"/>
            <a:r>
              <a:rPr lang="en-US" sz="1800" dirty="0"/>
              <a:t>Cons: Less interpretable than individual decision trees, can be computationally expensive for large datasets.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199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ED1C111-0B32-457E-8C1C-B8C98CF31F5A}"/>
              </a:ext>
            </a:extLst>
          </p:cNvPr>
          <p:cNvSpPr/>
          <p:nvPr/>
        </p:nvSpPr>
        <p:spPr>
          <a:xfrm rot="4797121">
            <a:off x="-245542" y="4652750"/>
            <a:ext cx="4317090" cy="4317090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AE22B348-5E24-4F20-A3B5-82EDFBC25B77}"/>
              </a:ext>
            </a:extLst>
          </p:cNvPr>
          <p:cNvSpPr/>
          <p:nvPr/>
        </p:nvSpPr>
        <p:spPr>
          <a:xfrm rot="4797121">
            <a:off x="8597585" y="-3507357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74E531-D7DE-45AD-8434-49F64B20CB5E}"/>
              </a:ext>
            </a:extLst>
          </p:cNvPr>
          <p:cNvSpPr/>
          <p:nvPr/>
        </p:nvSpPr>
        <p:spPr>
          <a:xfrm>
            <a:off x="1033968" y="482252"/>
            <a:ext cx="10185101" cy="2858195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66818D-4E4E-4FE6-903E-1A148A1448DC}"/>
              </a:ext>
            </a:extLst>
          </p:cNvPr>
          <p:cNvSpPr/>
          <p:nvPr/>
        </p:nvSpPr>
        <p:spPr>
          <a:xfrm>
            <a:off x="877214" y="368118"/>
            <a:ext cx="10070471" cy="2759482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30F0E8-160F-40BB-B45E-54AA3FFE2E13}"/>
              </a:ext>
            </a:extLst>
          </p:cNvPr>
          <p:cNvSpPr/>
          <p:nvPr/>
        </p:nvSpPr>
        <p:spPr>
          <a:xfrm>
            <a:off x="877214" y="3735349"/>
            <a:ext cx="10185101" cy="2858195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E3D36-2EA9-4C6C-9E78-67A1B53BFCFB}"/>
              </a:ext>
            </a:extLst>
          </p:cNvPr>
          <p:cNvSpPr/>
          <p:nvPr/>
        </p:nvSpPr>
        <p:spPr>
          <a:xfrm>
            <a:off x="1157189" y="3621214"/>
            <a:ext cx="10070471" cy="2759482"/>
          </a:xfrm>
          <a:prstGeom prst="roundRect">
            <a:avLst>
              <a:gd name="adj" fmla="val 12582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7574B95F-E49D-4DF0-8985-40C05CD45B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34" y="800732"/>
            <a:ext cx="2484541" cy="1956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2874AB-0CDC-4E48-81AC-007D64C294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79" y="704375"/>
            <a:ext cx="2484541" cy="2140115"/>
          </a:xfrm>
          <a:prstGeom prst="rect">
            <a:avLst/>
          </a:prstGeom>
        </p:spPr>
      </p:pic>
      <p:pic>
        <p:nvPicPr>
          <p:cNvPr id="16" name="Picture 15" descr="Screenshot (58).png">
            <a:extLst>
              <a:ext uri="{FF2B5EF4-FFF2-40B4-BE49-F238E27FC236}">
                <a16:creationId xmlns:a16="http://schemas.microsoft.com/office/drawing/2014/main" id="{986FFB05-6652-469B-9A2A-6C6C29CD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286" y="704375"/>
            <a:ext cx="3406894" cy="1952644"/>
          </a:xfrm>
          <a:prstGeom prst="rect">
            <a:avLst/>
          </a:prstGeom>
        </p:spPr>
      </p:pic>
      <p:pic>
        <p:nvPicPr>
          <p:cNvPr id="17" name="Picture 16" descr="Screenshot (56).png">
            <a:extLst>
              <a:ext uri="{FF2B5EF4-FFF2-40B4-BE49-F238E27FC236}">
                <a16:creationId xmlns:a16="http://schemas.microsoft.com/office/drawing/2014/main" id="{8BAC33EC-2C8A-48E7-B507-A557CC5FE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955" y="3948196"/>
            <a:ext cx="2575816" cy="1996997"/>
          </a:xfrm>
          <a:prstGeom prst="rect">
            <a:avLst/>
          </a:prstGeom>
        </p:spPr>
      </p:pic>
      <p:pic>
        <p:nvPicPr>
          <p:cNvPr id="18" name="Picture 17" descr="Screenshot (57).png">
            <a:extLst>
              <a:ext uri="{FF2B5EF4-FFF2-40B4-BE49-F238E27FC236}">
                <a16:creationId xmlns:a16="http://schemas.microsoft.com/office/drawing/2014/main" id="{16118517-DD20-47BE-907C-D33BB0915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468" y="3948196"/>
            <a:ext cx="2371952" cy="2044787"/>
          </a:xfrm>
          <a:prstGeom prst="rect">
            <a:avLst/>
          </a:prstGeom>
        </p:spPr>
      </p:pic>
      <p:pic>
        <p:nvPicPr>
          <p:cNvPr id="19" name="Picture 18" descr="Screenshot (59).png">
            <a:extLst>
              <a:ext uri="{FF2B5EF4-FFF2-40B4-BE49-F238E27FC236}">
                <a16:creationId xmlns:a16="http://schemas.microsoft.com/office/drawing/2014/main" id="{7D1CB672-A1E4-408D-B387-A88C54AB2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117" y="4060271"/>
            <a:ext cx="3387464" cy="187524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200A46-84A7-4C23-9D3C-E48D2162234F}"/>
              </a:ext>
            </a:extLst>
          </p:cNvPr>
          <p:cNvSpPr/>
          <p:nvPr/>
        </p:nvSpPr>
        <p:spPr>
          <a:xfrm>
            <a:off x="1210196" y="82081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XG BOOST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17888A-6195-41AB-959E-01E2E3EA9921}"/>
              </a:ext>
            </a:extLst>
          </p:cNvPr>
          <p:cNvSpPr/>
          <p:nvPr/>
        </p:nvSpPr>
        <p:spPr>
          <a:xfrm>
            <a:off x="7766351" y="3408366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618956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A1DB69-B751-464C-81B1-0EBB37262B9A}"/>
              </a:ext>
            </a:extLst>
          </p:cNvPr>
          <p:cNvSpPr/>
          <p:nvPr/>
        </p:nvSpPr>
        <p:spPr>
          <a:xfrm>
            <a:off x="939759" y="998862"/>
            <a:ext cx="4928778" cy="5319910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D8B6FF-6BCF-4A76-BA99-0341AA22DD88}"/>
              </a:ext>
            </a:extLst>
          </p:cNvPr>
          <p:cNvSpPr/>
          <p:nvPr/>
        </p:nvSpPr>
        <p:spPr>
          <a:xfrm>
            <a:off x="1210196" y="919928"/>
            <a:ext cx="4658341" cy="5208494"/>
          </a:xfrm>
          <a:prstGeom prst="roundRect">
            <a:avLst>
              <a:gd name="adj" fmla="val 9359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E45778-98A6-42F8-9DE1-8200917C304B}"/>
              </a:ext>
            </a:extLst>
          </p:cNvPr>
          <p:cNvSpPr/>
          <p:nvPr/>
        </p:nvSpPr>
        <p:spPr>
          <a:xfrm>
            <a:off x="6323463" y="824753"/>
            <a:ext cx="4928778" cy="5319910"/>
          </a:xfrm>
          <a:prstGeom prst="roundRect">
            <a:avLst>
              <a:gd name="adj" fmla="val 15094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PT Mono" panose="0206050902020502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052E4-E9A6-49C7-9B1C-E25633C459F4}"/>
              </a:ext>
            </a:extLst>
          </p:cNvPr>
          <p:cNvSpPr/>
          <p:nvPr/>
        </p:nvSpPr>
        <p:spPr>
          <a:xfrm>
            <a:off x="6323463" y="1127956"/>
            <a:ext cx="4658341" cy="5208494"/>
          </a:xfrm>
          <a:prstGeom prst="roundRect">
            <a:avLst>
              <a:gd name="adj" fmla="val 9359"/>
            </a:avLst>
          </a:prstGeom>
          <a:solidFill>
            <a:srgbClr val="F7F7F7"/>
          </a:solidFill>
          <a:ln>
            <a:solidFill>
              <a:srgbClr val="EB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1DCC321-90E5-48DA-9FB4-95C8578E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28" y="1127956"/>
            <a:ext cx="4022509" cy="47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A4C897-3308-4191-9D39-73009DDFC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29" y="1293158"/>
            <a:ext cx="4238879" cy="48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096FF-B338-4A61-865D-7B166F4B73E1}"/>
              </a:ext>
            </a:extLst>
          </p:cNvPr>
          <p:cNvSpPr/>
          <p:nvPr/>
        </p:nvSpPr>
        <p:spPr>
          <a:xfrm>
            <a:off x="1210196" y="82081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3942250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CC5A98-3F68-4166-AA32-A94B4708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82" y="1576893"/>
            <a:ext cx="5752222" cy="458000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F10187-72CD-4F7C-B688-3A973F22695D}"/>
              </a:ext>
            </a:extLst>
          </p:cNvPr>
          <p:cNvSpPr/>
          <p:nvPr/>
        </p:nvSpPr>
        <p:spPr>
          <a:xfrm>
            <a:off x="650637" y="382332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38561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6EFED9-4B2F-41B4-BAC7-47CBDBF92FD6}"/>
              </a:ext>
            </a:extLst>
          </p:cNvPr>
          <p:cNvSpPr/>
          <p:nvPr/>
        </p:nvSpPr>
        <p:spPr>
          <a:xfrm>
            <a:off x="2920880" y="1913207"/>
            <a:ext cx="6009651" cy="3172740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FD043-7E1B-4B7F-8E82-E8368FCDEBD0}"/>
              </a:ext>
            </a:extLst>
          </p:cNvPr>
          <p:cNvSpPr txBox="1"/>
          <p:nvPr/>
        </p:nvSpPr>
        <p:spPr>
          <a:xfrm>
            <a:off x="3105629" y="3204195"/>
            <a:ext cx="99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ABLE TO REPAY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3625-5B2A-483D-BCE7-1DB0C2684C33}"/>
              </a:ext>
            </a:extLst>
          </p:cNvPr>
          <p:cNvSpPr txBox="1"/>
          <p:nvPr/>
        </p:nvSpPr>
        <p:spPr>
          <a:xfrm>
            <a:off x="3087773" y="4164591"/>
            <a:ext cx="1203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NOT ABLE TO REPAY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4933B-F122-47BC-BA54-0D13DF14F635}"/>
              </a:ext>
            </a:extLst>
          </p:cNvPr>
          <p:cNvSpPr txBox="1"/>
          <p:nvPr/>
        </p:nvSpPr>
        <p:spPr>
          <a:xfrm>
            <a:off x="4821786" y="2107415"/>
            <a:ext cx="132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LOAN SANCTIONED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88AAD-FE25-4800-8FBD-88B23CBBD4A7}"/>
              </a:ext>
            </a:extLst>
          </p:cNvPr>
          <p:cNvSpPr txBox="1"/>
          <p:nvPr/>
        </p:nvSpPr>
        <p:spPr>
          <a:xfrm>
            <a:off x="7060112" y="2098661"/>
            <a:ext cx="142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LOAN NOT SANCTIONED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B03FD-D5BF-4EEF-9668-7E54ACA0A158}"/>
              </a:ext>
            </a:extLst>
          </p:cNvPr>
          <p:cNvSpPr/>
          <p:nvPr/>
        </p:nvSpPr>
        <p:spPr>
          <a:xfrm>
            <a:off x="4347687" y="2929743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Right decision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DB769-97E8-44AA-869E-6E5DB4AC585E}"/>
              </a:ext>
            </a:extLst>
          </p:cNvPr>
          <p:cNvSpPr/>
          <p:nvPr/>
        </p:nvSpPr>
        <p:spPr>
          <a:xfrm>
            <a:off x="6673169" y="4037739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132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Escaped from loss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28E58-2158-4023-A75A-1EEFF4996D77}"/>
              </a:ext>
            </a:extLst>
          </p:cNvPr>
          <p:cNvSpPr/>
          <p:nvPr/>
        </p:nvSpPr>
        <p:spPr>
          <a:xfrm>
            <a:off x="6673169" y="2929743"/>
            <a:ext cx="2295074" cy="1090412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78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algn="ctr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an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E6793-7360-42D3-9FE6-D26EFA87D4E4}"/>
              </a:ext>
            </a:extLst>
          </p:cNvPr>
          <p:cNvSpPr/>
          <p:nvPr/>
        </p:nvSpPr>
        <p:spPr>
          <a:xfrm>
            <a:off x="4350383" y="4033632"/>
            <a:ext cx="2295074" cy="109041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marL="0" algn="ctr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Due to default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5553F4F9-D916-4E35-8BA3-0BA6FEA20BAD}"/>
              </a:ext>
            </a:extLst>
          </p:cNvPr>
          <p:cNvSpPr/>
          <p:nvPr/>
        </p:nvSpPr>
        <p:spPr>
          <a:xfrm>
            <a:off x="8488766" y="-3509246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0D4A260B-BBB8-4E73-A05D-F20A69CDDB02}"/>
              </a:ext>
            </a:extLst>
          </p:cNvPr>
          <p:cNvSpPr/>
          <p:nvPr/>
        </p:nvSpPr>
        <p:spPr>
          <a:xfrm>
            <a:off x="-2224367" y="5059905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7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599E64-C45D-486A-BFF0-9E6C2465D417}"/>
              </a:ext>
            </a:extLst>
          </p:cNvPr>
          <p:cNvSpPr/>
          <p:nvPr/>
        </p:nvSpPr>
        <p:spPr>
          <a:xfrm>
            <a:off x="650637" y="382332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Business Implications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2D99A-D216-4C79-A57A-CC97B2EA2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3" t="25568" r="33587" b="13219"/>
          <a:stretch/>
        </p:blipFill>
        <p:spPr>
          <a:xfrm>
            <a:off x="650637" y="1577530"/>
            <a:ext cx="5445363" cy="48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04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CBF301-006F-4C53-9A5C-A3D330377CCC}"/>
              </a:ext>
            </a:extLst>
          </p:cNvPr>
          <p:cNvSpPr/>
          <p:nvPr/>
        </p:nvSpPr>
        <p:spPr>
          <a:xfrm>
            <a:off x="650637" y="382332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Business Implications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50265-726F-4379-9601-F5A78FB4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7" y="1606999"/>
            <a:ext cx="6143211" cy="46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F00AE8-25BF-453D-90CC-11E0D4B6D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84" y="1473890"/>
            <a:ext cx="6437389" cy="500177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C1F1E0-BD15-4568-8870-981C6910B34F}"/>
              </a:ext>
            </a:extLst>
          </p:cNvPr>
          <p:cNvSpPr/>
          <p:nvPr/>
        </p:nvSpPr>
        <p:spPr>
          <a:xfrm>
            <a:off x="650637" y="382332"/>
            <a:ext cx="3181334" cy="647497"/>
          </a:xfrm>
          <a:prstGeom prst="roundRect">
            <a:avLst>
              <a:gd name="adj" fmla="val 39652"/>
            </a:avLst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T Mono" panose="02060509020205020204" pitchFamily="49" charset="0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911447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33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895D2BA1-FAAE-0C74-CCF0-2F0158CC9BF1}"/>
              </a:ext>
            </a:extLst>
          </p:cNvPr>
          <p:cNvSpPr/>
          <p:nvPr/>
        </p:nvSpPr>
        <p:spPr>
          <a:xfrm>
            <a:off x="9054011" y="177058"/>
            <a:ext cx="6275977" cy="6275977"/>
          </a:xfrm>
          <a:prstGeom prst="donut">
            <a:avLst>
              <a:gd name="adj" fmla="val 13477"/>
            </a:avLst>
          </a:prstGeom>
          <a:gradFill flip="none" rotWithShape="1">
            <a:gsLst>
              <a:gs pos="0">
                <a:srgbClr val="CC0066"/>
              </a:gs>
              <a:gs pos="99000">
                <a:srgbClr val="FF9933"/>
              </a:gs>
            </a:gsLst>
            <a:path path="circle">
              <a:fillToRect r="100000" b="100000"/>
            </a:path>
            <a:tileRect l="-100000" t="-100000"/>
          </a:gra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Be Vietnam Pro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E61E2-3BE1-F5BB-A063-206DCE98B0DC}"/>
              </a:ext>
            </a:extLst>
          </p:cNvPr>
          <p:cNvSpPr txBox="1"/>
          <p:nvPr/>
        </p:nvSpPr>
        <p:spPr>
          <a:xfrm>
            <a:off x="1907399" y="2274838"/>
            <a:ext cx="4540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D39A9"/>
                </a:solidFill>
                <a:latin typeface="Anton" pitchFamily="2" charset="0"/>
              </a:rPr>
              <a:t>Model Deployment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573C5A0-6C4B-B617-2667-B7D41D24AB2D}"/>
              </a:ext>
            </a:extLst>
          </p:cNvPr>
          <p:cNvSpPr/>
          <p:nvPr/>
        </p:nvSpPr>
        <p:spPr>
          <a:xfrm>
            <a:off x="-881578" y="4247482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3D871877-3A26-6FB3-DBC2-FF863E909BA7}"/>
              </a:ext>
            </a:extLst>
          </p:cNvPr>
          <p:cNvSpPr/>
          <p:nvPr/>
        </p:nvSpPr>
        <p:spPr>
          <a:xfrm rot="17608160">
            <a:off x="-950947" y="4527026"/>
            <a:ext cx="3350596" cy="4411106"/>
          </a:xfrm>
          <a:custGeom>
            <a:avLst/>
            <a:gdLst>
              <a:gd name="connsiteX0" fmla="*/ 0 w 3350596"/>
              <a:gd name="connsiteY0" fmla="*/ 1675298 h 3350596"/>
              <a:gd name="connsiteX1" fmla="*/ 1675298 w 3350596"/>
              <a:gd name="connsiteY1" fmla="*/ 0 h 3350596"/>
              <a:gd name="connsiteX2" fmla="*/ 3350596 w 3350596"/>
              <a:gd name="connsiteY2" fmla="*/ 1675298 h 3350596"/>
              <a:gd name="connsiteX3" fmla="*/ 1675298 w 3350596"/>
              <a:gd name="connsiteY3" fmla="*/ 3350596 h 3350596"/>
              <a:gd name="connsiteX4" fmla="*/ 0 w 3350596"/>
              <a:gd name="connsiteY4" fmla="*/ 1675298 h 3350596"/>
              <a:gd name="connsiteX0" fmla="*/ 0 w 3350596"/>
              <a:gd name="connsiteY0" fmla="*/ 2194667 h 3869965"/>
              <a:gd name="connsiteX1" fmla="*/ 1675298 w 3350596"/>
              <a:gd name="connsiteY1" fmla="*/ 519369 h 3869965"/>
              <a:gd name="connsiteX2" fmla="*/ 3350596 w 3350596"/>
              <a:gd name="connsiteY2" fmla="*/ 2194667 h 3869965"/>
              <a:gd name="connsiteX3" fmla="*/ 1675298 w 3350596"/>
              <a:gd name="connsiteY3" fmla="*/ 3869965 h 3869965"/>
              <a:gd name="connsiteX4" fmla="*/ 0 w 3350596"/>
              <a:gd name="connsiteY4" fmla="*/ 2194667 h 3869965"/>
              <a:gd name="connsiteX0" fmla="*/ 0 w 3350596"/>
              <a:gd name="connsiteY0" fmla="*/ 2194667 h 4411106"/>
              <a:gd name="connsiteX1" fmla="*/ 1675298 w 3350596"/>
              <a:gd name="connsiteY1" fmla="*/ 519369 h 4411106"/>
              <a:gd name="connsiteX2" fmla="*/ 3350596 w 3350596"/>
              <a:gd name="connsiteY2" fmla="*/ 2194667 h 4411106"/>
              <a:gd name="connsiteX3" fmla="*/ 1675298 w 3350596"/>
              <a:gd name="connsiteY3" fmla="*/ 3869965 h 4411106"/>
              <a:gd name="connsiteX4" fmla="*/ 0 w 3350596"/>
              <a:gd name="connsiteY4" fmla="*/ 2194667 h 441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0596" h="4411106">
                <a:moveTo>
                  <a:pt x="0" y="2194667"/>
                </a:moveTo>
                <a:cubicBezTo>
                  <a:pt x="0" y="1269425"/>
                  <a:pt x="1390136" y="-1022048"/>
                  <a:pt x="1675298" y="519369"/>
                </a:cubicBezTo>
                <a:cubicBezTo>
                  <a:pt x="1960460" y="2060786"/>
                  <a:pt x="3350596" y="1269425"/>
                  <a:pt x="3350596" y="2194667"/>
                </a:cubicBezTo>
                <a:cubicBezTo>
                  <a:pt x="3350596" y="3119909"/>
                  <a:pt x="1947398" y="5463633"/>
                  <a:pt x="1675298" y="3869965"/>
                </a:cubicBezTo>
                <a:cubicBezTo>
                  <a:pt x="1403198" y="2276297"/>
                  <a:pt x="0" y="3119909"/>
                  <a:pt x="0" y="2194667"/>
                </a:cubicBezTo>
                <a:close/>
              </a:path>
            </a:pathLst>
          </a:custGeom>
          <a:gradFill flip="none" rotWithShape="1">
            <a:gsLst>
              <a:gs pos="0">
                <a:srgbClr val="7D1E6A"/>
              </a:gs>
              <a:gs pos="82000">
                <a:srgbClr val="FFC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20E59-524D-77DE-CD74-F775A17C4B92}"/>
              </a:ext>
            </a:extLst>
          </p:cNvPr>
          <p:cNvGrpSpPr/>
          <p:nvPr/>
        </p:nvGrpSpPr>
        <p:grpSpPr>
          <a:xfrm rot="10800000">
            <a:off x="724351" y="12909"/>
            <a:ext cx="823416" cy="1628306"/>
            <a:chOff x="10944111" y="5190862"/>
            <a:chExt cx="823416" cy="16283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F9A4CA-598E-199C-AE84-00163B92F9CC}"/>
                </a:ext>
              </a:extLst>
            </p:cNvPr>
            <p:cNvSpPr/>
            <p:nvPr/>
          </p:nvSpPr>
          <p:spPr>
            <a:xfrm>
              <a:off x="10944111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A0BBB5-6153-892C-2A86-C559A609E69B}"/>
                </a:ext>
              </a:extLst>
            </p:cNvPr>
            <p:cNvSpPr/>
            <p:nvPr/>
          </p:nvSpPr>
          <p:spPr>
            <a:xfrm>
              <a:off x="10944111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F688BC-407E-0439-C09B-3A16186100C1}"/>
                </a:ext>
              </a:extLst>
            </p:cNvPr>
            <p:cNvSpPr/>
            <p:nvPr/>
          </p:nvSpPr>
          <p:spPr>
            <a:xfrm>
              <a:off x="10944111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A9F0D4-8CA2-C4E4-D7A0-13421F631E0E}"/>
                </a:ext>
              </a:extLst>
            </p:cNvPr>
            <p:cNvSpPr/>
            <p:nvPr/>
          </p:nvSpPr>
          <p:spPr>
            <a:xfrm>
              <a:off x="11273932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F83CA8-5E71-65C4-13B9-A1294C8EC114}"/>
                </a:ext>
              </a:extLst>
            </p:cNvPr>
            <p:cNvSpPr/>
            <p:nvPr/>
          </p:nvSpPr>
          <p:spPr>
            <a:xfrm>
              <a:off x="11273932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665D83-9816-A838-C8D9-8A935618364F}"/>
                </a:ext>
              </a:extLst>
            </p:cNvPr>
            <p:cNvSpPr/>
            <p:nvPr/>
          </p:nvSpPr>
          <p:spPr>
            <a:xfrm>
              <a:off x="11273932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04E3B-9D07-A25D-BB5F-0840544BB85C}"/>
                </a:ext>
              </a:extLst>
            </p:cNvPr>
            <p:cNvSpPr/>
            <p:nvPr/>
          </p:nvSpPr>
          <p:spPr>
            <a:xfrm>
              <a:off x="11603753" y="519086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0FC893-66A8-3BA9-9DD7-F9A645C63538}"/>
                </a:ext>
              </a:extLst>
            </p:cNvPr>
            <p:cNvSpPr/>
            <p:nvPr/>
          </p:nvSpPr>
          <p:spPr>
            <a:xfrm>
              <a:off x="11603753" y="5556995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09A92A-54D6-D10F-6B32-8CA9DC4E7111}"/>
                </a:ext>
              </a:extLst>
            </p:cNvPr>
            <p:cNvSpPr/>
            <p:nvPr/>
          </p:nvSpPr>
          <p:spPr>
            <a:xfrm>
              <a:off x="11603753" y="5923128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EB455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5FD386-4A0E-3326-D8BF-5BF523387B78}"/>
                </a:ext>
              </a:extLst>
            </p:cNvPr>
            <p:cNvSpPr/>
            <p:nvPr/>
          </p:nvSpPr>
          <p:spPr>
            <a:xfrm>
              <a:off x="11603753" y="6289261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1E20DA-BB74-A7E4-3DCE-F35F96C14403}"/>
                </a:ext>
              </a:extLst>
            </p:cNvPr>
            <p:cNvSpPr/>
            <p:nvPr/>
          </p:nvSpPr>
          <p:spPr>
            <a:xfrm>
              <a:off x="11603753" y="6655394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8DFF84-87E5-755D-7D8E-4004E24887DB}"/>
                </a:ext>
              </a:extLst>
            </p:cNvPr>
            <p:cNvSpPr/>
            <p:nvPr/>
          </p:nvSpPr>
          <p:spPr>
            <a:xfrm>
              <a:off x="11273932" y="6650692"/>
              <a:ext cx="163774" cy="163774"/>
            </a:xfrm>
            <a:prstGeom prst="ellipse">
              <a:avLst/>
            </a:prstGeom>
            <a:gradFill>
              <a:gsLst>
                <a:gs pos="0">
                  <a:srgbClr val="FF9933"/>
                </a:gs>
                <a:gs pos="100000">
                  <a:srgbClr val="7D1E6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D9FA82-8BCF-4972-AE23-9A0E106EB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89" y="1766895"/>
            <a:ext cx="3324210" cy="33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6EFED9-4B2F-41B4-BAC7-47CBDBF92FD6}"/>
              </a:ext>
            </a:extLst>
          </p:cNvPr>
          <p:cNvSpPr/>
          <p:nvPr/>
        </p:nvSpPr>
        <p:spPr>
          <a:xfrm>
            <a:off x="3091174" y="-3638507"/>
            <a:ext cx="6009651" cy="3172740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FD043-7E1B-4B7F-8E82-E8368FCDEBD0}"/>
              </a:ext>
            </a:extLst>
          </p:cNvPr>
          <p:cNvSpPr txBox="1"/>
          <p:nvPr/>
        </p:nvSpPr>
        <p:spPr>
          <a:xfrm>
            <a:off x="3275923" y="-2347519"/>
            <a:ext cx="99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ABLE TO REPAY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3625-5B2A-483D-BCE7-1DB0C2684C33}"/>
              </a:ext>
            </a:extLst>
          </p:cNvPr>
          <p:cNvSpPr txBox="1"/>
          <p:nvPr/>
        </p:nvSpPr>
        <p:spPr>
          <a:xfrm>
            <a:off x="3258067" y="-1387123"/>
            <a:ext cx="1203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NOT ABLE TO REPAY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4933B-F122-47BC-BA54-0D13DF14F635}"/>
              </a:ext>
            </a:extLst>
          </p:cNvPr>
          <p:cNvSpPr txBox="1"/>
          <p:nvPr/>
        </p:nvSpPr>
        <p:spPr>
          <a:xfrm>
            <a:off x="4992080" y="-3444299"/>
            <a:ext cx="132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LOAN SANCTIONED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88AAD-FE25-4800-8FBD-88B23CBBD4A7}"/>
              </a:ext>
            </a:extLst>
          </p:cNvPr>
          <p:cNvSpPr txBox="1"/>
          <p:nvPr/>
        </p:nvSpPr>
        <p:spPr>
          <a:xfrm>
            <a:off x="7230406" y="-3453053"/>
            <a:ext cx="142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LOAN NOT SANCTIONED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B03FD-D5BF-4EEF-9668-7E54ACA0A158}"/>
              </a:ext>
            </a:extLst>
          </p:cNvPr>
          <p:cNvSpPr/>
          <p:nvPr/>
        </p:nvSpPr>
        <p:spPr>
          <a:xfrm>
            <a:off x="3986356" y="2300683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Right decision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DB769-97E8-44AA-869E-6E5DB4AC585E}"/>
              </a:ext>
            </a:extLst>
          </p:cNvPr>
          <p:cNvSpPr/>
          <p:nvPr/>
        </p:nvSpPr>
        <p:spPr>
          <a:xfrm>
            <a:off x="6314716" y="342900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132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Escaped from loss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28E58-2158-4023-A75A-1EEFF4996D77}"/>
              </a:ext>
            </a:extLst>
          </p:cNvPr>
          <p:cNvSpPr/>
          <p:nvPr/>
        </p:nvSpPr>
        <p:spPr>
          <a:xfrm>
            <a:off x="6314716" y="2321004"/>
            <a:ext cx="2295074" cy="1090412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78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algn="ctr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an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E6793-7360-42D3-9FE6-D26EFA87D4E4}"/>
              </a:ext>
            </a:extLst>
          </p:cNvPr>
          <p:cNvSpPr/>
          <p:nvPr/>
        </p:nvSpPr>
        <p:spPr>
          <a:xfrm>
            <a:off x="3991930" y="3424893"/>
            <a:ext cx="2295074" cy="109041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marL="0" algn="ctr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Due to default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DB85C538-58D0-46AD-B0D0-BA66000ABF8B}"/>
              </a:ext>
            </a:extLst>
          </p:cNvPr>
          <p:cNvSpPr/>
          <p:nvPr/>
        </p:nvSpPr>
        <p:spPr>
          <a:xfrm>
            <a:off x="8488766" y="-3509246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2D6A7E2-C8CF-4800-BA71-CFFF07C830DF}"/>
              </a:ext>
            </a:extLst>
          </p:cNvPr>
          <p:cNvSpPr/>
          <p:nvPr/>
        </p:nvSpPr>
        <p:spPr>
          <a:xfrm>
            <a:off x="-2224367" y="5059905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1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AFE537DF-736B-40A0-AC60-01FE2383A2B8}"/>
              </a:ext>
            </a:extLst>
          </p:cNvPr>
          <p:cNvSpPr/>
          <p:nvPr/>
        </p:nvSpPr>
        <p:spPr>
          <a:xfrm>
            <a:off x="4152900" y="2008457"/>
            <a:ext cx="3981450" cy="778983"/>
          </a:xfrm>
          <a:prstGeom prst="round2SameRect">
            <a:avLst/>
          </a:prstGeom>
          <a:solidFill>
            <a:srgbClr val="0D3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ton" pitchFamily="2" charset="0"/>
              </a:rPr>
              <a:t>Overall Profit =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D18811-C8C7-4921-BE16-12E90289A582}"/>
              </a:ext>
            </a:extLst>
          </p:cNvPr>
          <p:cNvSpPr/>
          <p:nvPr/>
        </p:nvSpPr>
        <p:spPr>
          <a:xfrm>
            <a:off x="849536" y="2743200"/>
            <a:ext cx="10770964" cy="1943100"/>
          </a:xfrm>
          <a:prstGeom prst="roundRect">
            <a:avLst/>
          </a:prstGeom>
          <a:gradFill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B03FD-D5BF-4EEF-9668-7E54ACA0A158}"/>
              </a:ext>
            </a:extLst>
          </p:cNvPr>
          <p:cNvSpPr/>
          <p:nvPr/>
        </p:nvSpPr>
        <p:spPr>
          <a:xfrm>
            <a:off x="1409334" y="3155758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Right decision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DB769-97E8-44AA-869E-6E5DB4AC585E}"/>
              </a:ext>
            </a:extLst>
          </p:cNvPr>
          <p:cNvSpPr/>
          <p:nvPr/>
        </p:nvSpPr>
        <p:spPr>
          <a:xfrm>
            <a:off x="3865804" y="3155758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132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Escaped from loss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28E58-2158-4023-A75A-1EEFF4996D77}"/>
              </a:ext>
            </a:extLst>
          </p:cNvPr>
          <p:cNvSpPr/>
          <p:nvPr/>
        </p:nvSpPr>
        <p:spPr>
          <a:xfrm>
            <a:off x="6322274" y="3155758"/>
            <a:ext cx="2295074" cy="1090412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78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algn="ctr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an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E6793-7360-42D3-9FE6-D26EFA87D4E4}"/>
              </a:ext>
            </a:extLst>
          </p:cNvPr>
          <p:cNvSpPr/>
          <p:nvPr/>
        </p:nvSpPr>
        <p:spPr>
          <a:xfrm>
            <a:off x="8778744" y="3155758"/>
            <a:ext cx="2295074" cy="109041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marL="0" algn="ctr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Due to default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C68F-A2D5-4300-9236-93EACC4E2495}"/>
              </a:ext>
            </a:extLst>
          </p:cNvPr>
          <p:cNvSpPr/>
          <p:nvPr/>
        </p:nvSpPr>
        <p:spPr>
          <a:xfrm>
            <a:off x="3556506" y="3495866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13D61-9EA0-4056-B299-475F0895A913}"/>
              </a:ext>
            </a:extLst>
          </p:cNvPr>
          <p:cNvSpPr/>
          <p:nvPr/>
        </p:nvSpPr>
        <p:spPr>
          <a:xfrm>
            <a:off x="6012976" y="3511116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672874-9770-4CF0-877A-22273A90459C}"/>
              </a:ext>
            </a:extLst>
          </p:cNvPr>
          <p:cNvSpPr/>
          <p:nvPr/>
        </p:nvSpPr>
        <p:spPr>
          <a:xfrm>
            <a:off x="8469446" y="3530166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8ABDC549-9251-4CCF-9634-413FEDC8833A}"/>
              </a:ext>
            </a:extLst>
          </p:cNvPr>
          <p:cNvSpPr/>
          <p:nvPr/>
        </p:nvSpPr>
        <p:spPr>
          <a:xfrm>
            <a:off x="4152900" y="-2065082"/>
            <a:ext cx="3981450" cy="778983"/>
          </a:xfrm>
          <a:prstGeom prst="round2SameRect">
            <a:avLst/>
          </a:prstGeom>
          <a:solidFill>
            <a:srgbClr val="0D3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ton" pitchFamily="2" charset="0"/>
              </a:rPr>
              <a:t>Maximization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E6FD8AF1-6A51-490C-A838-22930F2C2F90}"/>
              </a:ext>
            </a:extLst>
          </p:cNvPr>
          <p:cNvSpPr/>
          <p:nvPr/>
        </p:nvSpPr>
        <p:spPr>
          <a:xfrm>
            <a:off x="8488766" y="-3509246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1B40BD0-4492-4423-A875-D02EF6C35B1C}"/>
              </a:ext>
            </a:extLst>
          </p:cNvPr>
          <p:cNvSpPr/>
          <p:nvPr/>
        </p:nvSpPr>
        <p:spPr>
          <a:xfrm>
            <a:off x="-2224367" y="5059905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DF56CF-ED50-4C78-9A99-DB3F6218B0D5}"/>
              </a:ext>
            </a:extLst>
          </p:cNvPr>
          <p:cNvSpPr/>
          <p:nvPr/>
        </p:nvSpPr>
        <p:spPr>
          <a:xfrm>
            <a:off x="6337927" y="3084394"/>
            <a:ext cx="5384206" cy="1719618"/>
          </a:xfrm>
          <a:prstGeom prst="round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C64BC6-4F3F-43ED-B293-7F723D35E673}"/>
              </a:ext>
            </a:extLst>
          </p:cNvPr>
          <p:cNvSpPr/>
          <p:nvPr/>
        </p:nvSpPr>
        <p:spPr>
          <a:xfrm>
            <a:off x="382137" y="3084394"/>
            <a:ext cx="5384206" cy="1719618"/>
          </a:xfrm>
          <a:prstGeom prst="round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AFE537DF-736B-40A0-AC60-01FE2383A2B8}"/>
              </a:ext>
            </a:extLst>
          </p:cNvPr>
          <p:cNvSpPr/>
          <p:nvPr/>
        </p:nvSpPr>
        <p:spPr>
          <a:xfrm>
            <a:off x="4309507" y="7091389"/>
            <a:ext cx="3981450" cy="778983"/>
          </a:xfrm>
          <a:prstGeom prst="round2SameRect">
            <a:avLst/>
          </a:prstGeom>
          <a:solidFill>
            <a:srgbClr val="0D3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ton" pitchFamily="2" charset="0"/>
              </a:rPr>
              <a:t>Overall Profit =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D18811-C8C7-4921-BE16-12E90289A582}"/>
              </a:ext>
            </a:extLst>
          </p:cNvPr>
          <p:cNvSpPr/>
          <p:nvPr/>
        </p:nvSpPr>
        <p:spPr>
          <a:xfrm>
            <a:off x="1018768" y="7870372"/>
            <a:ext cx="10770964" cy="1943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B03FD-D5BF-4EEF-9668-7E54ACA0A158}"/>
              </a:ext>
            </a:extLst>
          </p:cNvPr>
          <p:cNvSpPr/>
          <p:nvPr/>
        </p:nvSpPr>
        <p:spPr>
          <a:xfrm>
            <a:off x="705500" y="342311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Right decision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DB769-97E8-44AA-869E-6E5DB4AC585E}"/>
              </a:ext>
            </a:extLst>
          </p:cNvPr>
          <p:cNvSpPr/>
          <p:nvPr/>
        </p:nvSpPr>
        <p:spPr>
          <a:xfrm>
            <a:off x="3161970" y="342311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132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Escaped from loss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28E58-2158-4023-A75A-1EEFF4996D77}"/>
              </a:ext>
            </a:extLst>
          </p:cNvPr>
          <p:cNvSpPr/>
          <p:nvPr/>
        </p:nvSpPr>
        <p:spPr>
          <a:xfrm>
            <a:off x="6734956" y="3426370"/>
            <a:ext cx="2295074" cy="1090412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78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algn="ctr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an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E6793-7360-42D3-9FE6-D26EFA87D4E4}"/>
              </a:ext>
            </a:extLst>
          </p:cNvPr>
          <p:cNvSpPr/>
          <p:nvPr/>
        </p:nvSpPr>
        <p:spPr>
          <a:xfrm>
            <a:off x="9191426" y="3426370"/>
            <a:ext cx="2295074" cy="109041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marL="0" algn="ctr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Due to default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C68F-A2D5-4300-9236-93EACC4E2495}"/>
              </a:ext>
            </a:extLst>
          </p:cNvPr>
          <p:cNvSpPr/>
          <p:nvPr/>
        </p:nvSpPr>
        <p:spPr>
          <a:xfrm>
            <a:off x="2852672" y="376321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13D61-9EA0-4056-B299-475F0895A913}"/>
              </a:ext>
            </a:extLst>
          </p:cNvPr>
          <p:cNvSpPr/>
          <p:nvPr/>
        </p:nvSpPr>
        <p:spPr>
          <a:xfrm>
            <a:off x="6425658" y="378172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672874-9770-4CF0-877A-22273A90459C}"/>
              </a:ext>
            </a:extLst>
          </p:cNvPr>
          <p:cNvSpPr/>
          <p:nvPr/>
        </p:nvSpPr>
        <p:spPr>
          <a:xfrm>
            <a:off x="8882128" y="380077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73C34AA-8185-4155-9CA6-AC7418BEED53}"/>
              </a:ext>
            </a:extLst>
          </p:cNvPr>
          <p:cNvSpPr/>
          <p:nvPr/>
        </p:nvSpPr>
        <p:spPr>
          <a:xfrm>
            <a:off x="4105275" y="1567253"/>
            <a:ext cx="3981450" cy="778983"/>
          </a:xfrm>
          <a:prstGeom prst="round2SameRect">
            <a:avLst/>
          </a:prstGeom>
          <a:solidFill>
            <a:srgbClr val="0D3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ton" pitchFamily="2" charset="0"/>
              </a:rPr>
              <a:t>Maximization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0FF29-0443-46E7-9E7F-5AE465E3507B}"/>
              </a:ext>
            </a:extLst>
          </p:cNvPr>
          <p:cNvSpPr txBox="1"/>
          <p:nvPr/>
        </p:nvSpPr>
        <p:spPr>
          <a:xfrm>
            <a:off x="594210" y="2475750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Maximized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A6505-0D8F-4862-B8A1-17AFDEE411C4}"/>
              </a:ext>
            </a:extLst>
          </p:cNvPr>
          <p:cNvSpPr txBox="1"/>
          <p:nvPr/>
        </p:nvSpPr>
        <p:spPr>
          <a:xfrm>
            <a:off x="9740116" y="2475749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A930"/>
                </a:solidFill>
              </a:rPr>
              <a:t>Minimized</a:t>
            </a: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EBD59461-F2FB-4609-93DA-23DFC5065486}"/>
              </a:ext>
            </a:extLst>
          </p:cNvPr>
          <p:cNvSpPr/>
          <p:nvPr/>
        </p:nvSpPr>
        <p:spPr>
          <a:xfrm>
            <a:off x="-2371151" y="-4017192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56642EC6-975C-4081-8FD4-14154E8C933F}"/>
              </a:ext>
            </a:extLst>
          </p:cNvPr>
          <p:cNvSpPr/>
          <p:nvPr/>
        </p:nvSpPr>
        <p:spPr>
          <a:xfrm>
            <a:off x="7608398" y="5269098"/>
            <a:ext cx="5930721" cy="5930721"/>
          </a:xfrm>
          <a:prstGeom prst="donut">
            <a:avLst>
              <a:gd name="adj" fmla="val 16249"/>
            </a:avLst>
          </a:prstGeom>
          <a:gradFill flip="none" rotWithShape="1">
            <a:gsLst>
              <a:gs pos="0">
                <a:srgbClr val="FF0066">
                  <a:alpha val="50000"/>
                </a:srgbClr>
              </a:gs>
              <a:gs pos="99000">
                <a:srgbClr val="0D39A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7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DF56CF-ED50-4C78-9A99-DB3F6218B0D5}"/>
              </a:ext>
            </a:extLst>
          </p:cNvPr>
          <p:cNvSpPr/>
          <p:nvPr/>
        </p:nvSpPr>
        <p:spPr>
          <a:xfrm>
            <a:off x="6356977" y="1007944"/>
            <a:ext cx="5384206" cy="1719618"/>
          </a:xfrm>
          <a:prstGeom prst="round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C64BC6-4F3F-43ED-B293-7F723D35E673}"/>
              </a:ext>
            </a:extLst>
          </p:cNvPr>
          <p:cNvSpPr/>
          <p:nvPr/>
        </p:nvSpPr>
        <p:spPr>
          <a:xfrm>
            <a:off x="401187" y="1007944"/>
            <a:ext cx="5384206" cy="1719618"/>
          </a:xfrm>
          <a:prstGeom prst="round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B03FD-D5BF-4EEF-9668-7E54ACA0A158}"/>
              </a:ext>
            </a:extLst>
          </p:cNvPr>
          <p:cNvSpPr/>
          <p:nvPr/>
        </p:nvSpPr>
        <p:spPr>
          <a:xfrm>
            <a:off x="724550" y="134666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Right decision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DB769-97E8-44AA-869E-6E5DB4AC585E}"/>
              </a:ext>
            </a:extLst>
          </p:cNvPr>
          <p:cNvSpPr/>
          <p:nvPr/>
        </p:nvSpPr>
        <p:spPr>
          <a:xfrm>
            <a:off x="3181020" y="134666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132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Escaped from loss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28E58-2158-4023-A75A-1EEFF4996D77}"/>
              </a:ext>
            </a:extLst>
          </p:cNvPr>
          <p:cNvSpPr/>
          <p:nvPr/>
        </p:nvSpPr>
        <p:spPr>
          <a:xfrm>
            <a:off x="6754006" y="1349920"/>
            <a:ext cx="2295074" cy="1090412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78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algn="ctr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an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E6793-7360-42D3-9FE6-D26EFA87D4E4}"/>
              </a:ext>
            </a:extLst>
          </p:cNvPr>
          <p:cNvSpPr/>
          <p:nvPr/>
        </p:nvSpPr>
        <p:spPr>
          <a:xfrm>
            <a:off x="9210476" y="1349920"/>
            <a:ext cx="2295074" cy="109041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marL="0" algn="ctr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Due to default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C68F-A2D5-4300-9236-93EACC4E2495}"/>
              </a:ext>
            </a:extLst>
          </p:cNvPr>
          <p:cNvSpPr/>
          <p:nvPr/>
        </p:nvSpPr>
        <p:spPr>
          <a:xfrm>
            <a:off x="2871722" y="168676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13D61-9EA0-4056-B299-475F0895A913}"/>
              </a:ext>
            </a:extLst>
          </p:cNvPr>
          <p:cNvSpPr/>
          <p:nvPr/>
        </p:nvSpPr>
        <p:spPr>
          <a:xfrm>
            <a:off x="6444708" y="170527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672874-9770-4CF0-877A-22273A90459C}"/>
              </a:ext>
            </a:extLst>
          </p:cNvPr>
          <p:cNvSpPr/>
          <p:nvPr/>
        </p:nvSpPr>
        <p:spPr>
          <a:xfrm>
            <a:off x="8901178" y="172432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73C34AA-8185-4155-9CA6-AC7418BEED53}"/>
              </a:ext>
            </a:extLst>
          </p:cNvPr>
          <p:cNvSpPr/>
          <p:nvPr/>
        </p:nvSpPr>
        <p:spPr>
          <a:xfrm>
            <a:off x="3901043" y="-1556947"/>
            <a:ext cx="3981450" cy="778983"/>
          </a:xfrm>
          <a:prstGeom prst="round2SameRect">
            <a:avLst/>
          </a:prstGeom>
          <a:solidFill>
            <a:srgbClr val="0D3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ton" pitchFamily="2" charset="0"/>
              </a:rPr>
              <a:t>Maximization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0FF29-0443-46E7-9E7F-5AE465E3507B}"/>
              </a:ext>
            </a:extLst>
          </p:cNvPr>
          <p:cNvSpPr txBox="1"/>
          <p:nvPr/>
        </p:nvSpPr>
        <p:spPr>
          <a:xfrm>
            <a:off x="613260" y="399300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Maximized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A6505-0D8F-4862-B8A1-17AFDEE411C4}"/>
              </a:ext>
            </a:extLst>
          </p:cNvPr>
          <p:cNvSpPr txBox="1"/>
          <p:nvPr/>
        </p:nvSpPr>
        <p:spPr>
          <a:xfrm>
            <a:off x="9759166" y="399299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A930"/>
                </a:solidFill>
              </a:rPr>
              <a:t>Minimized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C2941-3BD5-4195-AC2E-FD253D336EE6}"/>
              </a:ext>
            </a:extLst>
          </p:cNvPr>
          <p:cNvSpPr/>
          <p:nvPr/>
        </p:nvSpPr>
        <p:spPr>
          <a:xfrm>
            <a:off x="4600575" y="3876372"/>
            <a:ext cx="2990850" cy="2552700"/>
          </a:xfrm>
          <a:prstGeom prst="roundRect">
            <a:avLst>
              <a:gd name="adj" fmla="val 27861"/>
            </a:avLst>
          </a:prstGeom>
          <a:solidFill>
            <a:srgbClr val="0D3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RISK </a:t>
            </a:r>
          </a:p>
          <a:p>
            <a:pPr algn="ctr"/>
            <a:r>
              <a:rPr lang="en-US" dirty="0"/>
              <a:t>Based Decision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921BDBC-09C6-4E96-A834-7B99973A5219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rot="5400000" flipH="1" flipV="1">
            <a:off x="6998135" y="1825427"/>
            <a:ext cx="1148810" cy="295308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0A8AB0-7870-4091-928C-EB80E116303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16200000" flipV="1">
            <a:off x="4020240" y="1800612"/>
            <a:ext cx="1148810" cy="300271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9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DF56CF-ED50-4C78-9A99-DB3F6218B0D5}"/>
              </a:ext>
            </a:extLst>
          </p:cNvPr>
          <p:cNvSpPr/>
          <p:nvPr/>
        </p:nvSpPr>
        <p:spPr>
          <a:xfrm>
            <a:off x="6356977" y="-2211506"/>
            <a:ext cx="5384206" cy="1719618"/>
          </a:xfrm>
          <a:prstGeom prst="round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C64BC6-4F3F-43ED-B293-7F723D35E673}"/>
              </a:ext>
            </a:extLst>
          </p:cNvPr>
          <p:cNvSpPr/>
          <p:nvPr/>
        </p:nvSpPr>
        <p:spPr>
          <a:xfrm>
            <a:off x="401187" y="-2211506"/>
            <a:ext cx="5384206" cy="1719618"/>
          </a:xfrm>
          <a:prstGeom prst="round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B03FD-D5BF-4EEF-9668-7E54ACA0A158}"/>
              </a:ext>
            </a:extLst>
          </p:cNvPr>
          <p:cNvSpPr/>
          <p:nvPr/>
        </p:nvSpPr>
        <p:spPr>
          <a:xfrm>
            <a:off x="724550" y="-187279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Right decision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DB769-97E8-44AA-869E-6E5DB4AC585E}"/>
              </a:ext>
            </a:extLst>
          </p:cNvPr>
          <p:cNvSpPr/>
          <p:nvPr/>
        </p:nvSpPr>
        <p:spPr>
          <a:xfrm>
            <a:off x="3181020" y="-1872790"/>
            <a:ext cx="2295074" cy="1090412"/>
          </a:xfrm>
          <a:prstGeom prst="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132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PROFIT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Escaped from loss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28E58-2158-4023-A75A-1EEFF4996D77}"/>
              </a:ext>
            </a:extLst>
          </p:cNvPr>
          <p:cNvSpPr/>
          <p:nvPr/>
        </p:nvSpPr>
        <p:spPr>
          <a:xfrm>
            <a:off x="6754006" y="-1869530"/>
            <a:ext cx="2295074" cy="1090412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78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algn="ctr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an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E6793-7360-42D3-9FE6-D26EFA87D4E4}"/>
              </a:ext>
            </a:extLst>
          </p:cNvPr>
          <p:cNvSpPr/>
          <p:nvPr/>
        </p:nvSpPr>
        <p:spPr>
          <a:xfrm>
            <a:off x="9210476" y="-1869530"/>
            <a:ext cx="2295074" cy="109041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pPr marL="0" algn="ctr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Due to default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CC68F-A2D5-4300-9236-93EACC4E2495}"/>
              </a:ext>
            </a:extLst>
          </p:cNvPr>
          <p:cNvSpPr/>
          <p:nvPr/>
        </p:nvSpPr>
        <p:spPr>
          <a:xfrm>
            <a:off x="2871722" y="-1532682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13D61-9EA0-4056-B299-475F0895A913}"/>
              </a:ext>
            </a:extLst>
          </p:cNvPr>
          <p:cNvSpPr/>
          <p:nvPr/>
        </p:nvSpPr>
        <p:spPr>
          <a:xfrm>
            <a:off x="6444708" y="-1514172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672874-9770-4CF0-877A-22273A90459C}"/>
              </a:ext>
            </a:extLst>
          </p:cNvPr>
          <p:cNvSpPr/>
          <p:nvPr/>
        </p:nvSpPr>
        <p:spPr>
          <a:xfrm>
            <a:off x="8901178" y="-1495122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73C34AA-8185-4155-9CA6-AC7418BEED53}"/>
              </a:ext>
            </a:extLst>
          </p:cNvPr>
          <p:cNvSpPr/>
          <p:nvPr/>
        </p:nvSpPr>
        <p:spPr>
          <a:xfrm>
            <a:off x="3901043" y="-1556947"/>
            <a:ext cx="3981450" cy="778983"/>
          </a:xfrm>
          <a:prstGeom prst="round2SameRect">
            <a:avLst/>
          </a:prstGeom>
          <a:solidFill>
            <a:srgbClr val="0D3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ton" pitchFamily="2" charset="0"/>
              </a:rPr>
              <a:t>Maximization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0FF29-0443-46E7-9E7F-5AE465E3507B}"/>
              </a:ext>
            </a:extLst>
          </p:cNvPr>
          <p:cNvSpPr txBox="1"/>
          <p:nvPr/>
        </p:nvSpPr>
        <p:spPr>
          <a:xfrm>
            <a:off x="613260" y="-2820150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Maximized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A6505-0D8F-4862-B8A1-17AFDEE411C4}"/>
              </a:ext>
            </a:extLst>
          </p:cNvPr>
          <p:cNvSpPr txBox="1"/>
          <p:nvPr/>
        </p:nvSpPr>
        <p:spPr>
          <a:xfrm>
            <a:off x="9759166" y="-2820151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A930"/>
                </a:solidFill>
              </a:rPr>
              <a:t>Minimized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C2941-3BD5-4195-AC2E-FD253D336EE6}"/>
              </a:ext>
            </a:extLst>
          </p:cNvPr>
          <p:cNvSpPr/>
          <p:nvPr/>
        </p:nvSpPr>
        <p:spPr>
          <a:xfrm>
            <a:off x="4600575" y="666750"/>
            <a:ext cx="2990850" cy="2552700"/>
          </a:xfrm>
          <a:prstGeom prst="roundRect">
            <a:avLst>
              <a:gd name="adj" fmla="val 27861"/>
            </a:avLst>
          </a:prstGeom>
          <a:solidFill>
            <a:srgbClr val="0D3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RISK </a:t>
            </a:r>
          </a:p>
          <a:p>
            <a:pPr algn="ctr"/>
            <a:r>
              <a:rPr lang="en-US" dirty="0"/>
              <a:t>Based Decision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921BDBC-09C6-4E96-A834-7B99973A5219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rot="5400000" flipH="1" flipV="1">
            <a:off x="6993221" y="-1389109"/>
            <a:ext cx="1158638" cy="295308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0A8AB0-7870-4091-928C-EB80E116303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16200000" flipV="1">
            <a:off x="4015326" y="-1413924"/>
            <a:ext cx="1158638" cy="300271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6EF744-B1FA-4D5B-936C-634A5FBF08F0}"/>
              </a:ext>
            </a:extLst>
          </p:cNvPr>
          <p:cNvSpPr/>
          <p:nvPr/>
        </p:nvSpPr>
        <p:spPr>
          <a:xfrm>
            <a:off x="3495992" y="3638551"/>
            <a:ext cx="5276850" cy="1905000"/>
          </a:xfrm>
          <a:prstGeom prst="roundRect">
            <a:avLst/>
          </a:prstGeom>
          <a:gradFill flip="none" rotWithShape="1">
            <a:gsLst>
              <a:gs pos="0">
                <a:srgbClr val="0D39A9"/>
              </a:gs>
              <a:gs pos="100000">
                <a:srgbClr val="CC0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CLASSIFICATION</a:t>
            </a:r>
          </a:p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3C3EB9-641B-462A-B219-CF992EE8F298}"/>
              </a:ext>
            </a:extLst>
          </p:cNvPr>
          <p:cNvSpPr/>
          <p:nvPr/>
        </p:nvSpPr>
        <p:spPr>
          <a:xfrm>
            <a:off x="4879350" y="5962652"/>
            <a:ext cx="2297530" cy="1459832"/>
          </a:xfrm>
          <a:prstGeom prst="ellipse">
            <a:avLst/>
          </a:prstGeom>
          <a:gradFill flip="none" rotWithShape="1">
            <a:gsLst>
              <a:gs pos="0">
                <a:srgbClr val="7D1E6A"/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</a:t>
            </a:r>
          </a:p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FB1D6E-F8BA-41E3-9E5B-52229A664A6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028115" y="5543551"/>
            <a:ext cx="0" cy="419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C9D378-51D3-4CCE-9388-E18C17F7192F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2662026" y="4620126"/>
            <a:ext cx="79816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05BABA-EDC7-494E-A9FF-BAD925330A07}"/>
              </a:ext>
            </a:extLst>
          </p:cNvPr>
          <p:cNvSpPr/>
          <p:nvPr/>
        </p:nvSpPr>
        <p:spPr>
          <a:xfrm>
            <a:off x="613260" y="4154905"/>
            <a:ext cx="2048766" cy="930442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18900000" scaled="1"/>
            <a:tileRect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DEFAULTER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423B60-A7C3-4EBD-820B-58EF59799D82}"/>
              </a:ext>
            </a:extLst>
          </p:cNvPr>
          <p:cNvSpPr/>
          <p:nvPr/>
        </p:nvSpPr>
        <p:spPr>
          <a:xfrm>
            <a:off x="9391241" y="4125830"/>
            <a:ext cx="2478543" cy="930442"/>
          </a:xfrm>
          <a:prstGeom prst="roundRect">
            <a:avLst/>
          </a:prstGeom>
          <a:gradFill>
            <a:gsLst>
              <a:gs pos="0">
                <a:srgbClr val="CCCC00"/>
              </a:gs>
              <a:gs pos="100000">
                <a:srgbClr val="00B050"/>
              </a:gs>
            </a:gsLst>
            <a:lin ang="2400000" scaled="0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NON DEFAULTER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4C04FC-D498-4121-BB97-923DE0E9030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772842" y="4591051"/>
            <a:ext cx="6183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AE39FD3-C44B-46FA-BBBB-D34161CC558B}"/>
              </a:ext>
            </a:extLst>
          </p:cNvPr>
          <p:cNvCxnSpPr>
            <a:stCxn id="35" idx="0"/>
            <a:endCxn id="3" idx="1"/>
          </p:cNvCxnSpPr>
          <p:nvPr/>
        </p:nvCxnSpPr>
        <p:spPr>
          <a:xfrm rot="5400000" flipH="1" flipV="1">
            <a:off x="2013207" y="1567537"/>
            <a:ext cx="2211805" cy="296293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3822F41-17E6-4BF9-8DBB-4BFC107CA3F5}"/>
              </a:ext>
            </a:extLst>
          </p:cNvPr>
          <p:cNvCxnSpPr>
            <a:cxnSpLocks/>
            <a:stCxn id="36" idx="0"/>
            <a:endCxn id="3" idx="3"/>
          </p:cNvCxnSpPr>
          <p:nvPr/>
        </p:nvCxnSpPr>
        <p:spPr>
          <a:xfrm rot="16200000" flipV="1">
            <a:off x="8019604" y="1514921"/>
            <a:ext cx="2182730" cy="303908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6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661</Words>
  <Application>Microsoft Office PowerPoint</Application>
  <PresentationFormat>Widescreen</PresentationFormat>
  <Paragraphs>232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Anton</vt:lpstr>
      <vt:lpstr>Arial</vt:lpstr>
      <vt:lpstr>Be Vietnam Pro</vt:lpstr>
      <vt:lpstr>Calibri</vt:lpstr>
      <vt:lpstr>Calibri Light</vt:lpstr>
      <vt:lpstr>PT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sanamala</dc:creator>
  <cp:lastModifiedBy>Prem Kumar Sanamala</cp:lastModifiedBy>
  <cp:revision>59</cp:revision>
  <dcterms:created xsi:type="dcterms:W3CDTF">2023-04-05T06:39:04Z</dcterms:created>
  <dcterms:modified xsi:type="dcterms:W3CDTF">2023-06-18T09:21:36Z</dcterms:modified>
</cp:coreProperties>
</file>