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61" r:id="rId5"/>
    <p:sldId id="262" r:id="rId6"/>
    <p:sldId id="268" r:id="rId7"/>
    <p:sldId id="263" r:id="rId8"/>
    <p:sldId id="264" r:id="rId9"/>
    <p:sldId id="265" r:id="rId10"/>
    <p:sldId id="266" r:id="rId11"/>
    <p:sldId id="269" r:id="rId12"/>
    <p:sldId id="270" r:id="rId13"/>
    <p:sldId id="271" r:id="rId14"/>
    <p:sldId id="272" r:id="rId15"/>
    <p:sldId id="273" r:id="rId16"/>
    <p:sldId id="274"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4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2D8FADD-6202-4527-A926-D42CDB9819F7}"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6ABFAD-102A-4B04-ABB2-230A8C1C7AF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BEE4F76-CFCD-4DBF-BCDE-390366D3373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A3A438B-353E-4C33-B434-197AEABDC4F2}"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189231-F571-469A-91A9-E7737FABA7E9}"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645B47F-C42C-4E6F-AB73-530F46A47C50}"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4409137-C597-451C-AA5B-0CA6CCA56DF3}" type="datetime1">
              <a:rPr lang="en-US" smtClean="0"/>
            </a:fld>
            <a:endParaRPr lang="en-US"/>
          </a:p>
        </p:txBody>
      </p:sp>
      <p:sp>
        <p:nvSpPr>
          <p:cNvPr id="8" name="Footer Placeholder 7"/>
          <p:cNvSpPr>
            <a:spLocks noGrp="1"/>
          </p:cNvSpPr>
          <p:nvPr>
            <p:ph type="ftr" sz="quarter" idx="11"/>
          </p:nvPr>
        </p:nvSpPr>
        <p:spPr/>
        <p:txBody>
          <a:bodyPr/>
          <a:lstStyle/>
          <a:p>
            <a:r>
              <a:rPr lang="en-US"/>
              <a:t>© Edunet Foundation. All rights reserved.</a:t>
            </a:r>
            <a:endParaRPr lang="en-US"/>
          </a:p>
        </p:txBody>
      </p:sp>
      <p:sp>
        <p:nvSpPr>
          <p:cNvPr id="9" name="Slide Number Placeholder 8"/>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92B6CF-B624-449C-A6BA-FAB3DB1042C2}" type="datetime1">
              <a:rPr lang="en-US" smtClean="0"/>
            </a:fld>
            <a:endParaRPr lang="en-US"/>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
        <p:nvSpPr>
          <p:cNvPr id="5" name="Slide Number Placeholder 4"/>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fld>
            <a:endParaRPr lang="en-US"/>
          </a:p>
        </p:txBody>
      </p:sp>
      <p:sp>
        <p:nvSpPr>
          <p:cNvPr id="3" name="Footer Placeholder 2"/>
          <p:cNvSpPr>
            <a:spLocks noGrp="1"/>
          </p:cNvSpPr>
          <p:nvPr>
            <p:ph type="ftr" sz="quarter" idx="11"/>
          </p:nvPr>
        </p:nvSpPr>
        <p:spPr/>
        <p:txBody>
          <a:bodyPr/>
          <a:lstStyle/>
          <a:p>
            <a:r>
              <a:rPr lang="en-US"/>
              <a:t>© Edunet Foundation. All rights reserved.</a:t>
            </a:r>
            <a:endParaRPr lang="en-US"/>
          </a:p>
        </p:txBody>
      </p:sp>
      <p:sp>
        <p:nvSpPr>
          <p:cNvPr id="4" name="Slide Number Placeholder 3"/>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4586C9-C8D5-4804-B4A7-343C05555BF9}"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78801E-C1A2-4C46-B404-CC030D4B77C7}"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r>
              <a:rPr lang="en-US" sz="5335" b="1" dirty="0">
                <a:solidFill>
                  <a:schemeClr val="accent1"/>
                </a:solidFill>
                <a:latin typeface="Arial" panose="020B0604020202020204" pitchFamily="34" charset="0"/>
                <a:cs typeface="Arial" panose="020B0604020202020204" pitchFamily="34" charset="0"/>
              </a:rPr>
              <a:t>Graphical Password Shuffling</a:t>
            </a:r>
            <a:endParaRPr lang="en-US" sz="5335"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TS- WEB/CC/AI TRACK CAPSTONE PROJECT</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1723871" y="3252865"/>
            <a:ext cx="9039066" cy="1630045"/>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charset="0"/>
                <a:cs typeface="Times New Roman" panose="02020603050405020304" charset="0"/>
              </a:rPr>
              <a:t>Presented By:</a:t>
            </a:r>
            <a:endParaRPr lang="en-US" sz="2000" b="1" dirty="0">
              <a:solidFill>
                <a:schemeClr val="accent1">
                  <a:lumMod val="75000"/>
                </a:schemeClr>
              </a:solidFill>
              <a:latin typeface="Times New Roman" panose="02020603050405020304" charset="0"/>
              <a:cs typeface="Times New Roman" panose="02020603050405020304" charset="0"/>
            </a:endParaRPr>
          </a:p>
          <a:p>
            <a:r>
              <a:rPr lang="en-US" sz="2000" b="1" dirty="0">
                <a:solidFill>
                  <a:schemeClr val="accent1">
                    <a:lumMod val="75000"/>
                  </a:schemeClr>
                </a:solidFill>
                <a:latin typeface="Times New Roman" panose="02020603050405020304" charset="0"/>
                <a:cs typeface="Times New Roman" panose="02020603050405020304" charset="0"/>
              </a:rPr>
              <a:t>1. MISS NEHA GUPTA</a:t>
            </a:r>
            <a:endParaRPr lang="en-US" sz="2000" b="1" dirty="0">
              <a:solidFill>
                <a:schemeClr val="accent1">
                  <a:lumMod val="75000"/>
                </a:schemeClr>
              </a:solidFill>
              <a:latin typeface="Times New Roman" panose="02020603050405020304" charset="0"/>
              <a:cs typeface="Times New Roman" panose="02020603050405020304" charset="0"/>
            </a:endParaRPr>
          </a:p>
          <a:p>
            <a:r>
              <a:rPr lang="en-US" sz="2000" b="1" dirty="0">
                <a:solidFill>
                  <a:schemeClr val="accent1">
                    <a:lumMod val="75000"/>
                  </a:schemeClr>
                </a:solidFill>
                <a:latin typeface="Times New Roman" panose="02020603050405020304" charset="0"/>
                <a:cs typeface="Times New Roman" panose="02020603050405020304" charset="0"/>
              </a:rPr>
              <a:t>2. MISS K. SRI SOWMYA DEVI</a:t>
            </a:r>
            <a:endParaRPr lang="en-US" sz="2000" b="1" dirty="0">
              <a:solidFill>
                <a:schemeClr val="accent1">
                  <a:lumMod val="75000"/>
                </a:schemeClr>
              </a:solidFill>
              <a:latin typeface="Times New Roman" panose="02020603050405020304" charset="0"/>
              <a:cs typeface="Times New Roman" panose="02020603050405020304" charset="0"/>
            </a:endParaRPr>
          </a:p>
          <a:p>
            <a:r>
              <a:rPr lang="en-US" sz="2000" b="1" dirty="0">
                <a:solidFill>
                  <a:schemeClr val="accent1">
                    <a:lumMod val="75000"/>
                  </a:schemeClr>
                </a:solidFill>
                <a:latin typeface="Times New Roman" panose="02020603050405020304" charset="0"/>
                <a:cs typeface="Times New Roman" panose="02020603050405020304" charset="0"/>
              </a:rPr>
              <a:t>3. MALLEPALLY MOUNIKA</a:t>
            </a:r>
            <a:endParaRPr lang="en-US" sz="2000" b="1" dirty="0">
              <a:solidFill>
                <a:schemeClr val="accent1">
                  <a:lumMod val="75000"/>
                </a:schemeClr>
              </a:solidFill>
              <a:latin typeface="Times New Roman" panose="02020603050405020304" charset="0"/>
              <a:cs typeface="Times New Roman" panose="02020603050405020304" charset="0"/>
            </a:endParaRPr>
          </a:p>
          <a:p>
            <a:endParaRPr lang="en-US" sz="2000" b="1" dirty="0">
              <a:solidFill>
                <a:schemeClr val="accent1">
                  <a:lumMod val="75000"/>
                </a:schemeClr>
              </a:solidFill>
              <a:latin typeface="Times New Roman" panose="02020603050405020304" charset="0"/>
              <a:cs typeface="Times New Roman" panose="02020603050405020304" charset="0"/>
            </a:endParaRPr>
          </a:p>
        </p:txBody>
      </p:sp>
      <p:sp>
        <p:nvSpPr>
          <p:cNvPr id="5" name="TextBox 4"/>
          <p:cNvSpPr txBox="1"/>
          <p:nvPr/>
        </p:nvSpPr>
        <p:spPr>
          <a:xfrm>
            <a:off x="1678902" y="5186598"/>
            <a:ext cx="8259580" cy="398780"/>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charset="0"/>
                <a:cs typeface="Times New Roman" panose="02020603050405020304" charset="0"/>
              </a:rPr>
              <a:t>Guided By:UMA MAHESHWARI</a:t>
            </a:r>
            <a:endParaRPr lang="en-US" sz="2000" b="1" dirty="0">
              <a:solidFill>
                <a:schemeClr val="accent1">
                  <a:lumMod val="75000"/>
                </a:schemeClr>
              </a:solidFill>
              <a:latin typeface="Times New Roman" panose="02020603050405020304" charset="0"/>
              <a:cs typeface="Times New Roman" panose="0202060305040502030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b="1" dirty="0">
                <a:solidFill>
                  <a:schemeClr val="accent1"/>
                </a:solidFill>
                <a:latin typeface="Arial" panose="020B0604020202020204"/>
                <a:ea typeface="+mj-lt"/>
                <a:cs typeface="Arial" panose="020B0604020202020204"/>
                <a:sym typeface="+mn-ea"/>
              </a:rPr>
              <a:t>            Hardware Requirements:</a:t>
            </a:r>
            <a:endParaRPr lang="en-US" b="1" dirty="0">
              <a:solidFill>
                <a:schemeClr val="accent1"/>
              </a:solidFill>
              <a:latin typeface="Arial" panose="020B0604020202020204"/>
              <a:ea typeface="+mj-lt"/>
              <a:cs typeface="Arial" panose="020B0604020202020204"/>
              <a:sym typeface="+mn-ea"/>
            </a:endParaRPr>
          </a:p>
        </p:txBody>
      </p:sp>
      <p:sp>
        <p:nvSpPr>
          <p:cNvPr id="3" name="Content Placeholder 2"/>
          <p:cNvSpPr>
            <a:spLocks noGrp="1"/>
          </p:cNvSpPr>
          <p:nvPr>
            <p:ph idx="1"/>
          </p:nvPr>
        </p:nvSpPr>
        <p:spPr/>
        <p:txBody>
          <a:bodyPr/>
          <a:p>
            <a:pPr>
              <a:lnSpc>
                <a:spcPct val="200000"/>
              </a:lnSpc>
            </a:pP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Processor:</a:t>
            </a:r>
            <a:r>
              <a:rPr lang="en-US">
                <a:latin typeface="Times New Roman" panose="02020603050405020304" charset="0"/>
                <a:cs typeface="Times New Roman" panose="02020603050405020304" charset="0"/>
              </a:rPr>
              <a:t>: Pentium-III (or) Higher</a:t>
            </a:r>
            <a:endParaRPr lang="en-US">
              <a:latin typeface="Times New Roman" panose="02020603050405020304" charset="0"/>
              <a:cs typeface="Times New Roman" panose="02020603050405020304" charset="0"/>
            </a:endParaRPr>
          </a:p>
          <a:p>
            <a:pPr>
              <a:lnSpc>
                <a:spcPct val="200000"/>
              </a:lnSpc>
            </a:pP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Ram</a:t>
            </a:r>
            <a:r>
              <a:rPr lang="en-US">
                <a:latin typeface="Times New Roman" panose="02020603050405020304" charset="0"/>
                <a:cs typeface="Times New Roman" panose="02020603050405020304" charset="0"/>
              </a:rPr>
              <a:t>:: 64MB (or) Higher</a:t>
            </a:r>
            <a:endParaRPr lang="en-US">
              <a:latin typeface="Times New Roman" panose="02020603050405020304" charset="0"/>
              <a:cs typeface="Times New Roman" panose="02020603050405020304" charset="0"/>
            </a:endParaRPr>
          </a:p>
          <a:p>
            <a:pPr>
              <a:lnSpc>
                <a:spcPct val="200000"/>
              </a:lnSpc>
            </a:pP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Cache</a:t>
            </a:r>
            <a:r>
              <a:rPr lang="en-US">
                <a:latin typeface="Times New Roman" panose="02020603050405020304" charset="0"/>
                <a:cs typeface="Times New Roman" panose="02020603050405020304" charset="0"/>
              </a:rPr>
              <a:t>:: 512MB</a:t>
            </a:r>
            <a:endParaRPr lang="en-US">
              <a:latin typeface="Times New Roman" panose="02020603050405020304" charset="0"/>
              <a:cs typeface="Times New Roman" panose="02020603050405020304" charset="0"/>
            </a:endParaRPr>
          </a:p>
          <a:p>
            <a:pPr>
              <a:lnSpc>
                <a:spcPct val="200000"/>
              </a:lnSpc>
            </a:pP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Hard disk</a:t>
            </a:r>
            <a:r>
              <a:rPr lang="en-US">
                <a:latin typeface="Times New Roman" panose="02020603050405020304" charset="0"/>
                <a:cs typeface="Times New Roman" panose="02020603050405020304" charset="0"/>
              </a:rPr>
              <a:t>:: 10GB</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a:solidFill>
                  <a:schemeClr val="accent1"/>
                </a:solidFill>
                <a:latin typeface="Arial" panose="020B0604020202020204"/>
                <a:ea typeface="+mj-lt"/>
                <a:cs typeface="Arial" panose="020B0604020202020204"/>
                <a:sym typeface="+mn-ea"/>
              </a:rPr>
              <a:t> </a:t>
            </a:r>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Software Requirements</a:t>
            </a:r>
            <a:endParaRPr lang="en-US" b="1" dirty="0">
              <a:solidFill>
                <a:schemeClr val="accent1"/>
              </a:solidFill>
              <a:latin typeface="Arial" panose="020B0604020202020204"/>
              <a:ea typeface="+mj-lt"/>
              <a:cs typeface="Arial" panose="020B0604020202020204"/>
              <a:sym typeface="+mn-ea"/>
            </a:endParaRPr>
          </a:p>
        </p:txBody>
      </p:sp>
      <p:sp>
        <p:nvSpPr>
          <p:cNvPr id="3" name="Content Placeholder 2"/>
          <p:cNvSpPr>
            <a:spLocks noGrp="1"/>
          </p:cNvSpPr>
          <p:nvPr>
            <p:ph idx="1"/>
          </p:nvPr>
        </p:nvSpPr>
        <p:spPr/>
        <p:txBody>
          <a:bodyPr/>
          <a:p>
            <a:r>
              <a:rPr lang="en-US" b="1">
                <a:latin typeface="Times New Roman" panose="02020603050405020304" charset="0"/>
                <a:cs typeface="Times New Roman" panose="02020603050405020304" charset="0"/>
              </a:rPr>
              <a:t>Operating System </a:t>
            </a:r>
            <a:r>
              <a:rPr lang="en-US">
                <a:latin typeface="Times New Roman" panose="02020603050405020304" charset="0"/>
                <a:cs typeface="Times New Roman" panose="02020603050405020304" charset="0"/>
              </a:rPr>
              <a:t>      : Windows  Family or higher version</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Techniques</a:t>
            </a:r>
            <a:r>
              <a:rPr lang="en-US">
                <a:latin typeface="Times New Roman" panose="02020603050405020304" charset="0"/>
                <a:cs typeface="Times New Roman" panose="02020603050405020304" charset="0"/>
              </a:rPr>
              <a:t>                  : JDK 1.7</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Data Base </a:t>
            </a:r>
            <a:r>
              <a:rPr lang="en-US">
                <a:latin typeface="Times New Roman" panose="02020603050405020304" charset="0"/>
                <a:cs typeface="Times New Roman" panose="02020603050405020304" charset="0"/>
              </a:rPr>
              <a:t>                   : Mysql</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Server</a:t>
            </a:r>
            <a:r>
              <a:rPr lang="en-US">
                <a:latin typeface="Times New Roman" panose="02020603050405020304" charset="0"/>
                <a:cs typeface="Times New Roman" panose="02020603050405020304" charset="0"/>
              </a:rPr>
              <a:t>		       :Apache Tomcat</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a:t>
            </a:r>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Advantages</a:t>
            </a:r>
            <a:br>
              <a:rPr lang="en-US" b="1" dirty="0">
                <a:solidFill>
                  <a:schemeClr val="accent1"/>
                </a:solidFill>
                <a:latin typeface="Arial" panose="020B0604020202020204"/>
                <a:ea typeface="+mj-lt"/>
                <a:cs typeface="Arial" panose="020B0604020202020204"/>
                <a:sym typeface="+mn-ea"/>
              </a:rPr>
            </a:br>
            <a:endParaRPr lang="en-US"/>
          </a:p>
        </p:txBody>
      </p:sp>
      <p:sp>
        <p:nvSpPr>
          <p:cNvPr id="3" name="Content Placeholder 2"/>
          <p:cNvSpPr>
            <a:spLocks noGrp="1"/>
          </p:cNvSpPr>
          <p:nvPr>
            <p:ph idx="1"/>
          </p:nvPr>
        </p:nvSpPr>
        <p:spPr/>
        <p:txBody>
          <a:bodyPr/>
          <a:p>
            <a:r>
              <a:rPr lang="en-US"/>
              <a:t> </a:t>
            </a:r>
            <a:r>
              <a:rPr lang="en-US">
                <a:latin typeface="Times New Roman" panose="02020603050405020304" charset="0"/>
                <a:cs typeface="Times New Roman" panose="02020603050405020304" charset="0"/>
              </a:rPr>
              <a:t>Graphical Password schemes provide a way of making more  user  friendly password.</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Here the security of the system is very high.</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Dictionary attacks and brute force search are infeasible.</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dirty="0">
                <a:solidFill>
                  <a:schemeClr val="accent1"/>
                </a:solidFill>
                <a:latin typeface="Arial" panose="020B0604020202020204"/>
                <a:ea typeface="+mj-lt"/>
                <a:cs typeface="Arial" panose="020B0604020202020204"/>
                <a:sym typeface="+mn-ea"/>
              </a:rPr>
            </a:br>
            <a:br>
              <a:rPr lang="en-US" b="1" dirty="0">
                <a:solidFill>
                  <a:schemeClr val="accent1"/>
                </a:solidFill>
                <a:latin typeface="Arial" panose="020B0604020202020204"/>
                <a:ea typeface="+mj-lt"/>
                <a:cs typeface="Arial" panose="020B0604020202020204"/>
                <a:sym typeface="+mn-ea"/>
              </a:rPr>
            </a:br>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Disadvantages</a:t>
            </a:r>
            <a:br>
              <a:rPr lang="en-US" b="1" dirty="0">
                <a:solidFill>
                  <a:schemeClr val="accent1"/>
                </a:solidFill>
                <a:latin typeface="Arial" panose="020B0604020202020204"/>
                <a:ea typeface="+mj-lt"/>
                <a:cs typeface="Arial" panose="020B0604020202020204"/>
                <a:sym typeface="+mn-ea"/>
              </a:rPr>
            </a:br>
            <a:br>
              <a:rPr lang="en-US"/>
            </a:br>
            <a:endParaRPr lang="en-US"/>
          </a:p>
        </p:txBody>
      </p:sp>
      <p:sp>
        <p:nvSpPr>
          <p:cNvPr id="3" name="Content Placeholder 2"/>
          <p:cNvSpPr>
            <a:spLocks noGrp="1"/>
          </p:cNvSpPr>
          <p:nvPr>
            <p:ph idx="1"/>
          </p:nvPr>
        </p:nvSpPr>
        <p:spPr/>
        <p:txBody>
          <a:bodyPr>
            <a:noAutofit/>
          </a:bodyPr>
          <a:p>
            <a:pPr>
              <a:lnSpc>
                <a:spcPct val="150000"/>
              </a:lnSpc>
            </a:pPr>
            <a:r>
              <a:rPr lang="en-US" sz="2000">
                <a:latin typeface="Times New Roman" panose="02020603050405020304" charset="0"/>
                <a:cs typeface="Times New Roman" panose="02020603050405020304" charset="0"/>
              </a:rPr>
              <a:t>Password registration and login process take too long.</a:t>
            </a:r>
            <a:endParaRPr lang="en-US" sz="2000">
              <a:latin typeface="Times New Roman" panose="02020603050405020304" charset="0"/>
              <a:cs typeface="Times New Roman" panose="02020603050405020304" charset="0"/>
            </a:endParaRPr>
          </a:p>
          <a:p>
            <a:pPr>
              <a:lnSpc>
                <a:spcPct val="150000"/>
              </a:lnSpc>
            </a:pP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Require much more storage space than text based passwords.</a:t>
            </a:r>
            <a:endParaRPr lang="en-US" sz="2000">
              <a:latin typeface="Times New Roman" panose="02020603050405020304" charset="0"/>
              <a:cs typeface="Times New Roman" panose="02020603050405020304" charset="0"/>
            </a:endParaRPr>
          </a:p>
          <a:p>
            <a:pPr>
              <a:lnSpc>
                <a:spcPct val="150000"/>
              </a:lnSpc>
            </a:pP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It is difficult to maintenance of carrying the particular image.</a:t>
            </a:r>
            <a:endParaRPr lang="en-US" sz="2000">
              <a:latin typeface="Times New Roman" panose="02020603050405020304" charset="0"/>
              <a:cs typeface="Times New Roman" panose="02020603050405020304" charset="0"/>
            </a:endParaRPr>
          </a:p>
          <a:p>
            <a:pPr>
              <a:lnSpc>
                <a:spcPct val="150000"/>
              </a:lnSpc>
            </a:pP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In ordinary passwords we just typing the character but in the graphical we carry the image or store in our mails like that. If the user loose image it may be difficult to accessing his own account</a:t>
            </a:r>
            <a:endParaRPr 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chemeClr val="accent1"/>
                </a:solidFill>
                <a:latin typeface="Arial" panose="020B0604020202020204"/>
                <a:ea typeface="+mj-lt"/>
                <a:cs typeface="Arial" panose="020B0604020202020204"/>
                <a:sym typeface="+mn-ea"/>
              </a:rPr>
              <a:t>                       Conclusion</a:t>
            </a:r>
            <a:endParaRPr lang="en-US"/>
          </a:p>
        </p:txBody>
      </p:sp>
      <p:sp>
        <p:nvSpPr>
          <p:cNvPr id="3" name="Content Placeholder 2"/>
          <p:cNvSpPr>
            <a:spLocks noGrp="1"/>
          </p:cNvSpPr>
          <p:nvPr>
            <p:ph idx="1"/>
          </p:nvPr>
        </p:nvSpPr>
        <p:spPr/>
        <p:txBody>
          <a:bodyPr/>
          <a:p>
            <a:pPr>
              <a:lnSpc>
                <a:spcPct val="150000"/>
              </a:lnSpc>
            </a:pPr>
            <a:r>
              <a:rPr lang="en-US" sz="2000">
                <a:latin typeface="Times New Roman" panose="02020603050405020304" charset="0"/>
                <a:cs typeface="Times New Roman" panose="02020603050405020304" charset="0"/>
              </a:rPr>
              <a:t>Content passwords were depleted while ensuring the data and assets. Alphanumeric passwords was a cross breed technique, remained against all the different assaults for some time yet additionally got exposed to  numerous inconveniences. Confirmation method created in this paper, utilizes both content and graphical secret key. Client gets the first secret word through his mail id which is alphanumeric in nature and client is offered freedom to change the secret word whenever he/she needs. Created strategy gives twofold security check to the client to login. Hence, this verification is increasingly secure</a:t>
            </a:r>
            <a:endParaRPr 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dirty="0">
                <a:solidFill>
                  <a:schemeClr val="accent1"/>
                </a:solidFill>
                <a:latin typeface="Arial" panose="020B0604020202020204"/>
                <a:ea typeface="+mj-lt"/>
                <a:cs typeface="Arial" panose="020B0604020202020204"/>
                <a:sym typeface="+mn-ea"/>
              </a:rPr>
            </a:br>
            <a:r>
              <a:rPr lang="en-US" b="1" dirty="0">
                <a:solidFill>
                  <a:schemeClr val="accent1"/>
                </a:solidFill>
                <a:latin typeface="Arial" panose="020B0604020202020204"/>
                <a:ea typeface="+mj-lt"/>
                <a:cs typeface="Arial" panose="020B0604020202020204"/>
                <a:sym typeface="+mn-ea"/>
              </a:rPr>
              <a:t>                          Future Scope</a:t>
            </a:r>
            <a:br>
              <a:rPr lang="en-US"/>
            </a:br>
            <a:endParaRPr lang="en-US"/>
          </a:p>
        </p:txBody>
      </p:sp>
      <p:sp>
        <p:nvSpPr>
          <p:cNvPr id="3" name="Content Placeholder 2"/>
          <p:cNvSpPr>
            <a:spLocks noGrp="1"/>
          </p:cNvSpPr>
          <p:nvPr>
            <p:ph idx="1"/>
          </p:nvPr>
        </p:nvSpPr>
        <p:spPr/>
        <p:txBody>
          <a:bodyPr/>
          <a:p>
            <a:pPr>
              <a:lnSpc>
                <a:spcPct val="150000"/>
              </a:lnSpc>
            </a:pPr>
            <a:r>
              <a:rPr lang="en-US" sz="2000">
                <a:latin typeface="Times New Roman" panose="02020603050405020304" charset="0"/>
                <a:cs typeface="Times New Roman" panose="02020603050405020304" charset="0"/>
              </a:rPr>
              <a:t>Future Scope- having studied different recent graphical password authentication techniques and subjecting them for usability features that's memorability, creation time and login time and comparing the safety features of every one of them by considering their password space (complexity), dictionary attack, shoulder surfing and brute force attack. Every method has good resistance to varied password attacks, but not one method is ideal with subject to usability. </a:t>
            </a:r>
            <a:endParaRPr 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panose="020B0604020202020204"/>
                <a:ea typeface="+mn-lt"/>
                <a:cs typeface="Arial" panose="020B0604020202020204"/>
              </a:rPr>
              <a:t>Abstract     </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r>
              <a:rPr lang="en-US" sz="2000" b="1" dirty="0">
                <a:latin typeface="Arial" panose="020B0604020202020204"/>
                <a:ea typeface="+mn-lt"/>
                <a:cs typeface="Arial" panose="020B0604020202020204"/>
              </a:rPr>
              <a:t>Existing system</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Aims , Objective &amp; Proposed System/Solution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System Architecture</a:t>
            </a:r>
            <a:endParaRPr lang="en-US" sz="2000" b="1" dirty="0">
              <a:latin typeface="Arial" panose="020B0604020202020204"/>
              <a:ea typeface="+mn-lt"/>
              <a:cs typeface="Arial" panose="020B0604020202020204"/>
            </a:endParaRPr>
          </a:p>
          <a:p>
            <a:r>
              <a:rPr lang="en-US" sz="2000" b="1" dirty="0">
                <a:latin typeface="Arial" panose="020B0604020202020204"/>
                <a:ea typeface="+mn-lt"/>
                <a:cs typeface="Arial" panose="020B0604020202020204"/>
              </a:rPr>
              <a:t>Modules </a:t>
            </a:r>
            <a:r>
              <a:rPr lang="en-US" sz="2000" b="1" dirty="0">
                <a:latin typeface="Arial" panose="020B0604020202020204"/>
                <a:ea typeface="+mn-lt"/>
                <a:cs typeface="+mn-lt"/>
              </a:rPr>
              <a:t> </a:t>
            </a:r>
            <a:endParaRPr lang="en-US" dirty="0">
              <a:latin typeface="Arial" panose="020B0604020202020204"/>
              <a:ea typeface="+mn-lt"/>
              <a:cs typeface="+mn-lt"/>
            </a:endParaRPr>
          </a:p>
          <a:p>
            <a:r>
              <a:rPr lang="en-US" sz="2000" b="1" dirty="0">
                <a:latin typeface="Arial" panose="020B0604020202020204"/>
                <a:ea typeface="+mn-lt"/>
                <a:cs typeface="+mn-lt"/>
              </a:rPr>
              <a:t>Algorithm &amp; Deployment  </a:t>
            </a:r>
            <a:endParaRPr lang="en-US" sz="2000" b="1" dirty="0">
              <a:latin typeface="Arial" panose="020B0604020202020204"/>
              <a:ea typeface="+mn-lt"/>
              <a:cs typeface="+mn-lt"/>
            </a:endParaRPr>
          </a:p>
          <a:p>
            <a:r>
              <a:rPr lang="en-US" sz="2000" b="1" dirty="0">
                <a:latin typeface="Arial" panose="020B0604020202020204"/>
                <a:ea typeface="+mn-lt"/>
                <a:cs typeface="+mn-lt"/>
                <a:sym typeface="+mn-ea"/>
              </a:rPr>
              <a:t>System Development Approach(Hardware and software requirements)</a:t>
            </a:r>
            <a:endParaRPr lang="en-US" sz="2000" dirty="0">
              <a:latin typeface="Arial" panose="020B0604020202020204"/>
              <a:cs typeface="Calibri" panose="020F0502020204030204"/>
            </a:endParaRPr>
          </a:p>
          <a:p>
            <a:r>
              <a:rPr lang="en-US" sz="2000" b="1" dirty="0">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Future Scope</a:t>
            </a:r>
            <a:endParaRPr lang="en-US"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200000"/>
              </a:lnSpc>
              <a:buFont typeface="Arial" panose="020B0604020202020204" pitchFamily="34" charset="0"/>
              <a:buChar char="•"/>
            </a:pPr>
            <a:r>
              <a:rPr lang="en-US" sz="1400" dirty="0">
                <a:latin typeface="Times New Roman" panose="02020603050405020304" charset="0"/>
                <a:cs typeface="Times New Roman" panose="02020603050405020304" charset="0"/>
              </a:rPr>
              <a:t>Graphical secret key will in general be an extremely encouraging and drifting elective system to conventional strategies like basic content secret word and alphanumeric passwords.  </a:t>
            </a:r>
            <a:endParaRPr lang="en-US" sz="1400" dirty="0">
              <a:latin typeface="Times New Roman" panose="02020603050405020304" charset="0"/>
              <a:cs typeface="Times New Roman" panose="02020603050405020304" charset="0"/>
            </a:endParaRPr>
          </a:p>
          <a:p>
            <a:pPr algn="l">
              <a:lnSpc>
                <a:spcPct val="200000"/>
              </a:lnSpc>
              <a:buFont typeface="Arial" panose="020B0604020202020204" pitchFamily="34" charset="0"/>
              <a:buChar char="•"/>
            </a:pPr>
            <a:r>
              <a:rPr lang="en-US" sz="1400" dirty="0">
                <a:latin typeface="Times New Roman" panose="02020603050405020304" charset="0"/>
                <a:cs typeface="Times New Roman" panose="02020603050405020304" charset="0"/>
              </a:rPr>
              <a:t>In this paper, a graphical secret key is created which is in a type of a 4X5 grid. </a:t>
            </a:r>
            <a:endParaRPr lang="en-US" sz="1400" dirty="0">
              <a:latin typeface="Times New Roman" panose="02020603050405020304" charset="0"/>
              <a:cs typeface="Times New Roman" panose="02020603050405020304" charset="0"/>
            </a:endParaRPr>
          </a:p>
          <a:p>
            <a:pPr algn="l">
              <a:lnSpc>
                <a:spcPct val="200000"/>
              </a:lnSpc>
              <a:buFont typeface="Arial" panose="020B0604020202020204" pitchFamily="34" charset="0"/>
              <a:buChar char="•"/>
            </a:pPr>
            <a:r>
              <a:rPr lang="en-US" sz="1400" dirty="0">
                <a:latin typeface="Times New Roman" panose="02020603050405020304" charset="0"/>
                <a:cs typeface="Times New Roman" panose="02020603050405020304" charset="0"/>
              </a:rPr>
              <a:t>The user has to select Pictures in pair wise fashion and shuffle them. The shuffle highlight of this graphical secret word will remain against different assaults.</a:t>
            </a:r>
            <a:endParaRPr lang="en-US" sz="14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200000"/>
              </a:lnSpc>
              <a:buFont typeface="Arial" panose="020B0604020202020204" pitchFamily="34" charset="0"/>
              <a:buChar char="•"/>
            </a:pPr>
            <a:r>
              <a:rPr lang="en-US" sz="1600" dirty="0">
                <a:latin typeface="Times New Roman" panose="02020603050405020304" charset="0"/>
                <a:cs typeface="Times New Roman" panose="02020603050405020304" charset="0"/>
              </a:rPr>
              <a:t>The vulnerabilities of this method have been well known. </a:t>
            </a:r>
            <a:endParaRPr lang="en-US" sz="1600" dirty="0">
              <a:latin typeface="Times New Roman" panose="02020603050405020304" charset="0"/>
              <a:cs typeface="Times New Roman" panose="02020603050405020304" charset="0"/>
            </a:endParaRPr>
          </a:p>
          <a:p>
            <a:pPr algn="l">
              <a:lnSpc>
                <a:spcPct val="200000"/>
              </a:lnSpc>
              <a:buFont typeface="Arial" panose="020B0604020202020204" pitchFamily="34" charset="0"/>
              <a:buChar char="•"/>
            </a:pPr>
            <a:r>
              <a:rPr lang="en-US" sz="1600" dirty="0">
                <a:latin typeface="Times New Roman" panose="02020603050405020304" charset="0"/>
                <a:cs typeface="Times New Roman" panose="02020603050405020304" charset="0"/>
              </a:rPr>
              <a:t>One of the fundamental issues is the </a:t>
            </a:r>
            <a:r>
              <a:rPr lang="en-US" sz="1600" b="1" dirty="0">
                <a:latin typeface="Times New Roman" panose="02020603050405020304" charset="0"/>
                <a:cs typeface="Times New Roman" panose="02020603050405020304" charset="0"/>
              </a:rPr>
              <a:t>trouble of recollecting passwords</a:t>
            </a:r>
            <a:r>
              <a:rPr lang="en-US" sz="1600" dirty="0">
                <a:latin typeface="Times New Roman" panose="02020603050405020304" charset="0"/>
                <a:cs typeface="Times New Roman" panose="02020603050405020304" charset="0"/>
              </a:rPr>
              <a:t>. </a:t>
            </a:r>
            <a:endParaRPr lang="en-US" sz="1600" dirty="0">
              <a:latin typeface="Times New Roman" panose="02020603050405020304" charset="0"/>
              <a:cs typeface="Times New Roman" panose="02020603050405020304" charset="0"/>
            </a:endParaRPr>
          </a:p>
          <a:p>
            <a:pPr algn="l">
              <a:lnSpc>
                <a:spcPct val="200000"/>
              </a:lnSpc>
              <a:buFont typeface="Arial" panose="020B0604020202020204" pitchFamily="34" charset="0"/>
              <a:buChar char="•"/>
            </a:pPr>
            <a:r>
              <a:rPr lang="en-US" sz="1600" dirty="0">
                <a:latin typeface="Times New Roman" panose="02020603050405020304" charset="0"/>
                <a:cs typeface="Times New Roman" panose="02020603050405020304" charset="0"/>
              </a:rPr>
              <a:t>Normally users will in general pick short passwords or passwords that are anything but difficult to recall.</a:t>
            </a:r>
            <a:endParaRPr lang="en-US" sz="1600" dirty="0">
              <a:latin typeface="Times New Roman" panose="02020603050405020304" charset="0"/>
              <a:cs typeface="Times New Roman" panose="02020603050405020304" charset="0"/>
            </a:endParaRPr>
          </a:p>
          <a:p>
            <a:pPr algn="l">
              <a:lnSpc>
                <a:spcPct val="200000"/>
              </a:lnSpc>
              <a:buFont typeface="Arial" panose="020B0604020202020204" pitchFamily="34" charset="0"/>
              <a:buChar char="•"/>
            </a:pPr>
            <a:r>
              <a:rPr lang="en-US" sz="1600" dirty="0">
                <a:latin typeface="Times New Roman" panose="02020603050405020304" charset="0"/>
                <a:cs typeface="Times New Roman" panose="02020603050405020304" charset="0"/>
              </a:rPr>
              <a:t> Unfortunately, these passwords can also be easily guessed or broken.</a:t>
            </a:r>
            <a:endParaRPr lang="en-US" sz="16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chemeClr val="accent1"/>
                </a:solidFill>
                <a:latin typeface="Arial" panose="020B0604020202020204" pitchFamily="34" charset="0"/>
                <a:cs typeface="Arial" panose="020B0604020202020204" pitchFamily="34" charset="0"/>
                <a:sym typeface="+mn-ea"/>
              </a:rPr>
              <a:t>                     Existing System</a:t>
            </a:r>
            <a:endParaRPr lang="en-US"/>
          </a:p>
        </p:txBody>
      </p:sp>
      <p:sp>
        <p:nvSpPr>
          <p:cNvPr id="3" name="Content Placeholder 2"/>
          <p:cNvSpPr>
            <a:spLocks noGrp="1"/>
          </p:cNvSpPr>
          <p:nvPr>
            <p:ph idx="1"/>
          </p:nvPr>
        </p:nvSpPr>
        <p:spPr/>
        <p:txBody>
          <a:bodyPr/>
          <a:p>
            <a:pPr>
              <a:lnSpc>
                <a:spcPct val="200000"/>
              </a:lnSpc>
            </a:pPr>
            <a:r>
              <a:rPr lang="en-US" sz="1600">
                <a:latin typeface="Times New Roman" panose="02020603050405020304" charset="0"/>
                <a:cs typeface="Times New Roman" panose="02020603050405020304" charset="0"/>
              </a:rPr>
              <a:t>Utilization of pictures secret key appeared when it was reasoned that people are increasingly gifted in recollecting the pictures, pictures when contrasted with the series of characters . Greg Blender in 1996, defined the possibility of the graphical secret word and later, in light of his thought, numerous graphical secret key verification plans were made.. </a:t>
            </a:r>
            <a:endParaRPr lang="en-US" sz="1600">
              <a:latin typeface="Times New Roman" panose="02020603050405020304" charset="0"/>
              <a:cs typeface="Times New Roman" panose="02020603050405020304" charset="0"/>
            </a:endParaRPr>
          </a:p>
          <a:p>
            <a:pPr marL="514350" indent="-514350">
              <a:lnSpc>
                <a:spcPct val="200000"/>
              </a:lnSpc>
              <a:buAutoNum type="arabicPeriod"/>
            </a:pPr>
            <a:r>
              <a:rPr lang="en-US" sz="1600">
                <a:latin typeface="Times New Roman" panose="02020603050405020304" charset="0"/>
                <a:cs typeface="Times New Roman" panose="02020603050405020304" charset="0"/>
              </a:rPr>
              <a:t>RECALL-BASED TECHNOLOGY.</a:t>
            </a:r>
            <a:endParaRPr lang="en-US" sz="1600">
              <a:latin typeface="Times New Roman" panose="02020603050405020304" charset="0"/>
              <a:cs typeface="Times New Roman" panose="02020603050405020304" charset="0"/>
            </a:endParaRPr>
          </a:p>
          <a:p>
            <a:pPr marL="514350" indent="-514350">
              <a:lnSpc>
                <a:spcPct val="200000"/>
              </a:lnSpc>
              <a:buAutoNum type="arabicPeriod"/>
            </a:pPr>
            <a:r>
              <a:rPr lang="en-US" sz="1600">
                <a:latin typeface="Times New Roman" panose="02020603050405020304" charset="0"/>
                <a:cs typeface="Times New Roman" panose="02020603050405020304" charset="0"/>
              </a:rPr>
              <a:t>CUED RECALL-BASED TECHNOLOGY.</a:t>
            </a:r>
            <a:endParaRPr lang="en-US" sz="16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200000"/>
              </a:lnSpc>
              <a:buFont typeface="Arial" panose="020B0604020202020204" pitchFamily="34" charset="0"/>
            </a:pPr>
            <a:r>
              <a:rPr lang="en-US" sz="1600" dirty="0">
                <a:latin typeface="Times New Roman" panose="02020603050405020304" charset="0"/>
                <a:cs typeface="Times New Roman" panose="02020603050405020304" charset="0"/>
              </a:rPr>
              <a:t>Verification is essentially classified into three unique sorts: </a:t>
            </a:r>
            <a:endParaRPr lang="en-US" sz="1600" dirty="0">
              <a:latin typeface="Times New Roman" panose="02020603050405020304" charset="0"/>
              <a:cs typeface="Times New Roman" panose="02020603050405020304" charset="0"/>
            </a:endParaRPr>
          </a:p>
          <a:p>
            <a:pPr algn="l">
              <a:lnSpc>
                <a:spcPct val="200000"/>
              </a:lnSpc>
              <a:buFont typeface="Arial" panose="020B0604020202020204" pitchFamily="34" charset="0"/>
              <a:buChar char="•"/>
            </a:pPr>
            <a:r>
              <a:rPr lang="en-US" sz="1600" b="1" dirty="0">
                <a:latin typeface="Times New Roman" panose="02020603050405020304" charset="0"/>
                <a:cs typeface="Times New Roman" panose="02020603050405020304" charset="0"/>
              </a:rPr>
              <a:t>Token Based Authentication</a:t>
            </a:r>
            <a:endParaRPr lang="en-US" sz="1600" b="1" dirty="0">
              <a:latin typeface="Times New Roman" panose="02020603050405020304" charset="0"/>
              <a:cs typeface="Times New Roman" panose="02020603050405020304" charset="0"/>
            </a:endParaRPr>
          </a:p>
          <a:p>
            <a:pPr algn="l">
              <a:lnSpc>
                <a:spcPct val="200000"/>
              </a:lnSpc>
              <a:buFont typeface="Arial" panose="020B0604020202020204" pitchFamily="34" charset="0"/>
            </a:pPr>
            <a:r>
              <a:rPr lang="en-US" sz="1600" dirty="0">
                <a:latin typeface="Times New Roman" panose="02020603050405020304" charset="0"/>
                <a:cs typeface="Times New Roman" panose="02020603050405020304" charset="0"/>
              </a:rPr>
              <a:t>                            -  Eg: key cards, bank card and smart cards. </a:t>
            </a:r>
            <a:endParaRPr lang="en-US" sz="1600" dirty="0">
              <a:latin typeface="Times New Roman" panose="02020603050405020304" charset="0"/>
              <a:cs typeface="Times New Roman" panose="02020603050405020304" charset="0"/>
            </a:endParaRPr>
          </a:p>
          <a:p>
            <a:pPr algn="l">
              <a:lnSpc>
                <a:spcPct val="200000"/>
              </a:lnSpc>
              <a:buFont typeface="Arial" panose="020B0604020202020204" pitchFamily="34" charset="0"/>
              <a:buChar char="•"/>
            </a:pPr>
            <a:r>
              <a:rPr lang="en-US" sz="1600" b="1" dirty="0">
                <a:latin typeface="Times New Roman" panose="02020603050405020304" charset="0"/>
                <a:cs typeface="Times New Roman" panose="02020603050405020304" charset="0"/>
              </a:rPr>
              <a:t> Knowledge based systems</a:t>
            </a:r>
            <a:endParaRPr lang="en-US" sz="1600" b="1" dirty="0">
              <a:latin typeface="Times New Roman" panose="02020603050405020304" charset="0"/>
              <a:cs typeface="Times New Roman" panose="02020603050405020304" charset="0"/>
            </a:endParaRPr>
          </a:p>
          <a:p>
            <a:pPr algn="l">
              <a:lnSpc>
                <a:spcPct val="200000"/>
              </a:lnSpc>
              <a:buFont typeface="Arial" panose="020B0604020202020204" pitchFamily="34" charset="0"/>
            </a:pPr>
            <a:r>
              <a:rPr lang="en-US" sz="1600" dirty="0">
                <a:latin typeface="Times New Roman" panose="02020603050405020304" charset="0"/>
                <a:cs typeface="Times New Roman" panose="02020603050405020304" charset="0"/>
              </a:rPr>
              <a:t>                              -included both text-based and picture-based passwords</a:t>
            </a:r>
            <a:endParaRPr lang="en-US" sz="1600" dirty="0">
              <a:latin typeface="Times New Roman" panose="02020603050405020304" charset="0"/>
              <a:cs typeface="Times New Roman" panose="02020603050405020304" charset="0"/>
            </a:endParaRPr>
          </a:p>
          <a:p>
            <a:pPr algn="l">
              <a:lnSpc>
                <a:spcPct val="200000"/>
              </a:lnSpc>
              <a:buFont typeface="Arial" panose="020B0604020202020204" pitchFamily="34" charset="0"/>
              <a:buChar char="•"/>
            </a:pPr>
            <a:r>
              <a:rPr lang="en-US" sz="1600" b="1" dirty="0">
                <a:latin typeface="Times New Roman" panose="02020603050405020304" charset="0"/>
                <a:cs typeface="Times New Roman" panose="02020603050405020304" charset="0"/>
              </a:rPr>
              <a:t>Biometrics Based Authentication</a:t>
            </a:r>
            <a:endParaRPr lang="en-US" sz="1600" b="1" dirty="0">
              <a:latin typeface="Times New Roman" panose="02020603050405020304" charset="0"/>
              <a:cs typeface="Times New Roman" panose="02020603050405020304" charset="0"/>
            </a:endParaRPr>
          </a:p>
          <a:p>
            <a:pPr algn="l">
              <a:lnSpc>
                <a:spcPct val="200000"/>
              </a:lnSpc>
              <a:buFont typeface="Arial" panose="020B0604020202020204" pitchFamily="34" charset="0"/>
            </a:pPr>
            <a:r>
              <a:rPr lang="en-US" sz="1600" dirty="0">
                <a:latin typeface="Times New Roman" panose="02020603050405020304" charset="0"/>
                <a:cs typeface="Times New Roman" panose="02020603050405020304" charset="0"/>
              </a:rPr>
              <a:t>                               - Eg: Fingerprint, iris scan and facial recognition. </a:t>
            </a:r>
            <a:endParaRPr lang="en-US" sz="16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buFont typeface="Arial" panose="020B0604020202020204" pitchFamily="34" charset="0"/>
            </a:pPr>
            <a:r>
              <a:rPr lang="en-US" sz="2600" dirty="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pic>
        <p:nvPicPr>
          <p:cNvPr id="2" name="Picture 1" descr="system architecture"/>
          <p:cNvPicPr>
            <a:picLocks noChangeAspect="1"/>
          </p:cNvPicPr>
          <p:nvPr/>
        </p:nvPicPr>
        <p:blipFill>
          <a:blip r:embed="rId1"/>
          <a:stretch>
            <a:fillRect/>
          </a:stretch>
        </p:blipFill>
        <p:spPr>
          <a:xfrm>
            <a:off x="1830705" y="2336165"/>
            <a:ext cx="8822690" cy="3829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Modules</a:t>
            </a:r>
            <a:endParaRPr lang="en-US" sz="4400" b="1" dirty="0">
              <a:solidFill>
                <a:schemeClr val="accent1"/>
              </a:solidFill>
              <a:latin typeface="Arial" panose="020B0604020202020204"/>
              <a:ea typeface="+mj-lt"/>
              <a:cs typeface="Arial" panose="020B0604020202020204"/>
            </a:endParaRPr>
          </a:p>
        </p:txBody>
      </p:sp>
      <p:sp>
        <p:nvSpPr>
          <p:cNvPr id="6" name="Subtitle 5"/>
          <p:cNvSpPr>
            <a:spLocks noGrp="1"/>
          </p:cNvSpPr>
          <p:nvPr>
            <p:ph type="subTitle" idx="1"/>
          </p:nvPr>
        </p:nvSpPr>
        <p:spPr>
          <a:xfrm>
            <a:off x="614597" y="2110153"/>
            <a:ext cx="11152682" cy="4365598"/>
          </a:xfrm>
        </p:spPr>
        <p:txBody>
          <a:bodyPr>
            <a:normAutofit/>
          </a:bodyPr>
          <a:lstStyle/>
          <a:p>
            <a:pPr algn="l">
              <a:buFont typeface="Arial" panose="020B0604020202020204" pitchFamily="34" charset="0"/>
            </a:pPr>
            <a:r>
              <a:rPr lang="en-US" sz="2600" dirty="0">
                <a:latin typeface="Times New Roman" panose="02020603050405020304" charset="0"/>
                <a:cs typeface="Times New Roman" panose="02020603050405020304" charset="0"/>
              </a:rPr>
              <a:t>The Graphical Password Shuffling has Following Modules:</a:t>
            </a:r>
            <a:endParaRPr lang="en-US" sz="2600" dirty="0">
              <a:latin typeface="Times New Roman" panose="02020603050405020304" charset="0"/>
              <a:cs typeface="Times New Roman" panose="02020603050405020304" charset="0"/>
            </a:endParaRPr>
          </a:p>
          <a:p>
            <a:pPr algn="l">
              <a:buFont typeface="Arial" panose="020B0604020202020204" pitchFamily="34" charset="0"/>
              <a:buChar char="•"/>
            </a:pPr>
            <a:endParaRPr lang="en-US" sz="2600" dirty="0">
              <a:latin typeface="Times New Roman" panose="02020603050405020304" charset="0"/>
              <a:cs typeface="Times New Roman" panose="02020603050405020304" charset="0"/>
            </a:endParaRPr>
          </a:p>
          <a:p>
            <a:pPr algn="l">
              <a:buFont typeface="Arial" panose="020B0604020202020204" pitchFamily="34" charset="0"/>
              <a:buChar char="•"/>
            </a:pPr>
            <a:r>
              <a:rPr lang="en-US" sz="2600" dirty="0">
                <a:latin typeface="Times New Roman" panose="02020603050405020304" charset="0"/>
                <a:cs typeface="Times New Roman" panose="02020603050405020304" charset="0"/>
              </a:rPr>
              <a:t>1.User  </a:t>
            </a:r>
            <a:endParaRPr lang="en-US" sz="2600" dirty="0">
              <a:latin typeface="Times New Roman" panose="02020603050405020304" charset="0"/>
              <a:cs typeface="Times New Roman" panose="02020603050405020304" charset="0"/>
            </a:endParaRPr>
          </a:p>
          <a:p>
            <a:pPr algn="l">
              <a:buFont typeface="Arial" panose="020B0604020202020204" pitchFamily="34" charset="0"/>
              <a:buChar char="•"/>
            </a:pPr>
            <a:endParaRPr lang="en-US" sz="2600" dirty="0">
              <a:latin typeface="Times New Roman" panose="02020603050405020304" charset="0"/>
              <a:cs typeface="Times New Roman" panose="02020603050405020304" charset="0"/>
            </a:endParaRPr>
          </a:p>
          <a:p>
            <a:pPr algn="l">
              <a:buFont typeface="Arial" panose="020B0604020202020204" pitchFamily="34" charset="0"/>
            </a:pPr>
            <a:r>
              <a:rPr lang="en-US" sz="2600" dirty="0">
                <a:latin typeface="Times New Roman" panose="02020603050405020304" charset="0"/>
                <a:cs typeface="Times New Roman" panose="02020603050405020304" charset="0"/>
              </a:rPr>
              <a:t>                                                                   </a:t>
            </a:r>
            <a:endParaRPr lang="en-US" sz="2600" dirty="0">
              <a:latin typeface="Times New Roman" panose="02020603050405020304" charset="0"/>
              <a:cs typeface="Times New Roman" panose="02020603050405020304" charset="0"/>
            </a:endParaRPr>
          </a:p>
          <a:p>
            <a:pPr algn="l">
              <a:buFont typeface="Arial" panose="020B0604020202020204" pitchFamily="34" charset="0"/>
              <a:buChar char="•"/>
            </a:pPr>
            <a:endParaRPr lang="en-US" sz="2600" dirty="0">
              <a:latin typeface="Times New Roman" panose="02020603050405020304" charset="0"/>
              <a:cs typeface="Times New Roman" panose="02020603050405020304" charset="0"/>
            </a:endParaRPr>
          </a:p>
          <a:p>
            <a:pPr algn="l">
              <a:buFont typeface="Arial" panose="020B0604020202020204" pitchFamily="34" charset="0"/>
              <a:buChar char="•"/>
            </a:pPr>
            <a:r>
              <a:rPr lang="en-US" sz="2600" dirty="0">
                <a:latin typeface="Times New Roman" panose="02020603050405020304" charset="0"/>
                <a:cs typeface="Times New Roman" panose="02020603050405020304" charset="0"/>
              </a:rPr>
              <a:t>2.Admin   </a:t>
            </a:r>
            <a:endParaRPr lang="en-US" sz="26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pic>
        <p:nvPicPr>
          <p:cNvPr id="2" name="Picture 1" descr="admin"/>
          <p:cNvPicPr>
            <a:picLocks noChangeAspect="1"/>
          </p:cNvPicPr>
          <p:nvPr/>
        </p:nvPicPr>
        <p:blipFill>
          <a:blip r:embed="rId1"/>
          <a:stretch>
            <a:fillRect/>
          </a:stretch>
        </p:blipFill>
        <p:spPr>
          <a:xfrm>
            <a:off x="8276590" y="4324350"/>
            <a:ext cx="2143125" cy="1646555"/>
          </a:xfrm>
          <a:prstGeom prst="rect">
            <a:avLst/>
          </a:prstGeom>
        </p:spPr>
      </p:pic>
      <p:pic>
        <p:nvPicPr>
          <p:cNvPr id="3" name="Picture 2" descr="user"/>
          <p:cNvPicPr>
            <a:picLocks noChangeAspect="1"/>
          </p:cNvPicPr>
          <p:nvPr/>
        </p:nvPicPr>
        <p:blipFill>
          <a:blip r:embed="rId2"/>
          <a:stretch>
            <a:fillRect/>
          </a:stretch>
        </p:blipFill>
        <p:spPr>
          <a:xfrm>
            <a:off x="8276590" y="2595880"/>
            <a:ext cx="2143125" cy="1404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6" name="Subtitle 5"/>
          <p:cNvSpPr>
            <a:spLocks noGrp="1"/>
          </p:cNvSpPr>
          <p:nvPr>
            <p:ph type="subTitle" idx="1"/>
          </p:nvPr>
        </p:nvSpPr>
        <p:spPr>
          <a:xfrm>
            <a:off x="614597" y="2110153"/>
            <a:ext cx="11152682" cy="4365598"/>
          </a:xfrm>
        </p:spPr>
        <p:txBody>
          <a:bodyPr>
            <a:normAutofit/>
          </a:bodyPr>
          <a:lstStyle/>
          <a:p>
            <a:pPr algn="l">
              <a:buFont typeface="Arial" panose="020B0604020202020204" pitchFamily="34" charset="0"/>
            </a:pPr>
            <a:r>
              <a:rPr lang="en-US" sz="2600" dirty="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pic>
        <p:nvPicPr>
          <p:cNvPr id="2" name="Picture 1" descr="gpa flow chart"/>
          <p:cNvPicPr>
            <a:picLocks noChangeAspect="1"/>
          </p:cNvPicPr>
          <p:nvPr/>
        </p:nvPicPr>
        <p:blipFill>
          <a:blip r:embed="rId1"/>
          <a:stretch>
            <a:fillRect/>
          </a:stretch>
        </p:blipFill>
        <p:spPr>
          <a:xfrm>
            <a:off x="3769995" y="2242185"/>
            <a:ext cx="4833620" cy="41382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4990</Words>
  <Application>WPS Presentation</Application>
  <PresentationFormat>Widescreen</PresentationFormat>
  <Paragraphs>146</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Arial</vt:lpstr>
      <vt:lpstr>Calibri</vt:lpstr>
      <vt:lpstr>Microsoft YaHei</vt:lpstr>
      <vt:lpstr>Arial Unicode MS</vt:lpstr>
      <vt:lpstr>Calibri Light</vt:lpstr>
      <vt:lpstr>Office Theme</vt:lpstr>
      <vt:lpstr>PROJECT TITLE</vt:lpstr>
      <vt:lpstr>OUTLINE</vt:lpstr>
      <vt:lpstr>Abstract</vt:lpstr>
      <vt:lpstr>Problem Statement</vt:lpstr>
      <vt:lpstr>                     Existing System</vt:lpstr>
      <vt:lpstr>Proposed Solution</vt:lpstr>
      <vt:lpstr>System Architecture</vt:lpstr>
      <vt:lpstr>Modules</vt:lpstr>
      <vt:lpstr>Algorithm &amp; Deployment</vt:lpstr>
      <vt:lpstr>            Hardware Requirements:</vt:lpstr>
      <vt:lpstr>                  Software Requirements</vt:lpstr>
      <vt:lpstr>                                               Advantages </vt:lpstr>
      <vt:lpstr>                           Disadvantages  </vt:lpstr>
      <vt:lpstr>                       Conclusion</vt:lpstr>
      <vt:lpstr>                           Future Scope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HP</cp:lastModifiedBy>
  <cp:revision>48</cp:revision>
  <dcterms:created xsi:type="dcterms:W3CDTF">2021-04-26T07:43:00Z</dcterms:created>
  <dcterms:modified xsi:type="dcterms:W3CDTF">2023-03-31T06:48:10Z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35EDD014C0244A90B8150474C0C5C27B</vt:lpwstr>
  </property>
  <property fmtid="{D5CDD505-2E9C-101B-9397-08002B2CF9AE}" pid="3" name="KSOProductBuildVer">
    <vt:lpwstr>1033-11.2.0.11513</vt:lpwstr>
  </property>
</Properties>
</file>