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4"/>
  </p:sldMasterIdLst>
  <p:notesMasterIdLst>
    <p:notesMasterId r:id="rId16"/>
  </p:notesMasterIdLst>
  <p:sldIdLst>
    <p:sldId id="301" r:id="rId5"/>
    <p:sldId id="307" r:id="rId6"/>
    <p:sldId id="308" r:id="rId7"/>
    <p:sldId id="309" r:id="rId8"/>
    <p:sldId id="261" r:id="rId9"/>
    <p:sldId id="313" r:id="rId10"/>
    <p:sldId id="315" r:id="rId11"/>
    <p:sldId id="314" r:id="rId12"/>
    <p:sldId id="272" r:id="rId13"/>
    <p:sldId id="316" r:id="rId14"/>
    <p:sldId id="3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cons" id="{72792B18-DBCF-4A4B-9BAB-D4A243B24E5C}">
          <p14:sldIdLst>
            <p14:sldId id="301"/>
            <p14:sldId id="307"/>
            <p14:sldId id="308"/>
            <p14:sldId id="309"/>
            <p14:sldId id="261"/>
          </p14:sldIdLst>
        </p14:section>
        <p14:section name="Untitled Section" id="{658D5849-E4BD-45A5-B396-2C3E59A268A4}">
          <p14:sldIdLst>
            <p14:sldId id="313"/>
            <p14:sldId id="315"/>
            <p14:sldId id="314"/>
            <p14:sldId id="272"/>
            <p14:sldId id="316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otr Gajos" initials="PG" lastIdx="3" clrIdx="0">
    <p:extLst>
      <p:ext uri="{19B8F6BF-5375-455C-9EA6-DF929625EA0E}">
        <p15:presenceInfo xmlns:p15="http://schemas.microsoft.com/office/powerpoint/2012/main" userId="S::piotr_gajos@persistent.co.in::a60724b5-5b84-4b64-8b4b-ca625be277a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D5F08"/>
    <a:srgbClr val="C5B5CA"/>
    <a:srgbClr val="039BE5"/>
    <a:srgbClr val="42AEC4"/>
    <a:srgbClr val="FD5FFF"/>
    <a:srgbClr val="221E28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1"/>
    <p:restoredTop sz="95665"/>
  </p:normalViewPr>
  <p:slideViewPr>
    <p:cSldViewPr snapToGrid="0" snapToObjects="1">
      <p:cViewPr varScale="1">
        <p:scale>
          <a:sx n="62" d="100"/>
          <a:sy n="62" d="100"/>
        </p:scale>
        <p:origin x="840" y="56"/>
      </p:cViewPr>
      <p:guideLst/>
    </p:cSldViewPr>
  </p:slideViewPr>
  <p:outlineViewPr>
    <p:cViewPr>
      <p:scale>
        <a:sx n="33" d="100"/>
        <a:sy n="33" d="100"/>
      </p:scale>
      <p:origin x="0" y="-66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7D18F-DE79-4B10-893D-98A0759EB00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4458A38-AB06-4E23-92EA-34A4EFE1559A}">
      <dgm:prSet/>
      <dgm:spPr/>
      <dgm:t>
        <a:bodyPr/>
        <a:lstStyle/>
        <a:p>
          <a:pPr>
            <a:defRPr cap="all"/>
          </a:pPr>
          <a:r>
            <a:rPr lang="en-US" b="1" baseline="0"/>
            <a:t>Anypoint Runtime Fabric overview</a:t>
          </a:r>
          <a:endParaRPr lang="en-US"/>
        </a:p>
      </dgm:t>
    </dgm:pt>
    <dgm:pt modelId="{67AC6955-7AB2-4E35-948D-C6AA50C5309C}" type="parTrans" cxnId="{ACC6EBFE-24D7-46AC-9D0B-99D9A9543D20}">
      <dgm:prSet/>
      <dgm:spPr/>
      <dgm:t>
        <a:bodyPr/>
        <a:lstStyle/>
        <a:p>
          <a:endParaRPr lang="en-US"/>
        </a:p>
      </dgm:t>
    </dgm:pt>
    <dgm:pt modelId="{9BA18DB0-A56E-434F-90CC-E16443705979}" type="sibTrans" cxnId="{ACC6EBFE-24D7-46AC-9D0B-99D9A9543D20}">
      <dgm:prSet/>
      <dgm:spPr/>
      <dgm:t>
        <a:bodyPr/>
        <a:lstStyle/>
        <a:p>
          <a:endParaRPr lang="en-US"/>
        </a:p>
      </dgm:t>
    </dgm:pt>
    <dgm:pt modelId="{381EC6BC-02E9-4671-8C2D-A0BC53272D85}">
      <dgm:prSet/>
      <dgm:spPr/>
      <dgm:t>
        <a:bodyPr/>
        <a:lstStyle/>
        <a:p>
          <a:pPr>
            <a:defRPr cap="all"/>
          </a:pPr>
          <a:r>
            <a:rPr lang="en-US" b="1" baseline="0"/>
            <a:t>Anypoint Runtime Fabric on Self Managed Kubernetes</a:t>
          </a:r>
          <a:endParaRPr lang="en-US"/>
        </a:p>
      </dgm:t>
    </dgm:pt>
    <dgm:pt modelId="{F25FA988-D999-4A01-8263-D000776CF6AB}" type="parTrans" cxnId="{E349DDC3-094C-4D79-BB13-6DD8D9F62210}">
      <dgm:prSet/>
      <dgm:spPr/>
      <dgm:t>
        <a:bodyPr/>
        <a:lstStyle/>
        <a:p>
          <a:endParaRPr lang="en-US"/>
        </a:p>
      </dgm:t>
    </dgm:pt>
    <dgm:pt modelId="{33640B51-C92C-40E0-9859-9966540FDCA9}" type="sibTrans" cxnId="{E349DDC3-094C-4D79-BB13-6DD8D9F62210}">
      <dgm:prSet/>
      <dgm:spPr/>
      <dgm:t>
        <a:bodyPr/>
        <a:lstStyle/>
        <a:p>
          <a:endParaRPr lang="en-US"/>
        </a:p>
      </dgm:t>
    </dgm:pt>
    <dgm:pt modelId="{E42DDF8A-8DAF-4D54-93E9-538A80F123B8}">
      <dgm:prSet/>
      <dgm:spPr/>
      <dgm:t>
        <a:bodyPr/>
        <a:lstStyle/>
        <a:p>
          <a:pPr>
            <a:defRPr cap="all"/>
          </a:pPr>
          <a:r>
            <a:rPr lang="en-US" b="1" baseline="0"/>
            <a:t>Key Difference</a:t>
          </a:r>
          <a:endParaRPr lang="en-US"/>
        </a:p>
      </dgm:t>
    </dgm:pt>
    <dgm:pt modelId="{D6D904D2-E082-4B96-A9A2-7BCFA23ADD16}" type="parTrans" cxnId="{AF6A77F3-BDED-4652-B8E0-D34C1DFD0F0F}">
      <dgm:prSet/>
      <dgm:spPr/>
      <dgm:t>
        <a:bodyPr/>
        <a:lstStyle/>
        <a:p>
          <a:endParaRPr lang="en-US"/>
        </a:p>
      </dgm:t>
    </dgm:pt>
    <dgm:pt modelId="{47944A9F-069E-4D2A-884B-BCDB0CDC8063}" type="sibTrans" cxnId="{AF6A77F3-BDED-4652-B8E0-D34C1DFD0F0F}">
      <dgm:prSet/>
      <dgm:spPr/>
      <dgm:t>
        <a:bodyPr/>
        <a:lstStyle/>
        <a:p>
          <a:endParaRPr lang="en-US"/>
        </a:p>
      </dgm:t>
    </dgm:pt>
    <dgm:pt modelId="{BFD0F1E2-84C1-4FBB-83DB-334589E39E5A}">
      <dgm:prSet/>
      <dgm:spPr/>
      <dgm:t>
        <a:bodyPr/>
        <a:lstStyle/>
        <a:p>
          <a:pPr>
            <a:defRPr cap="all"/>
          </a:pPr>
          <a:r>
            <a:rPr lang="en-US" b="1" baseline="0"/>
            <a:t>Live Demo</a:t>
          </a:r>
          <a:endParaRPr lang="en-US"/>
        </a:p>
      </dgm:t>
    </dgm:pt>
    <dgm:pt modelId="{6239D359-AE7E-4720-A401-A23FDCA097B6}" type="parTrans" cxnId="{068B0AE7-34F8-4926-8866-E88200905778}">
      <dgm:prSet/>
      <dgm:spPr/>
      <dgm:t>
        <a:bodyPr/>
        <a:lstStyle/>
        <a:p>
          <a:endParaRPr lang="en-US"/>
        </a:p>
      </dgm:t>
    </dgm:pt>
    <dgm:pt modelId="{731AE3B0-FB31-48C9-98AC-CAA4BEA54B9E}" type="sibTrans" cxnId="{068B0AE7-34F8-4926-8866-E88200905778}">
      <dgm:prSet/>
      <dgm:spPr/>
      <dgm:t>
        <a:bodyPr/>
        <a:lstStyle/>
        <a:p>
          <a:endParaRPr lang="en-US"/>
        </a:p>
      </dgm:t>
    </dgm:pt>
    <dgm:pt modelId="{7E5B0154-3966-4F6A-92FC-06F505804A20}" type="pres">
      <dgm:prSet presAssocID="{3187D18F-DE79-4B10-893D-98A0759EB000}" presName="root" presStyleCnt="0">
        <dgm:presLayoutVars>
          <dgm:dir/>
          <dgm:resizeHandles val="exact"/>
        </dgm:presLayoutVars>
      </dgm:prSet>
      <dgm:spPr/>
    </dgm:pt>
    <dgm:pt modelId="{72DFCC01-FDAB-4AEF-8158-5C2D195A3050}" type="pres">
      <dgm:prSet presAssocID="{54458A38-AB06-4E23-92EA-34A4EFE1559A}" presName="compNode" presStyleCnt="0"/>
      <dgm:spPr/>
    </dgm:pt>
    <dgm:pt modelId="{27DCFE1C-DA8E-4BFA-A989-08663C4A8781}" type="pres">
      <dgm:prSet presAssocID="{54458A38-AB06-4E23-92EA-34A4EFE1559A}" presName="iconBgRect" presStyleLbl="bgShp" presStyleIdx="0" presStyleCnt="4"/>
      <dgm:spPr/>
    </dgm:pt>
    <dgm:pt modelId="{914F9A6A-3C2D-4AB2-B9FA-18571D4AD066}" type="pres">
      <dgm:prSet presAssocID="{54458A38-AB06-4E23-92EA-34A4EFE1559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1E8ECFB-2FC5-4BF3-BD16-1E1A34E890DB}" type="pres">
      <dgm:prSet presAssocID="{54458A38-AB06-4E23-92EA-34A4EFE1559A}" presName="spaceRect" presStyleCnt="0"/>
      <dgm:spPr/>
    </dgm:pt>
    <dgm:pt modelId="{4E28A8AD-CDB1-4311-9BEB-E63FB16BA261}" type="pres">
      <dgm:prSet presAssocID="{54458A38-AB06-4E23-92EA-34A4EFE1559A}" presName="textRect" presStyleLbl="revTx" presStyleIdx="0" presStyleCnt="4">
        <dgm:presLayoutVars>
          <dgm:chMax val="1"/>
          <dgm:chPref val="1"/>
        </dgm:presLayoutVars>
      </dgm:prSet>
      <dgm:spPr/>
    </dgm:pt>
    <dgm:pt modelId="{2F12B1B6-82CA-4708-ABF1-C8811C5B3EBA}" type="pres">
      <dgm:prSet presAssocID="{9BA18DB0-A56E-434F-90CC-E16443705979}" presName="sibTrans" presStyleCnt="0"/>
      <dgm:spPr/>
    </dgm:pt>
    <dgm:pt modelId="{DC7DB9B4-740B-4799-8914-75EB095F48C8}" type="pres">
      <dgm:prSet presAssocID="{381EC6BC-02E9-4671-8C2D-A0BC53272D85}" presName="compNode" presStyleCnt="0"/>
      <dgm:spPr/>
    </dgm:pt>
    <dgm:pt modelId="{C7F9B856-72F1-4225-87E8-FBCCE455FE44}" type="pres">
      <dgm:prSet presAssocID="{381EC6BC-02E9-4671-8C2D-A0BC53272D85}" presName="iconBgRect" presStyleLbl="bgShp" presStyleIdx="1" presStyleCnt="4"/>
      <dgm:spPr/>
    </dgm:pt>
    <dgm:pt modelId="{B1CAE897-5A1E-4268-94F0-1E727E6CDFD9}" type="pres">
      <dgm:prSet presAssocID="{381EC6BC-02E9-4671-8C2D-A0BC53272D8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FC4E062-5891-481D-85A8-5FD966D8C18D}" type="pres">
      <dgm:prSet presAssocID="{381EC6BC-02E9-4671-8C2D-A0BC53272D85}" presName="spaceRect" presStyleCnt="0"/>
      <dgm:spPr/>
    </dgm:pt>
    <dgm:pt modelId="{5BFCEED5-39F3-43C9-8BCF-0F30A9972B96}" type="pres">
      <dgm:prSet presAssocID="{381EC6BC-02E9-4671-8C2D-A0BC53272D85}" presName="textRect" presStyleLbl="revTx" presStyleIdx="1" presStyleCnt="4">
        <dgm:presLayoutVars>
          <dgm:chMax val="1"/>
          <dgm:chPref val="1"/>
        </dgm:presLayoutVars>
      </dgm:prSet>
      <dgm:spPr/>
    </dgm:pt>
    <dgm:pt modelId="{0F192633-CAD5-4F17-A3B5-17ACCC5C6E42}" type="pres">
      <dgm:prSet presAssocID="{33640B51-C92C-40E0-9859-9966540FDCA9}" presName="sibTrans" presStyleCnt="0"/>
      <dgm:spPr/>
    </dgm:pt>
    <dgm:pt modelId="{6CECEAB4-0BC8-46F1-9F64-7F868E3BCEFB}" type="pres">
      <dgm:prSet presAssocID="{E42DDF8A-8DAF-4D54-93E9-538A80F123B8}" presName="compNode" presStyleCnt="0"/>
      <dgm:spPr/>
    </dgm:pt>
    <dgm:pt modelId="{4E235AF6-FB87-404A-B2EC-07AF00F5A748}" type="pres">
      <dgm:prSet presAssocID="{E42DDF8A-8DAF-4D54-93E9-538A80F123B8}" presName="iconBgRect" presStyleLbl="bgShp" presStyleIdx="2" presStyleCnt="4"/>
      <dgm:spPr/>
    </dgm:pt>
    <dgm:pt modelId="{21A02D57-81C7-443D-AFBD-F7A2F550C272}" type="pres">
      <dgm:prSet presAssocID="{E42DDF8A-8DAF-4D54-93E9-538A80F123B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12638E08-7AF9-4DCA-A9EE-5D28C74CB186}" type="pres">
      <dgm:prSet presAssocID="{E42DDF8A-8DAF-4D54-93E9-538A80F123B8}" presName="spaceRect" presStyleCnt="0"/>
      <dgm:spPr/>
    </dgm:pt>
    <dgm:pt modelId="{EF9BAE12-193B-493F-8E8E-FD2A0B65A877}" type="pres">
      <dgm:prSet presAssocID="{E42DDF8A-8DAF-4D54-93E9-538A80F123B8}" presName="textRect" presStyleLbl="revTx" presStyleIdx="2" presStyleCnt="4">
        <dgm:presLayoutVars>
          <dgm:chMax val="1"/>
          <dgm:chPref val="1"/>
        </dgm:presLayoutVars>
      </dgm:prSet>
      <dgm:spPr/>
    </dgm:pt>
    <dgm:pt modelId="{C34D83E8-3C70-43A7-BF57-7C63BC4246B6}" type="pres">
      <dgm:prSet presAssocID="{47944A9F-069E-4D2A-884B-BCDB0CDC8063}" presName="sibTrans" presStyleCnt="0"/>
      <dgm:spPr/>
    </dgm:pt>
    <dgm:pt modelId="{E3BA8620-0277-4A48-9300-1274B50DEA58}" type="pres">
      <dgm:prSet presAssocID="{BFD0F1E2-84C1-4FBB-83DB-334589E39E5A}" presName="compNode" presStyleCnt="0"/>
      <dgm:spPr/>
    </dgm:pt>
    <dgm:pt modelId="{64A3E6ED-019E-4204-B9D7-0969D99EA4A6}" type="pres">
      <dgm:prSet presAssocID="{BFD0F1E2-84C1-4FBB-83DB-334589E39E5A}" presName="iconBgRect" presStyleLbl="bgShp" presStyleIdx="3" presStyleCnt="4"/>
      <dgm:spPr/>
    </dgm:pt>
    <dgm:pt modelId="{8BF2E4F7-2D92-48D5-8641-73573E55A453}" type="pres">
      <dgm:prSet presAssocID="{BFD0F1E2-84C1-4FBB-83DB-334589E39E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134195B3-F4DF-4714-AEB6-D4C6FCE39F4D}" type="pres">
      <dgm:prSet presAssocID="{BFD0F1E2-84C1-4FBB-83DB-334589E39E5A}" presName="spaceRect" presStyleCnt="0"/>
      <dgm:spPr/>
    </dgm:pt>
    <dgm:pt modelId="{6B1CE5DD-7AD5-443F-8CD6-321555EBA451}" type="pres">
      <dgm:prSet presAssocID="{BFD0F1E2-84C1-4FBB-83DB-334589E39E5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CFF261-73C5-4BFF-8650-EFBBEAD1FCFC}" type="presOf" srcId="{381EC6BC-02E9-4671-8C2D-A0BC53272D85}" destId="{5BFCEED5-39F3-43C9-8BCF-0F30A9972B96}" srcOrd="0" destOrd="0" presId="urn:microsoft.com/office/officeart/2018/5/layout/IconCircleLabelList"/>
    <dgm:cxn modelId="{55365243-BC91-48E9-ACD6-A80FC2268373}" type="presOf" srcId="{3187D18F-DE79-4B10-893D-98A0759EB000}" destId="{7E5B0154-3966-4F6A-92FC-06F505804A20}" srcOrd="0" destOrd="0" presId="urn:microsoft.com/office/officeart/2018/5/layout/IconCircleLabelList"/>
    <dgm:cxn modelId="{3AEBFF73-AB08-449F-A07E-A0CA4BDC6FD1}" type="presOf" srcId="{E42DDF8A-8DAF-4D54-93E9-538A80F123B8}" destId="{EF9BAE12-193B-493F-8E8E-FD2A0B65A877}" srcOrd="0" destOrd="0" presId="urn:microsoft.com/office/officeart/2018/5/layout/IconCircleLabelList"/>
    <dgm:cxn modelId="{E349DDC3-094C-4D79-BB13-6DD8D9F62210}" srcId="{3187D18F-DE79-4B10-893D-98A0759EB000}" destId="{381EC6BC-02E9-4671-8C2D-A0BC53272D85}" srcOrd="1" destOrd="0" parTransId="{F25FA988-D999-4A01-8263-D000776CF6AB}" sibTransId="{33640B51-C92C-40E0-9859-9966540FDCA9}"/>
    <dgm:cxn modelId="{068B0AE7-34F8-4926-8866-E88200905778}" srcId="{3187D18F-DE79-4B10-893D-98A0759EB000}" destId="{BFD0F1E2-84C1-4FBB-83DB-334589E39E5A}" srcOrd="3" destOrd="0" parTransId="{6239D359-AE7E-4720-A401-A23FDCA097B6}" sibTransId="{731AE3B0-FB31-48C9-98AC-CAA4BEA54B9E}"/>
    <dgm:cxn modelId="{D7D245E8-8577-4815-BD45-B1DD455D12AC}" type="presOf" srcId="{54458A38-AB06-4E23-92EA-34A4EFE1559A}" destId="{4E28A8AD-CDB1-4311-9BEB-E63FB16BA261}" srcOrd="0" destOrd="0" presId="urn:microsoft.com/office/officeart/2018/5/layout/IconCircleLabelList"/>
    <dgm:cxn modelId="{B8B101EE-DD8A-493C-AC9A-8E3681797030}" type="presOf" srcId="{BFD0F1E2-84C1-4FBB-83DB-334589E39E5A}" destId="{6B1CE5DD-7AD5-443F-8CD6-321555EBA451}" srcOrd="0" destOrd="0" presId="urn:microsoft.com/office/officeart/2018/5/layout/IconCircleLabelList"/>
    <dgm:cxn modelId="{AF6A77F3-BDED-4652-B8E0-D34C1DFD0F0F}" srcId="{3187D18F-DE79-4B10-893D-98A0759EB000}" destId="{E42DDF8A-8DAF-4D54-93E9-538A80F123B8}" srcOrd="2" destOrd="0" parTransId="{D6D904D2-E082-4B96-A9A2-7BCFA23ADD16}" sibTransId="{47944A9F-069E-4D2A-884B-BCDB0CDC8063}"/>
    <dgm:cxn modelId="{ACC6EBFE-24D7-46AC-9D0B-99D9A9543D20}" srcId="{3187D18F-DE79-4B10-893D-98A0759EB000}" destId="{54458A38-AB06-4E23-92EA-34A4EFE1559A}" srcOrd="0" destOrd="0" parTransId="{67AC6955-7AB2-4E35-948D-C6AA50C5309C}" sibTransId="{9BA18DB0-A56E-434F-90CC-E16443705979}"/>
    <dgm:cxn modelId="{987C00AF-19A3-45C4-A9BD-149FADD39446}" type="presParOf" srcId="{7E5B0154-3966-4F6A-92FC-06F505804A20}" destId="{72DFCC01-FDAB-4AEF-8158-5C2D195A3050}" srcOrd="0" destOrd="0" presId="urn:microsoft.com/office/officeart/2018/5/layout/IconCircleLabelList"/>
    <dgm:cxn modelId="{1584FB24-4E95-41E3-8CC6-694A943EBF9C}" type="presParOf" srcId="{72DFCC01-FDAB-4AEF-8158-5C2D195A3050}" destId="{27DCFE1C-DA8E-4BFA-A989-08663C4A8781}" srcOrd="0" destOrd="0" presId="urn:microsoft.com/office/officeart/2018/5/layout/IconCircleLabelList"/>
    <dgm:cxn modelId="{BB88B3E7-78B4-47FC-831E-6AACF01BEF09}" type="presParOf" srcId="{72DFCC01-FDAB-4AEF-8158-5C2D195A3050}" destId="{914F9A6A-3C2D-4AB2-B9FA-18571D4AD066}" srcOrd="1" destOrd="0" presId="urn:microsoft.com/office/officeart/2018/5/layout/IconCircleLabelList"/>
    <dgm:cxn modelId="{FA68F11A-C2EF-4CD7-878A-1FD7754E4414}" type="presParOf" srcId="{72DFCC01-FDAB-4AEF-8158-5C2D195A3050}" destId="{B1E8ECFB-2FC5-4BF3-BD16-1E1A34E890DB}" srcOrd="2" destOrd="0" presId="urn:microsoft.com/office/officeart/2018/5/layout/IconCircleLabelList"/>
    <dgm:cxn modelId="{6AAAD90F-793C-41A3-9940-A2C7637E633F}" type="presParOf" srcId="{72DFCC01-FDAB-4AEF-8158-5C2D195A3050}" destId="{4E28A8AD-CDB1-4311-9BEB-E63FB16BA261}" srcOrd="3" destOrd="0" presId="urn:microsoft.com/office/officeart/2018/5/layout/IconCircleLabelList"/>
    <dgm:cxn modelId="{896FE55B-3A1E-45ED-AA5F-37DEDDD4DB45}" type="presParOf" srcId="{7E5B0154-3966-4F6A-92FC-06F505804A20}" destId="{2F12B1B6-82CA-4708-ABF1-C8811C5B3EBA}" srcOrd="1" destOrd="0" presId="urn:microsoft.com/office/officeart/2018/5/layout/IconCircleLabelList"/>
    <dgm:cxn modelId="{AD39EB79-132A-4E95-A3C8-6ACF2BB47B82}" type="presParOf" srcId="{7E5B0154-3966-4F6A-92FC-06F505804A20}" destId="{DC7DB9B4-740B-4799-8914-75EB095F48C8}" srcOrd="2" destOrd="0" presId="urn:microsoft.com/office/officeart/2018/5/layout/IconCircleLabelList"/>
    <dgm:cxn modelId="{824A0DC6-1A17-4241-8161-41B0EFCC718B}" type="presParOf" srcId="{DC7DB9B4-740B-4799-8914-75EB095F48C8}" destId="{C7F9B856-72F1-4225-87E8-FBCCE455FE44}" srcOrd="0" destOrd="0" presId="urn:microsoft.com/office/officeart/2018/5/layout/IconCircleLabelList"/>
    <dgm:cxn modelId="{53F9755A-8BC1-48B5-AA05-3D586DEF51C1}" type="presParOf" srcId="{DC7DB9B4-740B-4799-8914-75EB095F48C8}" destId="{B1CAE897-5A1E-4268-94F0-1E727E6CDFD9}" srcOrd="1" destOrd="0" presId="urn:microsoft.com/office/officeart/2018/5/layout/IconCircleLabelList"/>
    <dgm:cxn modelId="{4771A90B-5878-4BF1-9397-34BBDA176237}" type="presParOf" srcId="{DC7DB9B4-740B-4799-8914-75EB095F48C8}" destId="{7FC4E062-5891-481D-85A8-5FD966D8C18D}" srcOrd="2" destOrd="0" presId="urn:microsoft.com/office/officeart/2018/5/layout/IconCircleLabelList"/>
    <dgm:cxn modelId="{70FD6569-5BF7-4BB9-ACBF-ADA8755192BC}" type="presParOf" srcId="{DC7DB9B4-740B-4799-8914-75EB095F48C8}" destId="{5BFCEED5-39F3-43C9-8BCF-0F30A9972B96}" srcOrd="3" destOrd="0" presId="urn:microsoft.com/office/officeart/2018/5/layout/IconCircleLabelList"/>
    <dgm:cxn modelId="{AED08F96-2811-4BBD-BA2C-A4173D252EEC}" type="presParOf" srcId="{7E5B0154-3966-4F6A-92FC-06F505804A20}" destId="{0F192633-CAD5-4F17-A3B5-17ACCC5C6E42}" srcOrd="3" destOrd="0" presId="urn:microsoft.com/office/officeart/2018/5/layout/IconCircleLabelList"/>
    <dgm:cxn modelId="{06B544E2-933C-4EF9-B0F7-1BB19AD75855}" type="presParOf" srcId="{7E5B0154-3966-4F6A-92FC-06F505804A20}" destId="{6CECEAB4-0BC8-46F1-9F64-7F868E3BCEFB}" srcOrd="4" destOrd="0" presId="urn:microsoft.com/office/officeart/2018/5/layout/IconCircleLabelList"/>
    <dgm:cxn modelId="{F4A6006F-523D-4C8C-85E0-2F71C2B29E2E}" type="presParOf" srcId="{6CECEAB4-0BC8-46F1-9F64-7F868E3BCEFB}" destId="{4E235AF6-FB87-404A-B2EC-07AF00F5A748}" srcOrd="0" destOrd="0" presId="urn:microsoft.com/office/officeart/2018/5/layout/IconCircleLabelList"/>
    <dgm:cxn modelId="{11DA9ED8-F60A-4F9C-A9A5-A03E26D00DF6}" type="presParOf" srcId="{6CECEAB4-0BC8-46F1-9F64-7F868E3BCEFB}" destId="{21A02D57-81C7-443D-AFBD-F7A2F550C272}" srcOrd="1" destOrd="0" presId="urn:microsoft.com/office/officeart/2018/5/layout/IconCircleLabelList"/>
    <dgm:cxn modelId="{28486406-42FF-4A41-967C-65D0727C53B3}" type="presParOf" srcId="{6CECEAB4-0BC8-46F1-9F64-7F868E3BCEFB}" destId="{12638E08-7AF9-4DCA-A9EE-5D28C74CB186}" srcOrd="2" destOrd="0" presId="urn:microsoft.com/office/officeart/2018/5/layout/IconCircleLabelList"/>
    <dgm:cxn modelId="{6C6EA780-3D96-4046-9A9B-3F6C5E3B3989}" type="presParOf" srcId="{6CECEAB4-0BC8-46F1-9F64-7F868E3BCEFB}" destId="{EF9BAE12-193B-493F-8E8E-FD2A0B65A877}" srcOrd="3" destOrd="0" presId="urn:microsoft.com/office/officeart/2018/5/layout/IconCircleLabelList"/>
    <dgm:cxn modelId="{3328B022-C545-4346-82EF-2CA3BFE8947A}" type="presParOf" srcId="{7E5B0154-3966-4F6A-92FC-06F505804A20}" destId="{C34D83E8-3C70-43A7-BF57-7C63BC4246B6}" srcOrd="5" destOrd="0" presId="urn:microsoft.com/office/officeart/2018/5/layout/IconCircleLabelList"/>
    <dgm:cxn modelId="{B27D289F-693D-485C-A81C-D19E143B613E}" type="presParOf" srcId="{7E5B0154-3966-4F6A-92FC-06F505804A20}" destId="{E3BA8620-0277-4A48-9300-1274B50DEA58}" srcOrd="6" destOrd="0" presId="urn:microsoft.com/office/officeart/2018/5/layout/IconCircleLabelList"/>
    <dgm:cxn modelId="{7003CB17-C641-4AE3-833D-199DAE3444A3}" type="presParOf" srcId="{E3BA8620-0277-4A48-9300-1274B50DEA58}" destId="{64A3E6ED-019E-4204-B9D7-0969D99EA4A6}" srcOrd="0" destOrd="0" presId="urn:microsoft.com/office/officeart/2018/5/layout/IconCircleLabelList"/>
    <dgm:cxn modelId="{5FB802DE-C371-4751-B314-084C8B94C14D}" type="presParOf" srcId="{E3BA8620-0277-4A48-9300-1274B50DEA58}" destId="{8BF2E4F7-2D92-48D5-8641-73573E55A453}" srcOrd="1" destOrd="0" presId="urn:microsoft.com/office/officeart/2018/5/layout/IconCircleLabelList"/>
    <dgm:cxn modelId="{9D4D91FD-DCC9-4D0A-B1A8-59FC289EAA4B}" type="presParOf" srcId="{E3BA8620-0277-4A48-9300-1274B50DEA58}" destId="{134195B3-F4DF-4714-AEB6-D4C6FCE39F4D}" srcOrd="2" destOrd="0" presId="urn:microsoft.com/office/officeart/2018/5/layout/IconCircleLabelList"/>
    <dgm:cxn modelId="{D581F87B-044C-46BA-B40F-E65230ED97F1}" type="presParOf" srcId="{E3BA8620-0277-4A48-9300-1274B50DEA58}" destId="{6B1CE5DD-7AD5-443F-8CD6-321555EBA45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CFE1C-DA8E-4BFA-A989-08663C4A8781}">
      <dsp:nvSpPr>
        <dsp:cNvPr id="0" name=""/>
        <dsp:cNvSpPr/>
      </dsp:nvSpPr>
      <dsp:spPr>
        <a:xfrm>
          <a:off x="758000" y="1108651"/>
          <a:ext cx="1466056" cy="146605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F9A6A-3C2D-4AB2-B9FA-18571D4AD066}">
      <dsp:nvSpPr>
        <dsp:cNvPr id="0" name=""/>
        <dsp:cNvSpPr/>
      </dsp:nvSpPr>
      <dsp:spPr>
        <a:xfrm>
          <a:off x="1070438" y="1421089"/>
          <a:ext cx="841179" cy="8411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8A8AD-CDB1-4311-9BEB-E63FB16BA261}">
      <dsp:nvSpPr>
        <dsp:cNvPr id="0" name=""/>
        <dsp:cNvSpPr/>
      </dsp:nvSpPr>
      <dsp:spPr>
        <a:xfrm>
          <a:off x="289342" y="3031348"/>
          <a:ext cx="24033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baseline="0"/>
            <a:t>Anypoint Runtime Fabric overview</a:t>
          </a:r>
          <a:endParaRPr lang="en-US" sz="1500" kern="1200"/>
        </a:p>
      </dsp:txBody>
      <dsp:txXfrm>
        <a:off x="289342" y="3031348"/>
        <a:ext cx="2403371" cy="720000"/>
      </dsp:txXfrm>
    </dsp:sp>
    <dsp:sp modelId="{C7F9B856-72F1-4225-87E8-FBCCE455FE44}">
      <dsp:nvSpPr>
        <dsp:cNvPr id="0" name=""/>
        <dsp:cNvSpPr/>
      </dsp:nvSpPr>
      <dsp:spPr>
        <a:xfrm>
          <a:off x="3581961" y="1108651"/>
          <a:ext cx="1466056" cy="146605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AE897-5A1E-4268-94F0-1E727E6CDFD9}">
      <dsp:nvSpPr>
        <dsp:cNvPr id="0" name=""/>
        <dsp:cNvSpPr/>
      </dsp:nvSpPr>
      <dsp:spPr>
        <a:xfrm>
          <a:off x="3894399" y="1421089"/>
          <a:ext cx="841179" cy="8411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CEED5-39F3-43C9-8BCF-0F30A9972B96}">
      <dsp:nvSpPr>
        <dsp:cNvPr id="0" name=""/>
        <dsp:cNvSpPr/>
      </dsp:nvSpPr>
      <dsp:spPr>
        <a:xfrm>
          <a:off x="3113304" y="3031348"/>
          <a:ext cx="24033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baseline="0"/>
            <a:t>Anypoint Runtime Fabric on Self Managed Kubernetes</a:t>
          </a:r>
          <a:endParaRPr lang="en-US" sz="1500" kern="1200"/>
        </a:p>
      </dsp:txBody>
      <dsp:txXfrm>
        <a:off x="3113304" y="3031348"/>
        <a:ext cx="2403371" cy="720000"/>
      </dsp:txXfrm>
    </dsp:sp>
    <dsp:sp modelId="{4E235AF6-FB87-404A-B2EC-07AF00F5A748}">
      <dsp:nvSpPr>
        <dsp:cNvPr id="0" name=""/>
        <dsp:cNvSpPr/>
      </dsp:nvSpPr>
      <dsp:spPr>
        <a:xfrm>
          <a:off x="6405922" y="1108651"/>
          <a:ext cx="1466056" cy="146605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A02D57-81C7-443D-AFBD-F7A2F550C272}">
      <dsp:nvSpPr>
        <dsp:cNvPr id="0" name=""/>
        <dsp:cNvSpPr/>
      </dsp:nvSpPr>
      <dsp:spPr>
        <a:xfrm>
          <a:off x="6718361" y="1421089"/>
          <a:ext cx="841179" cy="8411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BAE12-193B-493F-8E8E-FD2A0B65A877}">
      <dsp:nvSpPr>
        <dsp:cNvPr id="0" name=""/>
        <dsp:cNvSpPr/>
      </dsp:nvSpPr>
      <dsp:spPr>
        <a:xfrm>
          <a:off x="5937265" y="3031348"/>
          <a:ext cx="24033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baseline="0"/>
            <a:t>Key Difference</a:t>
          </a:r>
          <a:endParaRPr lang="en-US" sz="1500" kern="1200"/>
        </a:p>
      </dsp:txBody>
      <dsp:txXfrm>
        <a:off x="5937265" y="3031348"/>
        <a:ext cx="2403371" cy="720000"/>
      </dsp:txXfrm>
    </dsp:sp>
    <dsp:sp modelId="{64A3E6ED-019E-4204-B9D7-0969D99EA4A6}">
      <dsp:nvSpPr>
        <dsp:cNvPr id="0" name=""/>
        <dsp:cNvSpPr/>
      </dsp:nvSpPr>
      <dsp:spPr>
        <a:xfrm>
          <a:off x="9229884" y="1108651"/>
          <a:ext cx="1466056" cy="146605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2E4F7-2D92-48D5-8641-73573E55A453}">
      <dsp:nvSpPr>
        <dsp:cNvPr id="0" name=""/>
        <dsp:cNvSpPr/>
      </dsp:nvSpPr>
      <dsp:spPr>
        <a:xfrm>
          <a:off x="9542322" y="1421089"/>
          <a:ext cx="841179" cy="8411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CE5DD-7AD5-443F-8CD6-321555EBA451}">
      <dsp:nvSpPr>
        <dsp:cNvPr id="0" name=""/>
        <dsp:cNvSpPr/>
      </dsp:nvSpPr>
      <dsp:spPr>
        <a:xfrm>
          <a:off x="8761226" y="3031348"/>
          <a:ext cx="24033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baseline="0"/>
            <a:t>Live Demo</a:t>
          </a:r>
          <a:endParaRPr lang="en-US" sz="1500" kern="1200"/>
        </a:p>
      </dsp:txBody>
      <dsp:txXfrm>
        <a:off x="8761226" y="3031348"/>
        <a:ext cx="240337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38FED-BEF8-CD4E-8851-A10E3811CC8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C5733-40DC-BA48-B475-D2F3167E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4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9e8b86dbeb_0_1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9e8b86dbeb_0_1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9e8b86dbeb_0_1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9e8b86dbeb_0_1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0533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9e8b86dbeb_0_1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9e8b86dbeb_0_1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800000"/>
            <a:ext cx="6120000" cy="1800000"/>
          </a:xfrm>
        </p:spPr>
        <p:txBody>
          <a:bodyPr anchor="b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Deck title (keep it short)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780000"/>
            <a:ext cx="6120000" cy="7200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Optional deck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71426-E5D6-FC44-93C7-A6D77678AF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4136" y="719999"/>
            <a:ext cx="7937863" cy="613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5F25DA-4F7F-EC4F-8582-7F904B3A93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20001" y="719998"/>
            <a:ext cx="1173911" cy="10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400000" cy="48600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4A40A1BD-DDB1-EA42-A68E-8CBAA9AA4E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429000"/>
            <a:ext cx="6095999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C9065-5CA0-F442-A2A9-80F9DF6DB3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F397-1DE7-5646-ADFB-42572393AD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2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612002" y="3500438"/>
            <a:ext cx="432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2C97-6E3B-CA43-91B5-90C7E0B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12002" y="4040438"/>
            <a:ext cx="432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2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1260000" y="3500438"/>
            <a:ext cx="432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260000" y="4040438"/>
            <a:ext cx="432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5533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F1024-A0B0-5A48-AD0F-C607E67B6CB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8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96000" y="3500438"/>
            <a:ext cx="360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2C97-6E3B-CA43-91B5-90C7E0B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296000" y="4040438"/>
            <a:ext cx="360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000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500438"/>
            <a:ext cx="360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040438"/>
            <a:ext cx="360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40000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2F093D-0114-1B40-A555-E61229481539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213941" y="3500438"/>
            <a:ext cx="360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B307D3E-F862-E445-A818-E6B8B1537F3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213941" y="4040438"/>
            <a:ext cx="360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4C23BE8-B71F-6A47-B4AE-F1E494DBB71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93941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3E2877-5923-2D4F-A10A-13BB8D8B31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7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2C97-6E3B-CA43-91B5-90C7E0B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501858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041858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28000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9E00F8D-85C1-1840-8752-47A8B60D31E1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437940" y="3500438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5D9CBE-4AEA-C743-94CE-1E813C93730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437940" y="4040438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9C47317C-25E2-074D-9F50-5CA73A67BB2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05940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907E2C0-3E03-1745-AA6D-BEEBA9234F73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385980" y="3500438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FBDE84B-AB5D-5F48-BC67-32C65E5D255C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3385980" y="4040438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7FA7E87E-7496-5F4B-BF76-495359E53DC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53980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E36CE0B-10D8-3547-8BD2-7BC4914C7953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400000" y="3500438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A029C00-EFA4-5D44-85AD-B54545185748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6390463" y="4040438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643B449-D2DF-5446-A824-A8AFD30AC74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868000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97E6A-908B-5540-8DD7-E0C96D4AD80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3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9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B78EF0-5AA1-DC41-A587-B1A95A85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DCDE9E-E087-524C-8D2D-B8F820792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56000" y="6138000"/>
            <a:ext cx="10080000" cy="536069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dirty="0"/>
              <a:t>Single line caption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0126C-8D87-8A4C-BC63-C38474B2CE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2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119D-145C-FC40-BAD3-A9EED90FC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7E48B-648A-0547-9AE1-CAB6532A31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FE135-4D8C-A048-8366-10910D2505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9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4775422"/>
            <a:ext cx="5736000" cy="2082578"/>
          </a:xfrm>
          <a:solidFill>
            <a:srgbClr val="FFFFFF"/>
          </a:solidFill>
        </p:spPr>
        <p:txBody>
          <a:bodyPr wrap="square" lIns="180000" tIns="180000" rIns="180000" bIns="917999" anchor="b">
            <a:spAutoFit/>
          </a:bodyPr>
          <a:lstStyle>
            <a:lvl1pPr marL="342900" indent="-342900">
              <a:buFont typeface="+mj-lt"/>
              <a:buAutoNum type="arabicPeriod"/>
              <a:defRPr lang="en-US" sz="24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 b="1">
                <a:solidFill>
                  <a:schemeClr val="accent6"/>
                </a:solidFill>
              </a:defRPr>
            </a:lvl2pPr>
            <a:lvl3pPr marL="914400" indent="0">
              <a:buNone/>
              <a:defRPr sz="2400" b="1">
                <a:solidFill>
                  <a:schemeClr val="accent6"/>
                </a:solidFill>
              </a:defRPr>
            </a:lvl3pPr>
            <a:lvl4pPr marL="1371600" indent="0">
              <a:buNone/>
              <a:defRPr sz="2400" b="1">
                <a:solidFill>
                  <a:schemeClr val="accent6"/>
                </a:solidFill>
              </a:defRPr>
            </a:lvl4pPr>
            <a:lvl5pPr marL="1828800" indent="0">
              <a:buNone/>
              <a:defRPr sz="2400" b="1">
                <a:solidFill>
                  <a:schemeClr val="accent6"/>
                </a:solidFill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add agenda item</a:t>
            </a:r>
          </a:p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The box resizes automatically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627C6-6D10-1E4D-81DB-1D71C34936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7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D210F-E3CD-0942-9C83-4DCC96371F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627C6-6D10-1E4D-81DB-1D71C34936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2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1EE1A-535D-3543-A988-0C5933B5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B44DB-FADF-D74E-804C-CF8C1D48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309D-5D30-A64E-94AB-C72A3FEA9BDE}" type="slidenum">
              <a:rPr lang="en-US" smtClean="0"/>
              <a:pPr/>
              <a:t>‹#›</a:t>
            </a:fld>
            <a:r>
              <a:rPr lang="en-US"/>
              <a:t>                                                   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191886-B888-C649-B795-2480974C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122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9483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B78EF0-5AA1-DC41-A587-B1A95A85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DCDE9E-E087-524C-8D2D-B8F820792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56000" y="6138000"/>
            <a:ext cx="10080000" cy="536069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dirty="0"/>
              <a:t>Single line caption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0957D06-4488-A04D-B470-7687930A7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0126C-8D87-8A4C-BC63-C38474B2CE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2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800000"/>
            <a:ext cx="6120000" cy="1800000"/>
          </a:xfrm>
        </p:spPr>
        <p:txBody>
          <a:bodyPr anchor="b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Section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779999"/>
            <a:ext cx="6120000" cy="7200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Optional section 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D1F6F6-3C6B-6F4A-B043-F8D7924B0EE6}"/>
              </a:ext>
            </a:extLst>
          </p:cNvPr>
          <p:cNvGrpSpPr/>
          <p:nvPr userDrawn="1"/>
        </p:nvGrpSpPr>
        <p:grpSpPr>
          <a:xfrm>
            <a:off x="0" y="633352"/>
            <a:ext cx="10978510" cy="6224648"/>
            <a:chOff x="0" y="1800000"/>
            <a:chExt cx="10978510" cy="6224648"/>
          </a:xfrm>
        </p:grpSpPr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53CB356F-94EC-E44D-9D61-41AEA97044F2}"/>
                </a:ext>
              </a:extLst>
            </p:cNvPr>
            <p:cNvSpPr/>
            <p:nvPr userDrawn="1"/>
          </p:nvSpPr>
          <p:spPr>
            <a:xfrm rot="10800000">
              <a:off x="7920000" y="1800000"/>
              <a:ext cx="3058510" cy="3058510"/>
            </a:xfrm>
            <a:prstGeom prst="teardrop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A153EA-CD80-D14A-BBF4-0B504FB68F7C}"/>
                </a:ext>
              </a:extLst>
            </p:cNvPr>
            <p:cNvCxnSpPr>
              <a:stCxn id="8" idx="7"/>
            </p:cNvCxnSpPr>
            <p:nvPr userDrawn="1"/>
          </p:nvCxnSpPr>
          <p:spPr>
            <a:xfrm flipH="1">
              <a:off x="0" y="4858510"/>
              <a:ext cx="7920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5332C-5D0C-9A4B-848D-6A8BBF80A288}"/>
                </a:ext>
              </a:extLst>
            </p:cNvPr>
            <p:cNvCxnSpPr>
              <a:cxnSpLocks/>
              <a:stCxn id="8" idx="7"/>
            </p:cNvCxnSpPr>
            <p:nvPr userDrawn="1"/>
          </p:nvCxnSpPr>
          <p:spPr>
            <a:xfrm>
              <a:off x="7920000" y="4858510"/>
              <a:ext cx="0" cy="31661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9086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 Gia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B78EF0-5AA1-DC41-A587-B1A95A85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0957D06-4488-A04D-B470-7687930A7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1989000"/>
            <a:ext cx="11453941" cy="2880000"/>
          </a:xfrm>
        </p:spPr>
        <p:txBody>
          <a:bodyPr anchor="ctr">
            <a:normAutofit/>
          </a:bodyPr>
          <a:lstStyle>
            <a:lvl1pPr>
              <a:defRPr sz="9600">
                <a:solidFill>
                  <a:schemeClr val="tx1"/>
                </a:solidFill>
                <a:effectLst>
                  <a:outerShdw blurRad="812800" dir="5400000" algn="t" rotWithShape="0">
                    <a:schemeClr val="bg1">
                      <a:alpha val="2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r>
              <a:rPr lang="en-US" dirty="0"/>
              <a:t>(keep it short)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0126C-8D87-8A4C-BC63-C38474B2CE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12B33AE-163F-9545-8A11-4AEC4EED00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E029E-7F98-EC48-8DC9-0B5FBB0CCA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A0B2C-14F4-4341-B2A3-AD6A50DD40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B29309D-5D30-A64E-94AB-C72A3FEA9BDE}" type="slidenum">
              <a:rPr lang="en-US" smtClean="0"/>
              <a:pPr/>
              <a:t>‹#›</a:t>
            </a:fld>
            <a:r>
              <a:rPr lang="en-US"/>
              <a:t>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4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64399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12B33AE-163F-9545-8A11-4AEC4EED00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3801" y="0"/>
            <a:ext cx="4064399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6FAF2BB-0279-5247-90D9-CD39877BD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7601" y="0"/>
            <a:ext cx="4064399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EC9B2D-4C85-4D41-8539-E2233623AE8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26CAC3-9701-4241-833A-B547E829B1C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B29309D-5D30-A64E-94AB-C72A3FEA9BDE}" type="slidenum">
              <a:rPr lang="en-US" smtClean="0"/>
              <a:pPr/>
              <a:t>‹#›</a:t>
            </a:fld>
            <a:r>
              <a:rPr lang="en-US"/>
              <a:t>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9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ECCF376-9F13-8247-A67F-E6F00182E7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6096000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2FC332F-FB88-AF4A-870D-1CF6269E05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6096000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12B33AE-163F-9545-8A11-4AEC4EED00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2C3F3-C330-284E-94DA-0D577DD0AD1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497AB-41AB-7648-9CDB-903C6AD116C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B29309D-5D30-A64E-94AB-C72A3FEA9BDE}" type="slidenum">
              <a:rPr lang="en-US" smtClean="0"/>
              <a:pPr/>
              <a:t>‹#›</a:t>
            </a:fld>
            <a:r>
              <a:rPr lang="en-US"/>
              <a:t>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9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7E6DFB6-219E-534C-BD8C-ED24463D883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7601" y="3429000"/>
            <a:ext cx="4064399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E68EB46-53D5-4D42-AEEB-8A743AEF57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429000"/>
            <a:ext cx="4064399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12B33AE-163F-9545-8A11-4AEC4EED00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FF54003-1852-B642-857C-9ED4EC66D2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3801" y="3429000"/>
            <a:ext cx="4064399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8DAA4-3E05-A74D-88BC-0C3B9539D75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0A02DE2-FC03-7D4A-9601-150DF9EC446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29309D-5D30-A64E-94AB-C72A3FEA9BDE}" type="slidenum">
              <a:rPr lang="en-US" smtClean="0"/>
              <a:pPr/>
              <a:t>‹#›</a:t>
            </a:fld>
            <a:r>
              <a:rPr lang="en-US"/>
              <a:t>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7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4A10641-B884-9145-9E92-1CE15E206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429000"/>
            <a:ext cx="4064399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64399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12B33AE-163F-9545-8A11-4AEC4EED00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3801" y="0"/>
            <a:ext cx="4064399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6FAF2BB-0279-5247-90D9-CD39877BD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7601" y="0"/>
            <a:ext cx="4064399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347AAE22-99D7-2A4D-9FC1-B9B6DCD8B7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3801" y="3429000"/>
            <a:ext cx="4064399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286E63F-9034-2944-959C-68E2EC278F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7601" y="3429000"/>
            <a:ext cx="4064399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AA245D9-94C6-8044-A71D-36A7DB94433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36BA67C-5E6A-2942-A900-F70551625C3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29309D-5D30-A64E-94AB-C72A3FEA9BDE}" type="slidenum">
              <a:rPr lang="en-US" smtClean="0"/>
              <a:pPr/>
              <a:t>‹#›</a:t>
            </a:fld>
            <a:r>
              <a:rPr lang="en-US"/>
              <a:t>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8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2FC332F-FB88-AF4A-870D-1CF6269E05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3045600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3976F3-1083-5940-916E-89D08E6D01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6800" y="3429000"/>
            <a:ext cx="30456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ECCF376-9F13-8247-A67F-E6F00182E7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45600" y="3429000"/>
            <a:ext cx="30456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45600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12B33AE-163F-9545-8A11-4AEC4EED00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45600" y="0"/>
            <a:ext cx="3045600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9A1D13B-FE3E-714F-AA0D-1831F38EDA5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1200" y="3429000"/>
            <a:ext cx="3045600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869F471-6645-2642-9382-E9AEDCC7BED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1200" y="0"/>
            <a:ext cx="3045600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C31D2373-3B8F-1F49-9717-7209D4D49F1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36800" y="0"/>
            <a:ext cx="3045600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D4A99-3C1F-FF42-8655-AA18163A504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118B4-BE7C-4542-94C1-A8EE2A791F4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29309D-5D30-A64E-94AB-C72A3FEA9BDE}" type="slidenum">
              <a:rPr lang="en-US" smtClean="0"/>
              <a:pPr/>
              <a:t>‹#›</a:t>
            </a:fld>
            <a:r>
              <a:rPr lang="en-US"/>
              <a:t>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2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119D-145C-FC40-BAD3-A9EED90FC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7E48B-648A-0547-9AE1-CAB6532A31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FE135-4D8C-A048-8366-10910D2505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9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08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ck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780000"/>
            <a:ext cx="6120000" cy="7200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Optional deck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76210-904A-B94F-AD88-9CCF2599AD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4136" y="719999"/>
            <a:ext cx="7937863" cy="6138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991477-4426-5446-B609-E5D0C97CDA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000" y="719998"/>
            <a:ext cx="1173913" cy="10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800000"/>
            <a:ext cx="6120000" cy="1800000"/>
          </a:xfrm>
        </p:spPr>
        <p:txBody>
          <a:bodyPr anchor="b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Deck title (keep it short)</a:t>
            </a:r>
          </a:p>
        </p:txBody>
      </p:sp>
    </p:spTree>
    <p:extLst>
      <p:ext uri="{BB962C8B-B14F-4D97-AF65-F5344CB8AC3E}">
        <p14:creationId xmlns:p14="http://schemas.microsoft.com/office/powerpoint/2010/main" val="4030803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4829948"/>
            <a:ext cx="5736000" cy="2028052"/>
          </a:xfrm>
          <a:solidFill>
            <a:srgbClr val="FFFFFF"/>
          </a:solidFill>
        </p:spPr>
        <p:txBody>
          <a:bodyPr wrap="square" lIns="180000" tIns="180000" rIns="180000" bIns="827999" anchor="b">
            <a:spAutoFit/>
          </a:bodyPr>
          <a:lstStyle>
            <a:lvl1pPr marL="342900" indent="-342900">
              <a:buFont typeface="+mj-lt"/>
              <a:buAutoNum type="arabicPeriod"/>
              <a:defRPr lang="en-US" sz="24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 b="1">
                <a:solidFill>
                  <a:schemeClr val="accent6"/>
                </a:solidFill>
              </a:defRPr>
            </a:lvl2pPr>
            <a:lvl3pPr marL="914400" indent="0">
              <a:buNone/>
              <a:defRPr sz="2400" b="1">
                <a:solidFill>
                  <a:schemeClr val="accent6"/>
                </a:solidFill>
              </a:defRPr>
            </a:lvl3pPr>
            <a:lvl4pPr marL="1371600" indent="0">
              <a:buNone/>
              <a:defRPr sz="2400" b="1">
                <a:solidFill>
                  <a:schemeClr val="accent6"/>
                </a:solidFill>
              </a:defRPr>
            </a:lvl4pPr>
            <a:lvl5pPr marL="1828800" indent="0">
              <a:buNone/>
              <a:defRPr sz="2400" b="1">
                <a:solidFill>
                  <a:schemeClr val="accent6"/>
                </a:solidFill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add agenda item</a:t>
            </a:r>
          </a:p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The box resizes automatically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627C6-6D10-1E4D-81DB-1D71C34936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21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800000"/>
            <a:ext cx="6120000" cy="1800000"/>
          </a:xfrm>
        </p:spPr>
        <p:txBody>
          <a:bodyPr anchor="b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Section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779999"/>
            <a:ext cx="6120000" cy="7200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Optional section 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D1F6F6-3C6B-6F4A-B043-F8D7924B0EE6}"/>
              </a:ext>
            </a:extLst>
          </p:cNvPr>
          <p:cNvGrpSpPr/>
          <p:nvPr userDrawn="1"/>
        </p:nvGrpSpPr>
        <p:grpSpPr>
          <a:xfrm>
            <a:off x="0" y="633352"/>
            <a:ext cx="10978510" cy="6224648"/>
            <a:chOff x="0" y="1800000"/>
            <a:chExt cx="10978510" cy="6224648"/>
          </a:xfrm>
        </p:grpSpPr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53CB356F-94EC-E44D-9D61-41AEA97044F2}"/>
                </a:ext>
              </a:extLst>
            </p:cNvPr>
            <p:cNvSpPr/>
            <p:nvPr userDrawn="1"/>
          </p:nvSpPr>
          <p:spPr>
            <a:xfrm rot="10800000">
              <a:off x="7920000" y="1800000"/>
              <a:ext cx="3058510" cy="3058510"/>
            </a:xfrm>
            <a:prstGeom prst="teardrop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A153EA-CD80-D14A-BBF4-0B504FB68F7C}"/>
                </a:ext>
              </a:extLst>
            </p:cNvPr>
            <p:cNvCxnSpPr>
              <a:stCxn id="8" idx="7"/>
            </p:cNvCxnSpPr>
            <p:nvPr userDrawn="1"/>
          </p:nvCxnSpPr>
          <p:spPr>
            <a:xfrm flipH="1">
              <a:off x="0" y="4858510"/>
              <a:ext cx="7920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5332C-5D0C-9A4B-848D-6A8BBF80A288}"/>
                </a:ext>
              </a:extLst>
            </p:cNvPr>
            <p:cNvCxnSpPr>
              <a:cxnSpLocks/>
              <a:stCxn id="8" idx="7"/>
            </p:cNvCxnSpPr>
            <p:nvPr userDrawn="1"/>
          </p:nvCxnSpPr>
          <p:spPr>
            <a:xfrm>
              <a:off x="7920000" y="4858510"/>
              <a:ext cx="0" cy="31661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5403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400000" cy="48600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FADB0-BC0B-FA45-BCBD-98B1B22B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23672-8414-2C42-BB99-EAB7186A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6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400000" cy="48600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4A40A1BD-DDB1-EA42-A68E-8CBAA9AA4E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429000"/>
            <a:ext cx="6095999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C9065-5CA0-F442-A2A9-80F9DF6DB3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F397-1DE7-5646-ADFB-42572393AD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4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612002" y="3500438"/>
            <a:ext cx="432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2C97-6E3B-CA43-91B5-90C7E0B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12002" y="4040438"/>
            <a:ext cx="432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2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1260000" y="3500438"/>
            <a:ext cx="432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260000" y="4040438"/>
            <a:ext cx="432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5533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F1024-A0B0-5A48-AD0F-C607E67B6CB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2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96000" y="3500438"/>
            <a:ext cx="360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2C97-6E3B-CA43-91B5-90C7E0B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296000" y="4040438"/>
            <a:ext cx="360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000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500438"/>
            <a:ext cx="360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040438"/>
            <a:ext cx="360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40000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2F093D-0114-1B40-A555-E61229481539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213941" y="3500438"/>
            <a:ext cx="360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B307D3E-F862-E445-A818-E6B8B1537F3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213941" y="4040438"/>
            <a:ext cx="360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4C23BE8-B71F-6A47-B4AE-F1E494DBB71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93941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3E2877-5923-2D4F-A10A-13BB8D8B31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4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2C97-6E3B-CA43-91B5-90C7E0B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501858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041858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28000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9E00F8D-85C1-1840-8752-47A8B60D31E1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437940" y="3500438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5D9CBE-4AEA-C743-94CE-1E813C93730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437940" y="4040438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9C47317C-25E2-074D-9F50-5CA73A67BB2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05940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907E2C0-3E03-1745-AA6D-BEEBA9234F73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385980" y="3500438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FBDE84B-AB5D-5F48-BC67-32C65E5D255C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3385980" y="4040438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7FA7E87E-7496-5F4B-BF76-495359E53DC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53980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E36CE0B-10D8-3547-8BD2-7BC4914C7953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400000" y="3500438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A029C00-EFA4-5D44-85AD-B54545185748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6390463" y="4040438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643B449-D2DF-5446-A824-A8AFD30AC74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868000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97E6A-908B-5540-8DD7-E0C96D4AD80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0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28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1 - Basic" type="tx">
  <p:cSld name="B1 - Basic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>
            <a:spLocks noGrp="1"/>
          </p:cNvSpPr>
          <p:nvPr>
            <p:ph type="body" idx="1"/>
          </p:nvPr>
        </p:nvSpPr>
        <p:spPr>
          <a:xfrm>
            <a:off x="567493" y="1097275"/>
            <a:ext cx="9049600" cy="4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872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  <a:defRPr sz="2267">
                <a:solidFill>
                  <a:schemeClr val="dk1"/>
                </a:solidFill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431789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80990" rtl="0">
              <a:spcBef>
                <a:spcPts val="2133"/>
              </a:spcBef>
              <a:spcAft>
                <a:spcPts val="2133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42" name="Google Shape;342;p47"/>
          <p:cNvSpPr txBox="1">
            <a:spLocks noGrp="1"/>
          </p:cNvSpPr>
          <p:nvPr>
            <p:ph type="title"/>
          </p:nvPr>
        </p:nvSpPr>
        <p:spPr>
          <a:xfrm>
            <a:off x="567493" y="64000"/>
            <a:ext cx="8871600" cy="98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47"/>
          <p:cNvSpPr txBox="1">
            <a:spLocks noGrp="1"/>
          </p:cNvSpPr>
          <p:nvPr>
            <p:ph type="body" idx="2"/>
          </p:nvPr>
        </p:nvSpPr>
        <p:spPr>
          <a:xfrm>
            <a:off x="567493" y="1750375"/>
            <a:ext cx="11057200" cy="44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31789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431789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80990" rtl="0">
              <a:spcBef>
                <a:spcPts val="2133"/>
              </a:spcBef>
              <a:spcAft>
                <a:spcPts val="2133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44" name="Google Shape;344;p47"/>
          <p:cNvSpPr txBox="1">
            <a:spLocks noGrp="1"/>
          </p:cNvSpPr>
          <p:nvPr>
            <p:ph type="sldNum" idx="12"/>
          </p:nvPr>
        </p:nvSpPr>
        <p:spPr>
          <a:xfrm>
            <a:off x="10718400" y="6470525"/>
            <a:ext cx="915200" cy="38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961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D210F-E3CD-0942-9C83-4DCC96371F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627C6-6D10-1E4D-81DB-1D71C34936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2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5512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62741" y="1080000"/>
            <a:ext cx="55512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0D62-53D1-2647-895A-B1AF7DABD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EF4C5-664A-C042-B7CF-26B0ADDF52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4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360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96000" y="1080000"/>
            <a:ext cx="360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0D62-53D1-2647-895A-B1AF7DABD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13941" y="1080000"/>
            <a:ext cx="360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BC98A-FC60-0C4C-91AC-91F4B00A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52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37980" y="1080000"/>
            <a:ext cx="252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0D62-53D1-2647-895A-B1AF7DABD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293941" y="1080000"/>
            <a:ext cx="252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315960" y="1080000"/>
            <a:ext cx="252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EF96F-53EE-534E-9D14-15A87D35537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0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s 2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73643D-3316-B64C-BC3C-A80CFD6316A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551200" cy="48600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741" y="1080000"/>
            <a:ext cx="5551200" cy="48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123EC-B3D8-6545-96B5-F457D2C17E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054D75-40FB-3E46-AE9E-FE48A2EA3A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7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400000" cy="48600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FADB0-BC0B-FA45-BCBD-98B1B22B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23672-8414-2C42-BB99-EAB7186A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4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AE0CE-C20A-654D-A555-57C09CE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360000"/>
            <a:ext cx="11453941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Slide title (keep it short)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72CFA-87A2-E548-B799-EAD535221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079999"/>
            <a:ext cx="11453941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28600" lvl="0" indent="-228600"/>
            <a:r>
              <a:rPr lang="en-US" dirty="0"/>
              <a:t>Click to edit text</a:t>
            </a:r>
          </a:p>
          <a:p>
            <a:pPr marL="685800" lvl="1" indent="-228600"/>
            <a:r>
              <a:rPr lang="en-US" dirty="0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50627-9C71-1A4C-8CDC-0EAE1BE16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0000" y="6138000"/>
            <a:ext cx="540000" cy="5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5"/>
                </a:solidFill>
              </a:defRPr>
            </a:lvl1pPr>
          </a:lstStyle>
          <a:p>
            <a:fld id="{AB29309D-5D30-A64E-94AB-C72A3FEA9BDE}" type="slidenum">
              <a:rPr lang="en-US" smtClean="0"/>
              <a:pPr/>
              <a:t>‹#›</a:t>
            </a:fld>
            <a:r>
              <a:rPr lang="en-US"/>
              <a:t>                                                   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F3B40E2-167F-2849-8786-A4D9E4230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27140" y="6138000"/>
            <a:ext cx="586800" cy="540000"/>
          </a:xfrm>
          <a:prstGeom prst="rect">
            <a:avLst/>
          </a:prstGeom>
          <a:blipFill>
            <a:blip r:embed="rId39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83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724" r:id="rId2"/>
    <p:sldLayoutId id="2147483725" r:id="rId3"/>
    <p:sldLayoutId id="214748369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05" r:id="rId14"/>
    <p:sldLayoutId id="2147483706" r:id="rId15"/>
    <p:sldLayoutId id="2147483716" r:id="rId16"/>
    <p:sldLayoutId id="2147483717" r:id="rId17"/>
    <p:sldLayoutId id="2147483692" r:id="rId18"/>
    <p:sldLayoutId id="2147483714" r:id="rId19"/>
    <p:sldLayoutId id="2147483723" r:id="rId20"/>
    <p:sldLayoutId id="2147483679" r:id="rId21"/>
    <p:sldLayoutId id="2147483681" r:id="rId22"/>
    <p:sldLayoutId id="2147483680" r:id="rId23"/>
    <p:sldLayoutId id="2147483683" r:id="rId24"/>
    <p:sldLayoutId id="2147483682" r:id="rId25"/>
    <p:sldLayoutId id="2147483720" r:id="rId26"/>
    <p:sldLayoutId id="2147483715" r:id="rId27"/>
    <p:sldLayoutId id="2147483722" r:id="rId28"/>
    <p:sldLayoutId id="2147483661" r:id="rId29"/>
    <p:sldLayoutId id="2147483674" r:id="rId30"/>
    <p:sldLayoutId id="2147483677" r:id="rId31"/>
    <p:sldLayoutId id="2147483687" r:id="rId32"/>
    <p:sldLayoutId id="2147483684" r:id="rId33"/>
    <p:sldLayoutId id="2147483685" r:id="rId34"/>
    <p:sldLayoutId id="2147483686" r:id="rId35"/>
    <p:sldLayoutId id="2147483721" r:id="rId36"/>
    <p:sldLayoutId id="2147483735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05" userDrawn="1">
          <p15:clr>
            <a:srgbClr val="F26B43"/>
          </p15:clr>
        </p15:guide>
        <p15:guide id="2" pos="7448" userDrawn="1">
          <p15:clr>
            <a:srgbClr val="F26B43"/>
          </p15:clr>
        </p15:guide>
        <p15:guide id="3" pos="225" userDrawn="1">
          <p15:clr>
            <a:srgbClr val="F26B43"/>
          </p15:clr>
        </p15:guide>
        <p15:guide id="4" orient="horz" pos="676">
          <p15:clr>
            <a:srgbClr val="F26B43"/>
          </p15:clr>
        </p15:guide>
        <p15:guide id="5" pos="3833">
          <p15:clr>
            <a:srgbClr val="F26B43"/>
          </p15:clr>
        </p15:guide>
        <p15:guide id="6" orient="horz" pos="3860" userDrawn="1">
          <p15:clr>
            <a:srgbClr val="F26B43"/>
          </p15:clr>
        </p15:guide>
        <p15:guide id="7" orient="horz" pos="374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g"/><Relationship Id="rId5" Type="http://schemas.openxmlformats.org/officeDocument/2006/relationships/hyperlink" Target="http://drive.google.com/file/d/11RCiKBxzB7BWCFNx2BmS8A1mdIX5Lrko/view" TargetMode="Externa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FC0152-DE01-459A-BC6D-C281789AC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056" y="1651483"/>
            <a:ext cx="6120000" cy="1800000"/>
          </a:xfrm>
        </p:spPr>
        <p:txBody>
          <a:bodyPr/>
          <a:lstStyle/>
          <a:p>
            <a:r>
              <a:rPr lang="en-US" dirty="0"/>
              <a:t>RTF on Self Managed AKS</a:t>
            </a:r>
            <a:r>
              <a:rPr lang="en-US" sz="2800" dirty="0"/>
              <a:t>(Azure Kubernetes Service)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7FAFFA2-1158-4D37-987C-C37942A4B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056" y="5422038"/>
            <a:ext cx="6120000" cy="7200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Presented By : </a:t>
            </a:r>
          </a:p>
          <a:p>
            <a:r>
              <a:rPr lang="en-US" dirty="0"/>
              <a:t>Nirad Smart</a:t>
            </a:r>
          </a:p>
          <a:p>
            <a:r>
              <a:rPr lang="en-US" dirty="0"/>
              <a:t>Naimish Kakkad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83F07-A71F-4278-8C02-C203F37C78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142038"/>
            <a:ext cx="539750" cy="536575"/>
          </a:xfrm>
        </p:spPr>
        <p:txBody>
          <a:bodyPr/>
          <a:lstStyle/>
          <a:p>
            <a:fld id="{05AD7B4A-18A6-AF4F-A22E-139A342BB38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5EB803-A6BE-4CDB-88EF-948D131A493A}"/>
              </a:ext>
            </a:extLst>
          </p:cNvPr>
          <p:cNvSpPr/>
          <p:nvPr/>
        </p:nvSpPr>
        <p:spPr>
          <a:xfrm rot="1851506">
            <a:off x="6430479" y="2411883"/>
            <a:ext cx="6109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rPr>
              <a:t>MuleSoft Monday</a:t>
            </a:r>
          </a:p>
        </p:txBody>
      </p:sp>
    </p:spTree>
    <p:extLst>
      <p:ext uri="{BB962C8B-B14F-4D97-AF65-F5344CB8AC3E}">
        <p14:creationId xmlns:p14="http://schemas.microsoft.com/office/powerpoint/2010/main" val="378915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A378F5-40A6-4488-BCDC-3B2F680C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Any Questions ??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7E908-5EF6-4AAE-8113-82CD36AED62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A3176-E7DA-48C2-9BA2-02C731A975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r"/>
              <a:t>10</a:t>
            </a:fld>
            <a:endParaRPr lang="en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369F7F-E1F4-48B4-8707-8C4A52B56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06" y="2158870"/>
            <a:ext cx="1905000" cy="31718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34ACEE-B3A2-40F6-B5EE-83FBC810C83B}"/>
              </a:ext>
            </a:extLst>
          </p:cNvPr>
          <p:cNvSpPr/>
          <p:nvPr/>
        </p:nvSpPr>
        <p:spPr>
          <a:xfrm>
            <a:off x="4876090" y="2782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latin typeface="Georgia" panose="02040502050405020303" pitchFamily="18" charset="0"/>
              </a:rPr>
              <a:t>“It is not the answer that enlightens, but the question.”</a:t>
            </a:r>
            <a:r>
              <a:rPr lang="en-US" dirty="0">
                <a:latin typeface="Georgia" panose="02040502050405020303" pitchFamily="18" charset="0"/>
              </a:rPr>
              <a:t> </a:t>
            </a:r>
          </a:p>
          <a:p>
            <a:r>
              <a:rPr lang="en-US" dirty="0">
                <a:latin typeface="Georgia" panose="02040502050405020303" pitchFamily="18" charset="0"/>
              </a:rPr>
              <a:t>– Eugene Ionesco</a:t>
            </a:r>
            <a:endParaRPr lang="en-US" b="0" i="0" dirty="0"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0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435E-2EBF-4BC1-8A6A-4B30DB484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15BF89C-6AC1-4732-AF3A-63E824B0C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3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FBF2BC-F9D7-49AA-96EE-16934505C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491" y="2834473"/>
            <a:ext cx="6120000" cy="1800000"/>
          </a:xfrm>
        </p:spPr>
        <p:txBody>
          <a:bodyPr>
            <a:noAutofit/>
          </a:bodyPr>
          <a:lstStyle/>
          <a:p>
            <a:br>
              <a:rPr lang="en-US" sz="4000" dirty="0">
                <a:effectLst/>
              </a:rPr>
            </a:br>
            <a:r>
              <a:rPr lang="en-US" sz="4000" dirty="0"/>
              <a:t>“I am always doing that which I cannot do, in order that I may learn how to do it.”</a:t>
            </a:r>
            <a:endParaRPr lang="en-US" sz="4000" b="0" dirty="0">
              <a:effectLst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B736B75-CD50-432C-BAF6-85AB56CC4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5100800"/>
            <a:ext cx="6120000" cy="720000"/>
          </a:xfrm>
        </p:spPr>
        <p:txBody>
          <a:bodyPr/>
          <a:lstStyle/>
          <a:p>
            <a:r>
              <a:rPr lang="en-US" b="0" dirty="0"/>
              <a:t>-Pablo Picasso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7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706F0837-E194-423B-83AF-55744E61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360000"/>
            <a:ext cx="11453941" cy="360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5649B809-26BF-4C7F-AE72-6B12126D7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60000" y="6138000"/>
            <a:ext cx="540000" cy="540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05AD7B4A-18A6-AF4F-A22E-139A342BB38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F89D039E-AC6F-4D89-8A4F-95A26D4F32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227140" y="6138000"/>
            <a:ext cx="586800" cy="5400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70E0A972-8861-4B9F-8685-80CF54E50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195703"/>
              </p:ext>
            </p:extLst>
          </p:nvPr>
        </p:nvGraphicFramePr>
        <p:xfrm>
          <a:off x="360000" y="1079999"/>
          <a:ext cx="11453941" cy="48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850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C42547-2D1E-45C9-82DB-50114FB4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Anypoint Runtime Fabric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A2CDD4-97D1-4C9D-8071-6AED9AD1D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1" y="1079999"/>
            <a:ext cx="6604218" cy="48600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Deploy and manage runtimes across any cloud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Centrally manage all applications</a:t>
            </a:r>
            <a:br>
              <a:rPr lang="en-US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en-US" dirty="0"/>
              <a:t>Manage applications in your private cloud (AWS, Azure) and </a:t>
            </a:r>
            <a:r>
              <a:rPr lang="en-US" dirty="0" err="1"/>
              <a:t>CloudHub</a:t>
            </a:r>
            <a:r>
              <a:rPr lang="en-US" dirty="0"/>
              <a:t> within </a:t>
            </a:r>
            <a:r>
              <a:rPr lang="en-US" dirty="0" err="1"/>
              <a:t>Anypoint</a:t>
            </a:r>
            <a:r>
              <a:rPr lang="en-US" dirty="0"/>
              <a:t> Platform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b="1" dirty="0"/>
              <a:t>Run Mule apps on Kubernetes</a:t>
            </a:r>
            <a:br>
              <a:rPr lang="en-US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en-US" dirty="0"/>
              <a:t>Get containerization benefits such as isolation, horizontal scaling, and auto redeploy by default</a:t>
            </a:r>
          </a:p>
          <a:p>
            <a:pPr>
              <a:spcBef>
                <a:spcPts val="1500"/>
              </a:spcBef>
            </a:pPr>
            <a:r>
              <a:rPr lang="en-US" b="1" dirty="0"/>
              <a:t>Move deployments in a few clicks</a:t>
            </a:r>
            <a:br>
              <a:rPr lang="en-US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en-US" dirty="0"/>
              <a:t>Pivot your deployments between </a:t>
            </a:r>
            <a:r>
              <a:rPr lang="en-US" dirty="0" err="1"/>
              <a:t>CloudHub</a:t>
            </a:r>
            <a:r>
              <a:rPr lang="en-US" dirty="0"/>
              <a:t>, your private cloud, or a data center with no impact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EEDAF-658E-4B30-A172-96367E0078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155F1-23DE-4FB9-9AE5-66AEED23AC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E5C8EE-88B0-4AD0-BB66-11D4681CC7B8}"/>
              </a:ext>
            </a:extLst>
          </p:cNvPr>
          <p:cNvGrpSpPr/>
          <p:nvPr/>
        </p:nvGrpSpPr>
        <p:grpSpPr>
          <a:xfrm>
            <a:off x="7634129" y="1950275"/>
            <a:ext cx="3958104" cy="2957449"/>
            <a:chOff x="7634129" y="1467860"/>
            <a:chExt cx="3958104" cy="2957449"/>
          </a:xfrm>
        </p:grpSpPr>
        <p:grpSp>
          <p:nvGrpSpPr>
            <p:cNvPr id="10" name="Google Shape;929;p132">
              <a:extLst>
                <a:ext uri="{FF2B5EF4-FFF2-40B4-BE49-F238E27FC236}">
                  <a16:creationId xmlns:a16="http://schemas.microsoft.com/office/drawing/2014/main" id="{75C56270-4A18-4F20-9F55-EC970131A52A}"/>
                </a:ext>
              </a:extLst>
            </p:cNvPr>
            <p:cNvGrpSpPr/>
            <p:nvPr/>
          </p:nvGrpSpPr>
          <p:grpSpPr>
            <a:xfrm>
              <a:off x="7634129" y="1467860"/>
              <a:ext cx="3958104" cy="2957449"/>
              <a:chOff x="4373314" y="2447803"/>
              <a:chExt cx="4499379" cy="3361501"/>
            </a:xfrm>
          </p:grpSpPr>
          <p:pic>
            <p:nvPicPr>
              <p:cNvPr id="11" name="Google Shape;930;p132">
                <a:extLst>
                  <a:ext uri="{FF2B5EF4-FFF2-40B4-BE49-F238E27FC236}">
                    <a16:creationId xmlns:a16="http://schemas.microsoft.com/office/drawing/2014/main" id="{AFBD627B-BBEC-4E53-B9F2-ABF6251A442A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 amt="49000"/>
              </a:blip>
              <a:srcRect/>
              <a:stretch/>
            </p:blipFill>
            <p:spPr>
              <a:xfrm>
                <a:off x="5409207" y="5574471"/>
                <a:ext cx="2427622" cy="23483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2" name="Google Shape;931;p132">
                <a:extLst>
                  <a:ext uri="{FF2B5EF4-FFF2-40B4-BE49-F238E27FC236}">
                    <a16:creationId xmlns:a16="http://schemas.microsoft.com/office/drawing/2014/main" id="{FF67C9BA-B1CB-4E71-8339-92D66140B116}"/>
                  </a:ext>
                </a:extLst>
              </p:cNvPr>
              <p:cNvGrpSpPr/>
              <p:nvPr/>
            </p:nvGrpSpPr>
            <p:grpSpPr>
              <a:xfrm>
                <a:off x="4373314" y="2447803"/>
                <a:ext cx="4499379" cy="3249443"/>
                <a:chOff x="-50495" y="-44896"/>
                <a:chExt cx="10200362" cy="7365010"/>
              </a:xfrm>
            </p:grpSpPr>
            <p:pic>
              <p:nvPicPr>
                <p:cNvPr id="13" name="Google Shape;932;p132">
                  <a:extLst>
                    <a:ext uri="{FF2B5EF4-FFF2-40B4-BE49-F238E27FC236}">
                      <a16:creationId xmlns:a16="http://schemas.microsoft.com/office/drawing/2014/main" id="{1E27E3AA-BF57-4AF6-8EC5-3FEFB892617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403123" y="361816"/>
                  <a:ext cx="9293318" cy="19361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" name="Google Shape;933;p132">
                  <a:extLst>
                    <a:ext uri="{FF2B5EF4-FFF2-40B4-BE49-F238E27FC236}">
                      <a16:creationId xmlns:a16="http://schemas.microsoft.com/office/drawing/2014/main" id="{D532C2B6-6DFF-4041-90A0-6AA000D0CACC}"/>
                    </a:ext>
                  </a:extLst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-50495" y="-44896"/>
                  <a:ext cx="10200362" cy="736501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5" name="Google Shape;938;p132" title="Product Spotlight-Anypoint Runtime Fabric.mp4">
              <a:hlinkClick r:id="rId5"/>
              <a:extLst>
                <a:ext uri="{FF2B5EF4-FFF2-40B4-BE49-F238E27FC236}">
                  <a16:creationId xmlns:a16="http://schemas.microsoft.com/office/drawing/2014/main" id="{6B51D137-AFEC-41F5-B0C4-B8E8EB26F759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814292" y="1705648"/>
              <a:ext cx="3607210" cy="19613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7226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0A643D3-1D04-4D0C-AB71-2061123391A8}"/>
              </a:ext>
            </a:extLst>
          </p:cNvPr>
          <p:cNvSpPr/>
          <p:nvPr/>
        </p:nvSpPr>
        <p:spPr>
          <a:xfrm>
            <a:off x="3247663" y="360485"/>
            <a:ext cx="6459415" cy="5899638"/>
          </a:xfrm>
          <a:prstGeom prst="ellipse">
            <a:avLst/>
          </a:prstGeom>
          <a:solidFill>
            <a:srgbClr val="FD5F08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4" name="Google Shape;944;p133"/>
          <p:cNvSpPr/>
          <p:nvPr/>
        </p:nvSpPr>
        <p:spPr>
          <a:xfrm>
            <a:off x="3923233" y="1626229"/>
            <a:ext cx="5081600" cy="3210000"/>
          </a:xfrm>
          <a:prstGeom prst="roundRect">
            <a:avLst>
              <a:gd name="adj" fmla="val 8986"/>
            </a:avLst>
          </a:prstGeom>
          <a:solidFill>
            <a:srgbClr val="F3F3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5" name="Google Shape;945;p133"/>
          <p:cNvSpPr/>
          <p:nvPr/>
        </p:nvSpPr>
        <p:spPr>
          <a:xfrm>
            <a:off x="5869620" y="1698067"/>
            <a:ext cx="1298800" cy="2386000"/>
          </a:xfrm>
          <a:prstGeom prst="roundRect">
            <a:avLst>
              <a:gd name="adj" fmla="val 9458"/>
            </a:avLst>
          </a:prstGeom>
          <a:solidFill>
            <a:srgbClr val="D9D9D9"/>
          </a:solidFill>
          <a:ln w="19050" cap="flat" cmpd="sng">
            <a:solidFill>
              <a:srgbClr val="32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6" name="Google Shape;946;p133"/>
          <p:cNvSpPr txBox="1"/>
          <p:nvPr/>
        </p:nvSpPr>
        <p:spPr>
          <a:xfrm>
            <a:off x="6011660" y="3736373"/>
            <a:ext cx="1016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VM</a:t>
            </a:r>
            <a:endParaRPr sz="1333" dirty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47" name="Google Shape;947;p133"/>
          <p:cNvGrpSpPr/>
          <p:nvPr/>
        </p:nvGrpSpPr>
        <p:grpSpPr>
          <a:xfrm>
            <a:off x="5967715" y="1996746"/>
            <a:ext cx="509656" cy="550697"/>
            <a:chOff x="7393059" y="5326267"/>
            <a:chExt cx="647100" cy="563700"/>
          </a:xfrm>
        </p:grpSpPr>
        <p:sp>
          <p:nvSpPr>
            <p:cNvPr id="948" name="Google Shape;948;p133"/>
            <p:cNvSpPr/>
            <p:nvPr/>
          </p:nvSpPr>
          <p:spPr>
            <a:xfrm>
              <a:off x="7393059" y="5326267"/>
              <a:ext cx="647100" cy="5637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32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933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49" name="Google Shape;949;p133"/>
            <p:cNvSpPr/>
            <p:nvPr/>
          </p:nvSpPr>
          <p:spPr>
            <a:xfrm>
              <a:off x="7414010" y="5616072"/>
              <a:ext cx="613200" cy="225600"/>
            </a:xfrm>
            <a:prstGeom prst="roundRect">
              <a:avLst>
                <a:gd name="adj" fmla="val 16667"/>
              </a:avLst>
            </a:prstGeom>
            <a:solidFill>
              <a:srgbClr val="00A1DF"/>
            </a:solidFill>
            <a:ln w="9525" cap="flat" cmpd="sng">
              <a:solidFill>
                <a:srgbClr val="32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667">
                  <a:latin typeface="Verdana"/>
                  <a:ea typeface="Verdana"/>
                  <a:cs typeface="Verdana"/>
                  <a:sym typeface="Verdana"/>
                </a:rPr>
                <a:t>Mule</a:t>
              </a:r>
              <a:endParaRPr sz="667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50" name="Google Shape;950;p133"/>
            <p:cNvSpPr/>
            <p:nvPr/>
          </p:nvSpPr>
          <p:spPr>
            <a:xfrm>
              <a:off x="7410025" y="5391976"/>
              <a:ext cx="613200" cy="2256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rgbClr val="32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667" dirty="0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rPr>
                <a:t>App</a:t>
              </a:r>
              <a:endParaRPr sz="667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951" name="Google Shape;951;p133"/>
          <p:cNvSpPr/>
          <p:nvPr/>
        </p:nvSpPr>
        <p:spPr>
          <a:xfrm>
            <a:off x="7504987" y="1698067"/>
            <a:ext cx="1298800" cy="2386000"/>
          </a:xfrm>
          <a:prstGeom prst="roundRect">
            <a:avLst>
              <a:gd name="adj" fmla="val 9458"/>
            </a:avLst>
          </a:prstGeom>
          <a:solidFill>
            <a:srgbClr val="D9D9D9"/>
          </a:solidFill>
          <a:ln w="19050" cap="flat" cmpd="sng">
            <a:solidFill>
              <a:srgbClr val="32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2" name="Google Shape;952;p133"/>
          <p:cNvSpPr txBox="1"/>
          <p:nvPr/>
        </p:nvSpPr>
        <p:spPr>
          <a:xfrm>
            <a:off x="7647023" y="3736373"/>
            <a:ext cx="1016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VM</a:t>
            </a:r>
            <a:endParaRPr sz="1333" dirty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3" name="Google Shape;953;p133"/>
          <p:cNvSpPr/>
          <p:nvPr/>
        </p:nvSpPr>
        <p:spPr>
          <a:xfrm>
            <a:off x="4268325" y="1698067"/>
            <a:ext cx="1298800" cy="2386000"/>
          </a:xfrm>
          <a:prstGeom prst="roundRect">
            <a:avLst>
              <a:gd name="adj" fmla="val 9458"/>
            </a:avLst>
          </a:prstGeom>
          <a:solidFill>
            <a:srgbClr val="D9D9D9"/>
          </a:solidFill>
          <a:ln w="19050" cap="flat" cmpd="sng">
            <a:solidFill>
              <a:srgbClr val="32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954" name="Google Shape;954;p133"/>
          <p:cNvGrpSpPr/>
          <p:nvPr/>
        </p:nvGrpSpPr>
        <p:grpSpPr>
          <a:xfrm>
            <a:off x="7566611" y="1996746"/>
            <a:ext cx="509656" cy="550697"/>
            <a:chOff x="7393059" y="5326267"/>
            <a:chExt cx="647100" cy="563700"/>
          </a:xfrm>
        </p:grpSpPr>
        <p:sp>
          <p:nvSpPr>
            <p:cNvPr id="955" name="Google Shape;955;p133"/>
            <p:cNvSpPr/>
            <p:nvPr/>
          </p:nvSpPr>
          <p:spPr>
            <a:xfrm>
              <a:off x="7393059" y="5326267"/>
              <a:ext cx="647100" cy="5637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32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933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56" name="Google Shape;956;p133"/>
            <p:cNvSpPr/>
            <p:nvPr/>
          </p:nvSpPr>
          <p:spPr>
            <a:xfrm>
              <a:off x="7414010" y="5616072"/>
              <a:ext cx="613200" cy="225600"/>
            </a:xfrm>
            <a:prstGeom prst="roundRect">
              <a:avLst>
                <a:gd name="adj" fmla="val 16667"/>
              </a:avLst>
            </a:prstGeom>
            <a:solidFill>
              <a:srgbClr val="00A1DF"/>
            </a:solidFill>
            <a:ln w="9525" cap="flat" cmpd="sng">
              <a:solidFill>
                <a:srgbClr val="32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667" dirty="0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rPr>
                <a:t>Mule</a:t>
              </a:r>
              <a:endParaRPr sz="667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57" name="Google Shape;957;p133"/>
            <p:cNvSpPr/>
            <p:nvPr/>
          </p:nvSpPr>
          <p:spPr>
            <a:xfrm>
              <a:off x="7410025" y="5391976"/>
              <a:ext cx="613200" cy="2256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rgbClr val="32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667" dirty="0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rPr>
                <a:t>App</a:t>
              </a:r>
              <a:endParaRPr sz="667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958" name="Google Shape;958;p133"/>
          <p:cNvGrpSpPr/>
          <p:nvPr/>
        </p:nvGrpSpPr>
        <p:grpSpPr>
          <a:xfrm>
            <a:off x="8134771" y="1996746"/>
            <a:ext cx="509656" cy="550697"/>
            <a:chOff x="7393059" y="5326267"/>
            <a:chExt cx="647100" cy="563700"/>
          </a:xfrm>
        </p:grpSpPr>
        <p:sp>
          <p:nvSpPr>
            <p:cNvPr id="959" name="Google Shape;959;p133"/>
            <p:cNvSpPr/>
            <p:nvPr/>
          </p:nvSpPr>
          <p:spPr>
            <a:xfrm>
              <a:off x="7393059" y="5326267"/>
              <a:ext cx="647100" cy="5637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32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933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60" name="Google Shape;960;p133"/>
            <p:cNvSpPr/>
            <p:nvPr/>
          </p:nvSpPr>
          <p:spPr>
            <a:xfrm>
              <a:off x="7414010" y="5616072"/>
              <a:ext cx="613200" cy="225600"/>
            </a:xfrm>
            <a:prstGeom prst="roundRect">
              <a:avLst>
                <a:gd name="adj" fmla="val 16667"/>
              </a:avLst>
            </a:prstGeom>
            <a:solidFill>
              <a:srgbClr val="00A1DF"/>
            </a:solidFill>
            <a:ln w="9525" cap="flat" cmpd="sng">
              <a:solidFill>
                <a:srgbClr val="32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667" dirty="0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rPr>
                <a:t>Mule</a:t>
              </a:r>
              <a:endParaRPr sz="667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61" name="Google Shape;961;p133"/>
            <p:cNvSpPr/>
            <p:nvPr/>
          </p:nvSpPr>
          <p:spPr>
            <a:xfrm>
              <a:off x="7410025" y="5391976"/>
              <a:ext cx="613200" cy="2256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rgbClr val="32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667" dirty="0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rPr>
                <a:t>App</a:t>
              </a:r>
              <a:endParaRPr sz="667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962" name="Google Shape;962;p133"/>
          <p:cNvSpPr/>
          <p:nvPr/>
        </p:nvSpPr>
        <p:spPr>
          <a:xfrm>
            <a:off x="4538695" y="2715433"/>
            <a:ext cx="3884400" cy="414000"/>
          </a:xfrm>
          <a:prstGeom prst="roundRect">
            <a:avLst>
              <a:gd name="adj" fmla="val 16667"/>
            </a:avLst>
          </a:prstGeom>
          <a:solidFill>
            <a:srgbClr val="00B39C"/>
          </a:solidFill>
          <a:ln w="19050" cap="flat" cmpd="sng">
            <a:solidFill>
              <a:srgbClr val="32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067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Runtime Fabric components</a:t>
            </a:r>
            <a:endParaRPr sz="1067" dirty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3" name="Google Shape;963;p133"/>
          <p:cNvSpPr/>
          <p:nvPr/>
        </p:nvSpPr>
        <p:spPr>
          <a:xfrm>
            <a:off x="4499801" y="3182800"/>
            <a:ext cx="3974800" cy="4036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19050" cap="flat" cmpd="sng">
            <a:solidFill>
              <a:srgbClr val="32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067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Runtime Fabric appliance</a:t>
            </a:r>
            <a:endParaRPr sz="1067" dirty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64" name="Google Shape;964;p133"/>
          <p:cNvGrpSpPr/>
          <p:nvPr/>
        </p:nvGrpSpPr>
        <p:grpSpPr>
          <a:xfrm>
            <a:off x="6548031" y="1996746"/>
            <a:ext cx="509656" cy="550697"/>
            <a:chOff x="7393059" y="5326267"/>
            <a:chExt cx="647100" cy="563700"/>
          </a:xfrm>
        </p:grpSpPr>
        <p:sp>
          <p:nvSpPr>
            <p:cNvPr id="965" name="Google Shape;965;p133"/>
            <p:cNvSpPr/>
            <p:nvPr/>
          </p:nvSpPr>
          <p:spPr>
            <a:xfrm>
              <a:off x="7393059" y="5326267"/>
              <a:ext cx="647100" cy="5637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32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933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66" name="Google Shape;966;p133"/>
            <p:cNvSpPr/>
            <p:nvPr/>
          </p:nvSpPr>
          <p:spPr>
            <a:xfrm>
              <a:off x="7414010" y="5616072"/>
              <a:ext cx="613200" cy="225600"/>
            </a:xfrm>
            <a:prstGeom prst="roundRect">
              <a:avLst>
                <a:gd name="adj" fmla="val 16667"/>
              </a:avLst>
            </a:prstGeom>
            <a:solidFill>
              <a:srgbClr val="00A1DF"/>
            </a:solidFill>
            <a:ln w="9525" cap="flat" cmpd="sng">
              <a:solidFill>
                <a:srgbClr val="32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667">
                  <a:latin typeface="Verdana"/>
                  <a:ea typeface="Verdana"/>
                  <a:cs typeface="Verdana"/>
                  <a:sym typeface="Verdana"/>
                </a:rPr>
                <a:t>Mule</a:t>
              </a:r>
              <a:endParaRPr sz="667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67" name="Google Shape;967;p133"/>
            <p:cNvSpPr/>
            <p:nvPr/>
          </p:nvSpPr>
          <p:spPr>
            <a:xfrm>
              <a:off x="7410025" y="5391976"/>
              <a:ext cx="613200" cy="2256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rgbClr val="32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667" dirty="0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rPr>
                <a:t>App</a:t>
              </a:r>
              <a:endParaRPr sz="667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cxnSp>
        <p:nvCxnSpPr>
          <p:cNvPr id="968" name="Google Shape;968;p133"/>
          <p:cNvCxnSpPr/>
          <p:nvPr/>
        </p:nvCxnSpPr>
        <p:spPr>
          <a:xfrm>
            <a:off x="8155025" y="4089201"/>
            <a:ext cx="0" cy="181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9" name="Google Shape;969;p133"/>
          <p:cNvCxnSpPr/>
          <p:nvPr/>
        </p:nvCxnSpPr>
        <p:spPr>
          <a:xfrm>
            <a:off x="6519659" y="4089201"/>
            <a:ext cx="0" cy="181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0" name="Google Shape;970;p133"/>
          <p:cNvCxnSpPr/>
          <p:nvPr/>
        </p:nvCxnSpPr>
        <p:spPr>
          <a:xfrm rot="10800000">
            <a:off x="6514625" y="4251268"/>
            <a:ext cx="1644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1" name="Google Shape;971;p133"/>
          <p:cNvSpPr txBox="1"/>
          <p:nvPr/>
        </p:nvSpPr>
        <p:spPr>
          <a:xfrm>
            <a:off x="6113259" y="4163367"/>
            <a:ext cx="890400" cy="2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 b="1">
                <a:latin typeface="Salesforce Sans"/>
                <a:ea typeface="Salesforce Sans"/>
                <a:cs typeface="Salesforce Sans"/>
                <a:sym typeface="Salesforce Sans"/>
              </a:rPr>
              <a:t>network</a:t>
            </a:r>
            <a:endParaRPr sz="1067" b="1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972" name="Google Shape;972;p133"/>
          <p:cNvSpPr txBox="1"/>
          <p:nvPr/>
        </p:nvSpPr>
        <p:spPr>
          <a:xfrm>
            <a:off x="5067559" y="857544"/>
            <a:ext cx="2862800" cy="4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b="1" dirty="0">
                <a:latin typeface="Salesforce Sans"/>
                <a:ea typeface="Salesforce Sans"/>
                <a:cs typeface="Salesforce Sans"/>
                <a:sym typeface="Salesforce Sans"/>
              </a:rPr>
              <a:t>Runtime Fabric Appliance </a:t>
            </a:r>
            <a:endParaRPr sz="1600" b="1" dirty="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grpSp>
        <p:nvGrpSpPr>
          <p:cNvPr id="973" name="Google Shape;973;p133"/>
          <p:cNvGrpSpPr/>
          <p:nvPr/>
        </p:nvGrpSpPr>
        <p:grpSpPr>
          <a:xfrm>
            <a:off x="4427204" y="1996746"/>
            <a:ext cx="509656" cy="550697"/>
            <a:chOff x="7393059" y="5326267"/>
            <a:chExt cx="647100" cy="563700"/>
          </a:xfrm>
        </p:grpSpPr>
        <p:sp>
          <p:nvSpPr>
            <p:cNvPr id="974" name="Google Shape;974;p133"/>
            <p:cNvSpPr/>
            <p:nvPr/>
          </p:nvSpPr>
          <p:spPr>
            <a:xfrm>
              <a:off x="7393059" y="5326267"/>
              <a:ext cx="647100" cy="5637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32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933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75" name="Google Shape;975;p133"/>
            <p:cNvSpPr/>
            <p:nvPr/>
          </p:nvSpPr>
          <p:spPr>
            <a:xfrm>
              <a:off x="7414010" y="5616072"/>
              <a:ext cx="613200" cy="225600"/>
            </a:xfrm>
            <a:prstGeom prst="roundRect">
              <a:avLst>
                <a:gd name="adj" fmla="val 16667"/>
              </a:avLst>
            </a:prstGeom>
            <a:solidFill>
              <a:srgbClr val="00A1DF"/>
            </a:solidFill>
            <a:ln w="9525" cap="flat" cmpd="sng">
              <a:solidFill>
                <a:srgbClr val="32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667" dirty="0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rPr>
                <a:t>Mule</a:t>
              </a:r>
              <a:endParaRPr sz="667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76" name="Google Shape;976;p133"/>
            <p:cNvSpPr/>
            <p:nvPr/>
          </p:nvSpPr>
          <p:spPr>
            <a:xfrm>
              <a:off x="7410025" y="5391976"/>
              <a:ext cx="613200" cy="2256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rgbClr val="32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667" dirty="0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rPr>
                <a:t>App</a:t>
              </a:r>
              <a:endParaRPr sz="667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977" name="Google Shape;977;p133"/>
          <p:cNvGrpSpPr/>
          <p:nvPr/>
        </p:nvGrpSpPr>
        <p:grpSpPr>
          <a:xfrm>
            <a:off x="4995364" y="1996746"/>
            <a:ext cx="509656" cy="550697"/>
            <a:chOff x="7393059" y="5326267"/>
            <a:chExt cx="647100" cy="563700"/>
          </a:xfrm>
        </p:grpSpPr>
        <p:sp>
          <p:nvSpPr>
            <p:cNvPr id="978" name="Google Shape;978;p133"/>
            <p:cNvSpPr/>
            <p:nvPr/>
          </p:nvSpPr>
          <p:spPr>
            <a:xfrm>
              <a:off x="7393059" y="5326267"/>
              <a:ext cx="647100" cy="5637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32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933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79" name="Google Shape;979;p133"/>
            <p:cNvSpPr/>
            <p:nvPr/>
          </p:nvSpPr>
          <p:spPr>
            <a:xfrm>
              <a:off x="7414010" y="5616072"/>
              <a:ext cx="613200" cy="225600"/>
            </a:xfrm>
            <a:prstGeom prst="roundRect">
              <a:avLst>
                <a:gd name="adj" fmla="val 16667"/>
              </a:avLst>
            </a:prstGeom>
            <a:solidFill>
              <a:srgbClr val="00A1DF"/>
            </a:solidFill>
            <a:ln w="9525" cap="flat" cmpd="sng">
              <a:solidFill>
                <a:srgbClr val="32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667" dirty="0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rPr>
                <a:t>Mule</a:t>
              </a:r>
              <a:endParaRPr sz="667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80" name="Google Shape;980;p133"/>
            <p:cNvSpPr/>
            <p:nvPr/>
          </p:nvSpPr>
          <p:spPr>
            <a:xfrm>
              <a:off x="7410025" y="5391976"/>
              <a:ext cx="613200" cy="2256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rgbClr val="32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667" dirty="0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rPr>
                <a:t>App</a:t>
              </a:r>
              <a:endParaRPr sz="667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cxnSp>
        <p:nvCxnSpPr>
          <p:cNvPr id="981" name="Google Shape;981;p133"/>
          <p:cNvCxnSpPr/>
          <p:nvPr/>
        </p:nvCxnSpPr>
        <p:spPr>
          <a:xfrm>
            <a:off x="4894059" y="4089201"/>
            <a:ext cx="0" cy="181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2" name="Google Shape;982;p133"/>
          <p:cNvCxnSpPr/>
          <p:nvPr/>
        </p:nvCxnSpPr>
        <p:spPr>
          <a:xfrm rot="10800000">
            <a:off x="4889025" y="4251268"/>
            <a:ext cx="1644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3" name="Google Shape;983;p133"/>
          <p:cNvSpPr txBox="1"/>
          <p:nvPr/>
        </p:nvSpPr>
        <p:spPr>
          <a:xfrm>
            <a:off x="4386060" y="3736373"/>
            <a:ext cx="1016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VM</a:t>
            </a:r>
            <a:endParaRPr sz="1333" dirty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84" name="Google Shape;984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039" y="4867644"/>
            <a:ext cx="704763" cy="4636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85" name="Google Shape;985;p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8139" y="4868883"/>
            <a:ext cx="700983" cy="4611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86" name="Google Shape;986;p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0370" y="4857449"/>
            <a:ext cx="484021" cy="484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Graphic 4" descr="Magnifying glass">
            <a:extLst>
              <a:ext uri="{FF2B5EF4-FFF2-40B4-BE49-F238E27FC236}">
                <a16:creationId xmlns:a16="http://schemas.microsoft.com/office/drawing/2014/main" id="{095DA68A-8B58-40F1-ABBF-0F68C633D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244" y="5345723"/>
            <a:ext cx="914400" cy="914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F4E156-8D8B-4EA8-AF79-6BB01265BA59}"/>
              </a:ext>
            </a:extLst>
          </p:cNvPr>
          <p:cNvCxnSpPr>
            <a:cxnSpLocks/>
          </p:cNvCxnSpPr>
          <p:nvPr/>
        </p:nvCxnSpPr>
        <p:spPr>
          <a:xfrm flipV="1">
            <a:off x="1533728" y="1996746"/>
            <a:ext cx="2043669" cy="35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45E957-6C54-4172-9338-9E9604202186}"/>
              </a:ext>
            </a:extLst>
          </p:cNvPr>
          <p:cNvCxnSpPr>
            <a:cxnSpLocks/>
          </p:cNvCxnSpPr>
          <p:nvPr/>
        </p:nvCxnSpPr>
        <p:spPr>
          <a:xfrm>
            <a:off x="1610169" y="5802923"/>
            <a:ext cx="4503090" cy="43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0A643D3-1D04-4D0C-AB71-2061123391A8}"/>
              </a:ext>
            </a:extLst>
          </p:cNvPr>
          <p:cNvSpPr/>
          <p:nvPr/>
        </p:nvSpPr>
        <p:spPr>
          <a:xfrm>
            <a:off x="2795955" y="175846"/>
            <a:ext cx="6911124" cy="6084277"/>
          </a:xfrm>
          <a:prstGeom prst="ellipse">
            <a:avLst/>
          </a:prstGeom>
          <a:solidFill>
            <a:srgbClr val="FD5F08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Graphic 4" descr="Magnifying glass">
            <a:extLst>
              <a:ext uri="{FF2B5EF4-FFF2-40B4-BE49-F238E27FC236}">
                <a16:creationId xmlns:a16="http://schemas.microsoft.com/office/drawing/2014/main" id="{095DA68A-8B58-40F1-ABBF-0F68C633D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244" y="5345723"/>
            <a:ext cx="914400" cy="914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F4E156-8D8B-4EA8-AF79-6BB01265BA59}"/>
              </a:ext>
            </a:extLst>
          </p:cNvPr>
          <p:cNvCxnSpPr>
            <a:cxnSpLocks/>
          </p:cNvCxnSpPr>
          <p:nvPr/>
        </p:nvCxnSpPr>
        <p:spPr>
          <a:xfrm flipV="1">
            <a:off x="1533728" y="1704334"/>
            <a:ext cx="1700597" cy="382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45E957-6C54-4172-9338-9E9604202186}"/>
              </a:ext>
            </a:extLst>
          </p:cNvPr>
          <p:cNvCxnSpPr>
            <a:cxnSpLocks/>
          </p:cNvCxnSpPr>
          <p:nvPr/>
        </p:nvCxnSpPr>
        <p:spPr>
          <a:xfrm>
            <a:off x="1610169" y="5802923"/>
            <a:ext cx="4503090" cy="467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A990F-2A30-4C86-8665-420A78112344}"/>
              </a:ext>
            </a:extLst>
          </p:cNvPr>
          <p:cNvGrpSpPr/>
          <p:nvPr/>
        </p:nvGrpSpPr>
        <p:grpSpPr>
          <a:xfrm>
            <a:off x="3648807" y="1581267"/>
            <a:ext cx="5525059" cy="3433199"/>
            <a:chOff x="3539867" y="1581267"/>
            <a:chExt cx="5634000" cy="3433199"/>
          </a:xfrm>
        </p:grpSpPr>
        <p:sp>
          <p:nvSpPr>
            <p:cNvPr id="52" name="Google Shape;1195;p140">
              <a:extLst>
                <a:ext uri="{FF2B5EF4-FFF2-40B4-BE49-F238E27FC236}">
                  <a16:creationId xmlns:a16="http://schemas.microsoft.com/office/drawing/2014/main" id="{88D182B1-9A55-4E1E-914A-FEC44B7FB29F}"/>
                </a:ext>
              </a:extLst>
            </p:cNvPr>
            <p:cNvSpPr/>
            <p:nvPr/>
          </p:nvSpPr>
          <p:spPr>
            <a:xfrm>
              <a:off x="3849367" y="1581267"/>
              <a:ext cx="5081600" cy="3210000"/>
            </a:xfrm>
            <a:prstGeom prst="roundRect">
              <a:avLst>
                <a:gd name="adj" fmla="val 8986"/>
              </a:avLst>
            </a:prstGeom>
            <a:solidFill>
              <a:srgbClr val="F3F3F3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3" name="Google Shape;1196;p140">
              <a:extLst>
                <a:ext uri="{FF2B5EF4-FFF2-40B4-BE49-F238E27FC236}">
                  <a16:creationId xmlns:a16="http://schemas.microsoft.com/office/drawing/2014/main" id="{499AF73B-7A11-428B-9766-47719FB6510E}"/>
                </a:ext>
              </a:extLst>
            </p:cNvPr>
            <p:cNvSpPr/>
            <p:nvPr/>
          </p:nvSpPr>
          <p:spPr>
            <a:xfrm>
              <a:off x="5778831" y="1704334"/>
              <a:ext cx="1298800" cy="1784400"/>
            </a:xfrm>
            <a:prstGeom prst="roundRect">
              <a:avLst>
                <a:gd name="adj" fmla="val 9458"/>
              </a:avLst>
            </a:prstGeom>
            <a:solidFill>
              <a:srgbClr val="D9D9D9"/>
            </a:solidFill>
            <a:ln w="19050" cap="flat" cmpd="sng">
              <a:solidFill>
                <a:srgbClr val="32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54" name="Google Shape;1197;p140">
              <a:extLst>
                <a:ext uri="{FF2B5EF4-FFF2-40B4-BE49-F238E27FC236}">
                  <a16:creationId xmlns:a16="http://schemas.microsoft.com/office/drawing/2014/main" id="{D3501AB4-ECE3-4480-8019-4F9EBD08D3B7}"/>
                </a:ext>
              </a:extLst>
            </p:cNvPr>
            <p:cNvSpPr txBox="1"/>
            <p:nvPr/>
          </p:nvSpPr>
          <p:spPr>
            <a:xfrm>
              <a:off x="5920868" y="3074798"/>
              <a:ext cx="10160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333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rPr>
                <a:t>Node</a:t>
              </a:r>
              <a:endParaRPr sz="1333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55" name="Google Shape;1198;p140">
              <a:extLst>
                <a:ext uri="{FF2B5EF4-FFF2-40B4-BE49-F238E27FC236}">
                  <a16:creationId xmlns:a16="http://schemas.microsoft.com/office/drawing/2014/main" id="{B2260EF5-4265-418D-BC46-64D0849B03F9}"/>
                </a:ext>
              </a:extLst>
            </p:cNvPr>
            <p:cNvGrpSpPr/>
            <p:nvPr/>
          </p:nvGrpSpPr>
          <p:grpSpPr>
            <a:xfrm>
              <a:off x="5876923" y="2003013"/>
              <a:ext cx="509656" cy="550697"/>
              <a:chOff x="7393059" y="5326267"/>
              <a:chExt cx="647100" cy="563700"/>
            </a:xfrm>
          </p:grpSpPr>
          <p:sp>
            <p:nvSpPr>
              <p:cNvPr id="56" name="Google Shape;1199;p140">
                <a:extLst>
                  <a:ext uri="{FF2B5EF4-FFF2-40B4-BE49-F238E27FC236}">
                    <a16:creationId xmlns:a16="http://schemas.microsoft.com/office/drawing/2014/main" id="{5A8B7D52-52C7-4E6D-851B-7A3DA8B700F2}"/>
                  </a:ext>
                </a:extLst>
              </p:cNvPr>
              <p:cNvSpPr/>
              <p:nvPr/>
            </p:nvSpPr>
            <p:spPr>
              <a:xfrm>
                <a:off x="7393059" y="5326267"/>
                <a:ext cx="647100" cy="563700"/>
              </a:xfrm>
              <a:prstGeom prst="roundRect">
                <a:avLst>
                  <a:gd name="adj" fmla="val 16667"/>
                </a:avLst>
              </a:prstGeom>
              <a:solidFill>
                <a:srgbClr val="666666"/>
              </a:solidFill>
              <a:ln w="9525" cap="flat" cmpd="sng">
                <a:solidFill>
                  <a:srgbClr val="32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933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7" name="Google Shape;1200;p140">
                <a:extLst>
                  <a:ext uri="{FF2B5EF4-FFF2-40B4-BE49-F238E27FC236}">
                    <a16:creationId xmlns:a16="http://schemas.microsoft.com/office/drawing/2014/main" id="{5FCB70A9-99F6-4F0A-AB0F-DE13D83A5A2E}"/>
                  </a:ext>
                </a:extLst>
              </p:cNvPr>
              <p:cNvSpPr/>
              <p:nvPr/>
            </p:nvSpPr>
            <p:spPr>
              <a:xfrm>
                <a:off x="7414010" y="5616072"/>
                <a:ext cx="613200" cy="225600"/>
              </a:xfrm>
              <a:prstGeom prst="roundRect">
                <a:avLst>
                  <a:gd name="adj" fmla="val 16667"/>
                </a:avLst>
              </a:prstGeom>
              <a:solidFill>
                <a:srgbClr val="00A1DF"/>
              </a:solidFill>
              <a:ln w="9525" cap="flat" cmpd="sng">
                <a:solidFill>
                  <a:srgbClr val="32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667">
                    <a:solidFill>
                      <a:schemeClr val="bg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Mule</a:t>
                </a:r>
                <a:endParaRPr sz="667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8" name="Google Shape;1201;p140">
                <a:extLst>
                  <a:ext uri="{FF2B5EF4-FFF2-40B4-BE49-F238E27FC236}">
                    <a16:creationId xmlns:a16="http://schemas.microsoft.com/office/drawing/2014/main" id="{C341FD16-7154-46C7-90B6-8CE8447A9445}"/>
                  </a:ext>
                </a:extLst>
              </p:cNvPr>
              <p:cNvSpPr/>
              <p:nvPr/>
            </p:nvSpPr>
            <p:spPr>
              <a:xfrm>
                <a:off x="7410025" y="5391976"/>
                <a:ext cx="613200" cy="225600"/>
              </a:xfrm>
              <a:prstGeom prst="roundRect">
                <a:avLst>
                  <a:gd name="adj" fmla="val 16667"/>
                </a:avLst>
              </a:prstGeom>
              <a:solidFill>
                <a:srgbClr val="FCE5CD"/>
              </a:solidFill>
              <a:ln w="9525" cap="flat" cmpd="sng">
                <a:solidFill>
                  <a:srgbClr val="32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667">
                    <a:solidFill>
                      <a:schemeClr val="bg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App</a:t>
                </a:r>
                <a:endParaRPr sz="667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59" name="Google Shape;1202;p140">
              <a:extLst>
                <a:ext uri="{FF2B5EF4-FFF2-40B4-BE49-F238E27FC236}">
                  <a16:creationId xmlns:a16="http://schemas.microsoft.com/office/drawing/2014/main" id="{4D894FA8-759A-4C79-901C-72ADD071D843}"/>
                </a:ext>
              </a:extLst>
            </p:cNvPr>
            <p:cNvSpPr/>
            <p:nvPr/>
          </p:nvSpPr>
          <p:spPr>
            <a:xfrm>
              <a:off x="7414200" y="1704334"/>
              <a:ext cx="1298800" cy="1784400"/>
            </a:xfrm>
            <a:prstGeom prst="roundRect">
              <a:avLst>
                <a:gd name="adj" fmla="val 9458"/>
              </a:avLst>
            </a:prstGeom>
            <a:solidFill>
              <a:srgbClr val="D9D9D9"/>
            </a:solidFill>
            <a:ln w="19050" cap="flat" cmpd="sng">
              <a:solidFill>
                <a:srgbClr val="32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60" name="Google Shape;1203;p140">
              <a:extLst>
                <a:ext uri="{FF2B5EF4-FFF2-40B4-BE49-F238E27FC236}">
                  <a16:creationId xmlns:a16="http://schemas.microsoft.com/office/drawing/2014/main" id="{B2C4E7FA-4D07-4260-9F91-FF94B6B75A27}"/>
                </a:ext>
              </a:extLst>
            </p:cNvPr>
            <p:cNvSpPr txBox="1"/>
            <p:nvPr/>
          </p:nvSpPr>
          <p:spPr>
            <a:xfrm>
              <a:off x="7556231" y="3074798"/>
              <a:ext cx="10160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333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rPr>
                <a:t>Node</a:t>
              </a:r>
              <a:endParaRPr sz="1333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1" name="Google Shape;1204;p140">
              <a:extLst>
                <a:ext uri="{FF2B5EF4-FFF2-40B4-BE49-F238E27FC236}">
                  <a16:creationId xmlns:a16="http://schemas.microsoft.com/office/drawing/2014/main" id="{DC5F715B-2613-4131-9DF8-0EE30A9A1495}"/>
                </a:ext>
              </a:extLst>
            </p:cNvPr>
            <p:cNvSpPr/>
            <p:nvPr/>
          </p:nvSpPr>
          <p:spPr>
            <a:xfrm>
              <a:off x="4177533" y="1704334"/>
              <a:ext cx="1298800" cy="1784400"/>
            </a:xfrm>
            <a:prstGeom prst="roundRect">
              <a:avLst>
                <a:gd name="adj" fmla="val 9458"/>
              </a:avLst>
            </a:prstGeom>
            <a:solidFill>
              <a:srgbClr val="D9D9D9"/>
            </a:solidFill>
            <a:ln w="19050" cap="flat" cmpd="sng">
              <a:solidFill>
                <a:srgbClr val="32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grpSp>
          <p:nvGrpSpPr>
            <p:cNvPr id="62" name="Google Shape;1205;p140">
              <a:extLst>
                <a:ext uri="{FF2B5EF4-FFF2-40B4-BE49-F238E27FC236}">
                  <a16:creationId xmlns:a16="http://schemas.microsoft.com/office/drawing/2014/main" id="{8E369D75-86E1-408D-9EAA-89727FFA53B4}"/>
                </a:ext>
              </a:extLst>
            </p:cNvPr>
            <p:cNvGrpSpPr/>
            <p:nvPr/>
          </p:nvGrpSpPr>
          <p:grpSpPr>
            <a:xfrm>
              <a:off x="7475819" y="2003013"/>
              <a:ext cx="509656" cy="550697"/>
              <a:chOff x="7393059" y="5326267"/>
              <a:chExt cx="647100" cy="563700"/>
            </a:xfrm>
          </p:grpSpPr>
          <p:sp>
            <p:nvSpPr>
              <p:cNvPr id="63" name="Google Shape;1206;p140">
                <a:extLst>
                  <a:ext uri="{FF2B5EF4-FFF2-40B4-BE49-F238E27FC236}">
                    <a16:creationId xmlns:a16="http://schemas.microsoft.com/office/drawing/2014/main" id="{EDD30271-58A6-4DCD-9D2B-7DDBD8AF7C55}"/>
                  </a:ext>
                </a:extLst>
              </p:cNvPr>
              <p:cNvSpPr/>
              <p:nvPr/>
            </p:nvSpPr>
            <p:spPr>
              <a:xfrm>
                <a:off x="7393059" y="5326267"/>
                <a:ext cx="647100" cy="563700"/>
              </a:xfrm>
              <a:prstGeom prst="roundRect">
                <a:avLst>
                  <a:gd name="adj" fmla="val 16667"/>
                </a:avLst>
              </a:prstGeom>
              <a:solidFill>
                <a:srgbClr val="666666"/>
              </a:solidFill>
              <a:ln w="9525" cap="flat" cmpd="sng">
                <a:solidFill>
                  <a:srgbClr val="32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933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4" name="Google Shape;1207;p140">
                <a:extLst>
                  <a:ext uri="{FF2B5EF4-FFF2-40B4-BE49-F238E27FC236}">
                    <a16:creationId xmlns:a16="http://schemas.microsoft.com/office/drawing/2014/main" id="{D2EDC153-9330-4E67-9010-3B7110C12F54}"/>
                  </a:ext>
                </a:extLst>
              </p:cNvPr>
              <p:cNvSpPr/>
              <p:nvPr/>
            </p:nvSpPr>
            <p:spPr>
              <a:xfrm>
                <a:off x="7414010" y="5616072"/>
                <a:ext cx="613200" cy="225600"/>
              </a:xfrm>
              <a:prstGeom prst="roundRect">
                <a:avLst>
                  <a:gd name="adj" fmla="val 16667"/>
                </a:avLst>
              </a:prstGeom>
              <a:solidFill>
                <a:srgbClr val="00A1DF"/>
              </a:solidFill>
              <a:ln w="9525" cap="flat" cmpd="sng">
                <a:solidFill>
                  <a:srgbClr val="32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667">
                    <a:solidFill>
                      <a:schemeClr val="bg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Mule</a:t>
                </a:r>
                <a:endParaRPr sz="667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5" name="Google Shape;1208;p140">
                <a:extLst>
                  <a:ext uri="{FF2B5EF4-FFF2-40B4-BE49-F238E27FC236}">
                    <a16:creationId xmlns:a16="http://schemas.microsoft.com/office/drawing/2014/main" id="{A0D8255A-89B2-4974-B957-1E3F748C712C}"/>
                  </a:ext>
                </a:extLst>
              </p:cNvPr>
              <p:cNvSpPr/>
              <p:nvPr/>
            </p:nvSpPr>
            <p:spPr>
              <a:xfrm>
                <a:off x="7410025" y="5391976"/>
                <a:ext cx="613200" cy="225600"/>
              </a:xfrm>
              <a:prstGeom prst="roundRect">
                <a:avLst>
                  <a:gd name="adj" fmla="val 16667"/>
                </a:avLst>
              </a:prstGeom>
              <a:solidFill>
                <a:srgbClr val="FCE5CD"/>
              </a:solidFill>
              <a:ln w="9525" cap="flat" cmpd="sng">
                <a:solidFill>
                  <a:srgbClr val="32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667">
                    <a:solidFill>
                      <a:schemeClr val="bg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App</a:t>
                </a:r>
                <a:endParaRPr sz="667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6" name="Google Shape;1209;p140">
              <a:extLst>
                <a:ext uri="{FF2B5EF4-FFF2-40B4-BE49-F238E27FC236}">
                  <a16:creationId xmlns:a16="http://schemas.microsoft.com/office/drawing/2014/main" id="{34D353AA-49C7-4E57-A170-DB8950E88B65}"/>
                </a:ext>
              </a:extLst>
            </p:cNvPr>
            <p:cNvGrpSpPr/>
            <p:nvPr/>
          </p:nvGrpSpPr>
          <p:grpSpPr>
            <a:xfrm>
              <a:off x="8043979" y="2003013"/>
              <a:ext cx="509656" cy="550697"/>
              <a:chOff x="7393059" y="5326267"/>
              <a:chExt cx="647100" cy="563700"/>
            </a:xfrm>
          </p:grpSpPr>
          <p:sp>
            <p:nvSpPr>
              <p:cNvPr id="67" name="Google Shape;1210;p140">
                <a:extLst>
                  <a:ext uri="{FF2B5EF4-FFF2-40B4-BE49-F238E27FC236}">
                    <a16:creationId xmlns:a16="http://schemas.microsoft.com/office/drawing/2014/main" id="{9CC592A7-2F8E-44C2-AEE9-88D74A4C0F5A}"/>
                  </a:ext>
                </a:extLst>
              </p:cNvPr>
              <p:cNvSpPr/>
              <p:nvPr/>
            </p:nvSpPr>
            <p:spPr>
              <a:xfrm>
                <a:off x="7393059" y="5326267"/>
                <a:ext cx="647100" cy="563700"/>
              </a:xfrm>
              <a:prstGeom prst="roundRect">
                <a:avLst>
                  <a:gd name="adj" fmla="val 16667"/>
                </a:avLst>
              </a:prstGeom>
              <a:solidFill>
                <a:srgbClr val="666666"/>
              </a:solidFill>
              <a:ln w="9525" cap="flat" cmpd="sng">
                <a:solidFill>
                  <a:srgbClr val="32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933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8" name="Google Shape;1211;p140">
                <a:extLst>
                  <a:ext uri="{FF2B5EF4-FFF2-40B4-BE49-F238E27FC236}">
                    <a16:creationId xmlns:a16="http://schemas.microsoft.com/office/drawing/2014/main" id="{AA178B45-6EEF-4502-B456-B553E4DD2441}"/>
                  </a:ext>
                </a:extLst>
              </p:cNvPr>
              <p:cNvSpPr/>
              <p:nvPr/>
            </p:nvSpPr>
            <p:spPr>
              <a:xfrm>
                <a:off x="7414010" y="5616072"/>
                <a:ext cx="613200" cy="225600"/>
              </a:xfrm>
              <a:prstGeom prst="roundRect">
                <a:avLst>
                  <a:gd name="adj" fmla="val 16667"/>
                </a:avLst>
              </a:prstGeom>
              <a:solidFill>
                <a:srgbClr val="00A1DF"/>
              </a:solidFill>
              <a:ln w="9525" cap="flat" cmpd="sng">
                <a:solidFill>
                  <a:srgbClr val="32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667">
                    <a:solidFill>
                      <a:schemeClr val="bg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Mule</a:t>
                </a:r>
                <a:endParaRPr sz="667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9" name="Google Shape;1212;p140">
                <a:extLst>
                  <a:ext uri="{FF2B5EF4-FFF2-40B4-BE49-F238E27FC236}">
                    <a16:creationId xmlns:a16="http://schemas.microsoft.com/office/drawing/2014/main" id="{FE9E0FA6-110D-42A0-842C-53857D5DF5B3}"/>
                  </a:ext>
                </a:extLst>
              </p:cNvPr>
              <p:cNvSpPr/>
              <p:nvPr/>
            </p:nvSpPr>
            <p:spPr>
              <a:xfrm>
                <a:off x="7410025" y="5391976"/>
                <a:ext cx="613200" cy="225600"/>
              </a:xfrm>
              <a:prstGeom prst="roundRect">
                <a:avLst>
                  <a:gd name="adj" fmla="val 16667"/>
                </a:avLst>
              </a:prstGeom>
              <a:solidFill>
                <a:srgbClr val="FCE5CD"/>
              </a:solidFill>
              <a:ln w="9525" cap="flat" cmpd="sng">
                <a:solidFill>
                  <a:srgbClr val="32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667">
                    <a:solidFill>
                      <a:schemeClr val="bg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App</a:t>
                </a:r>
                <a:endParaRPr sz="667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70" name="Google Shape;1213;p140">
              <a:extLst>
                <a:ext uri="{FF2B5EF4-FFF2-40B4-BE49-F238E27FC236}">
                  <a16:creationId xmlns:a16="http://schemas.microsoft.com/office/drawing/2014/main" id="{4471D403-BF84-4454-B498-8EBCFCB764C5}"/>
                </a:ext>
              </a:extLst>
            </p:cNvPr>
            <p:cNvSpPr/>
            <p:nvPr/>
          </p:nvSpPr>
          <p:spPr>
            <a:xfrm>
              <a:off x="4409000" y="2721700"/>
              <a:ext cx="3974800" cy="414000"/>
            </a:xfrm>
            <a:prstGeom prst="roundRect">
              <a:avLst>
                <a:gd name="adj" fmla="val 16667"/>
              </a:avLst>
            </a:prstGeom>
            <a:solidFill>
              <a:srgbClr val="00B39C"/>
            </a:solidFill>
            <a:ln w="19050" cap="flat" cmpd="sng">
              <a:solidFill>
                <a:srgbClr val="32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067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rPr>
                <a:t>Runtime Fabric services</a:t>
              </a:r>
              <a:endParaRPr sz="1067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1" name="Google Shape;1214;p140">
              <a:extLst>
                <a:ext uri="{FF2B5EF4-FFF2-40B4-BE49-F238E27FC236}">
                  <a16:creationId xmlns:a16="http://schemas.microsoft.com/office/drawing/2014/main" id="{CEFDB3B0-7D74-4FD2-A9DD-76F4B53D1C3E}"/>
                </a:ext>
              </a:extLst>
            </p:cNvPr>
            <p:cNvSpPr/>
            <p:nvPr/>
          </p:nvSpPr>
          <p:spPr>
            <a:xfrm>
              <a:off x="4426352" y="4029662"/>
              <a:ext cx="3974800" cy="403600"/>
            </a:xfrm>
            <a:prstGeom prst="roundRect">
              <a:avLst>
                <a:gd name="adj" fmla="val 16667"/>
              </a:avLst>
            </a:prstGeom>
            <a:solidFill>
              <a:srgbClr val="B4A7D6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067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rPr>
                <a:t>EKS or AKS</a:t>
              </a:r>
              <a:endParaRPr sz="1067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72" name="Google Shape;1215;p140">
              <a:extLst>
                <a:ext uri="{FF2B5EF4-FFF2-40B4-BE49-F238E27FC236}">
                  <a16:creationId xmlns:a16="http://schemas.microsoft.com/office/drawing/2014/main" id="{E3AFEC03-DF38-4B7C-8854-EDBFE91C8AE3}"/>
                </a:ext>
              </a:extLst>
            </p:cNvPr>
            <p:cNvGrpSpPr/>
            <p:nvPr/>
          </p:nvGrpSpPr>
          <p:grpSpPr>
            <a:xfrm>
              <a:off x="6457239" y="2003013"/>
              <a:ext cx="509656" cy="550697"/>
              <a:chOff x="7393059" y="5326267"/>
              <a:chExt cx="647100" cy="563700"/>
            </a:xfrm>
          </p:grpSpPr>
          <p:sp>
            <p:nvSpPr>
              <p:cNvPr id="73" name="Google Shape;1216;p140">
                <a:extLst>
                  <a:ext uri="{FF2B5EF4-FFF2-40B4-BE49-F238E27FC236}">
                    <a16:creationId xmlns:a16="http://schemas.microsoft.com/office/drawing/2014/main" id="{8ED33C1F-33B2-4522-A73D-65BEF02552A7}"/>
                  </a:ext>
                </a:extLst>
              </p:cNvPr>
              <p:cNvSpPr/>
              <p:nvPr/>
            </p:nvSpPr>
            <p:spPr>
              <a:xfrm>
                <a:off x="7393059" y="5326267"/>
                <a:ext cx="647100" cy="563700"/>
              </a:xfrm>
              <a:prstGeom prst="roundRect">
                <a:avLst>
                  <a:gd name="adj" fmla="val 16667"/>
                </a:avLst>
              </a:prstGeom>
              <a:solidFill>
                <a:srgbClr val="666666"/>
              </a:solidFill>
              <a:ln w="9525" cap="flat" cmpd="sng">
                <a:solidFill>
                  <a:srgbClr val="32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933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4" name="Google Shape;1217;p140">
                <a:extLst>
                  <a:ext uri="{FF2B5EF4-FFF2-40B4-BE49-F238E27FC236}">
                    <a16:creationId xmlns:a16="http://schemas.microsoft.com/office/drawing/2014/main" id="{AADD12CA-62C1-4E83-80D3-EAC026304149}"/>
                  </a:ext>
                </a:extLst>
              </p:cNvPr>
              <p:cNvSpPr/>
              <p:nvPr/>
            </p:nvSpPr>
            <p:spPr>
              <a:xfrm>
                <a:off x="7414010" y="5616072"/>
                <a:ext cx="613200" cy="225600"/>
              </a:xfrm>
              <a:prstGeom prst="roundRect">
                <a:avLst>
                  <a:gd name="adj" fmla="val 16667"/>
                </a:avLst>
              </a:prstGeom>
              <a:solidFill>
                <a:srgbClr val="00A1DF"/>
              </a:solidFill>
              <a:ln w="9525" cap="flat" cmpd="sng">
                <a:solidFill>
                  <a:srgbClr val="32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667">
                    <a:solidFill>
                      <a:schemeClr val="bg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Mule</a:t>
                </a:r>
                <a:endParaRPr sz="667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5" name="Google Shape;1218;p140">
                <a:extLst>
                  <a:ext uri="{FF2B5EF4-FFF2-40B4-BE49-F238E27FC236}">
                    <a16:creationId xmlns:a16="http://schemas.microsoft.com/office/drawing/2014/main" id="{776B932F-7326-4736-BAAE-7F9C562D476A}"/>
                  </a:ext>
                </a:extLst>
              </p:cNvPr>
              <p:cNvSpPr/>
              <p:nvPr/>
            </p:nvSpPr>
            <p:spPr>
              <a:xfrm>
                <a:off x="7410025" y="5391976"/>
                <a:ext cx="613200" cy="225600"/>
              </a:xfrm>
              <a:prstGeom prst="roundRect">
                <a:avLst>
                  <a:gd name="adj" fmla="val 16667"/>
                </a:avLst>
              </a:prstGeom>
              <a:solidFill>
                <a:srgbClr val="FCE5CD"/>
              </a:solidFill>
              <a:ln w="9525" cap="flat" cmpd="sng">
                <a:solidFill>
                  <a:srgbClr val="32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667">
                    <a:solidFill>
                      <a:schemeClr val="bg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App</a:t>
                </a:r>
                <a:endParaRPr sz="667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cxnSp>
          <p:nvCxnSpPr>
            <p:cNvPr id="76" name="Google Shape;1219;p140">
              <a:extLst>
                <a:ext uri="{FF2B5EF4-FFF2-40B4-BE49-F238E27FC236}">
                  <a16:creationId xmlns:a16="http://schemas.microsoft.com/office/drawing/2014/main" id="{4ADA9988-5BC3-4ABA-AB78-046C7D4BB56D}"/>
                </a:ext>
              </a:extLst>
            </p:cNvPr>
            <p:cNvCxnSpPr>
              <a:cxnSpLocks/>
            </p:cNvCxnSpPr>
            <p:nvPr/>
          </p:nvCxnSpPr>
          <p:spPr>
            <a:xfrm>
              <a:off x="8064233" y="3427626"/>
              <a:ext cx="0" cy="1812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1220;p140">
              <a:extLst>
                <a:ext uri="{FF2B5EF4-FFF2-40B4-BE49-F238E27FC236}">
                  <a16:creationId xmlns:a16="http://schemas.microsoft.com/office/drawing/2014/main" id="{01A1A19B-1281-475C-8770-B4E26FE74B81}"/>
                </a:ext>
              </a:extLst>
            </p:cNvPr>
            <p:cNvCxnSpPr>
              <a:cxnSpLocks/>
            </p:cNvCxnSpPr>
            <p:nvPr/>
          </p:nvCxnSpPr>
          <p:spPr>
            <a:xfrm>
              <a:off x="6428867" y="3427626"/>
              <a:ext cx="0" cy="1812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1221;p140">
              <a:extLst>
                <a:ext uri="{FF2B5EF4-FFF2-40B4-BE49-F238E27FC236}">
                  <a16:creationId xmlns:a16="http://schemas.microsoft.com/office/drawing/2014/main" id="{B02667F2-5D8A-45F4-8AF6-D0C0AED968A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423833" y="3589692"/>
              <a:ext cx="16448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" name="Google Shape;1222;p140">
              <a:extLst>
                <a:ext uri="{FF2B5EF4-FFF2-40B4-BE49-F238E27FC236}">
                  <a16:creationId xmlns:a16="http://schemas.microsoft.com/office/drawing/2014/main" id="{F56CA965-6943-43BC-80D2-A0F55E4C2E5A}"/>
                </a:ext>
              </a:extLst>
            </p:cNvPr>
            <p:cNvSpPr txBox="1"/>
            <p:nvPr/>
          </p:nvSpPr>
          <p:spPr>
            <a:xfrm>
              <a:off x="6022467" y="3501791"/>
              <a:ext cx="890400" cy="2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067" b="1">
                  <a:solidFill>
                    <a:schemeClr val="bg1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network</a:t>
              </a:r>
              <a:endParaRPr sz="1067" b="1">
                <a:solidFill>
                  <a:schemeClr val="bg1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grpSp>
          <p:nvGrpSpPr>
            <p:cNvPr id="80" name="Google Shape;1224;p140">
              <a:extLst>
                <a:ext uri="{FF2B5EF4-FFF2-40B4-BE49-F238E27FC236}">
                  <a16:creationId xmlns:a16="http://schemas.microsoft.com/office/drawing/2014/main" id="{5E673E41-5EB6-4F80-819C-AD13A4295172}"/>
                </a:ext>
              </a:extLst>
            </p:cNvPr>
            <p:cNvGrpSpPr/>
            <p:nvPr/>
          </p:nvGrpSpPr>
          <p:grpSpPr>
            <a:xfrm>
              <a:off x="4336412" y="2003013"/>
              <a:ext cx="509656" cy="550697"/>
              <a:chOff x="7393059" y="5326267"/>
              <a:chExt cx="647100" cy="563700"/>
            </a:xfrm>
          </p:grpSpPr>
          <p:sp>
            <p:nvSpPr>
              <p:cNvPr id="81" name="Google Shape;1225;p140">
                <a:extLst>
                  <a:ext uri="{FF2B5EF4-FFF2-40B4-BE49-F238E27FC236}">
                    <a16:creationId xmlns:a16="http://schemas.microsoft.com/office/drawing/2014/main" id="{639A7367-EF3D-423A-A425-61382F7675C7}"/>
                  </a:ext>
                </a:extLst>
              </p:cNvPr>
              <p:cNvSpPr/>
              <p:nvPr/>
            </p:nvSpPr>
            <p:spPr>
              <a:xfrm>
                <a:off x="7393059" y="5326267"/>
                <a:ext cx="647100" cy="563700"/>
              </a:xfrm>
              <a:prstGeom prst="roundRect">
                <a:avLst>
                  <a:gd name="adj" fmla="val 16667"/>
                </a:avLst>
              </a:prstGeom>
              <a:solidFill>
                <a:srgbClr val="666666"/>
              </a:solidFill>
              <a:ln w="9525" cap="flat" cmpd="sng">
                <a:solidFill>
                  <a:srgbClr val="32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933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82" name="Google Shape;1226;p140">
                <a:extLst>
                  <a:ext uri="{FF2B5EF4-FFF2-40B4-BE49-F238E27FC236}">
                    <a16:creationId xmlns:a16="http://schemas.microsoft.com/office/drawing/2014/main" id="{9D83BF71-1EA6-47DC-83C4-855EBDFD8660}"/>
                  </a:ext>
                </a:extLst>
              </p:cNvPr>
              <p:cNvSpPr/>
              <p:nvPr/>
            </p:nvSpPr>
            <p:spPr>
              <a:xfrm>
                <a:off x="7414010" y="5616072"/>
                <a:ext cx="613200" cy="225600"/>
              </a:xfrm>
              <a:prstGeom prst="roundRect">
                <a:avLst>
                  <a:gd name="adj" fmla="val 16667"/>
                </a:avLst>
              </a:prstGeom>
              <a:solidFill>
                <a:srgbClr val="00A1DF"/>
              </a:solidFill>
              <a:ln w="9525" cap="flat" cmpd="sng">
                <a:solidFill>
                  <a:srgbClr val="32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667">
                    <a:solidFill>
                      <a:schemeClr val="bg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Mule</a:t>
                </a:r>
                <a:endParaRPr sz="667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83" name="Google Shape;1227;p140">
                <a:extLst>
                  <a:ext uri="{FF2B5EF4-FFF2-40B4-BE49-F238E27FC236}">
                    <a16:creationId xmlns:a16="http://schemas.microsoft.com/office/drawing/2014/main" id="{53882F9C-7512-47C9-90DB-A412E804A1AA}"/>
                  </a:ext>
                </a:extLst>
              </p:cNvPr>
              <p:cNvSpPr/>
              <p:nvPr/>
            </p:nvSpPr>
            <p:spPr>
              <a:xfrm>
                <a:off x="7410025" y="5391976"/>
                <a:ext cx="613200" cy="225600"/>
              </a:xfrm>
              <a:prstGeom prst="roundRect">
                <a:avLst>
                  <a:gd name="adj" fmla="val 16667"/>
                </a:avLst>
              </a:prstGeom>
              <a:solidFill>
                <a:srgbClr val="FCE5CD"/>
              </a:solidFill>
              <a:ln w="9525" cap="flat" cmpd="sng">
                <a:solidFill>
                  <a:srgbClr val="32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667">
                    <a:solidFill>
                      <a:schemeClr val="bg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App</a:t>
                </a:r>
                <a:endParaRPr sz="667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84" name="Google Shape;1228;p140">
              <a:extLst>
                <a:ext uri="{FF2B5EF4-FFF2-40B4-BE49-F238E27FC236}">
                  <a16:creationId xmlns:a16="http://schemas.microsoft.com/office/drawing/2014/main" id="{261D8D3C-57C9-4BD2-ACD6-8DF6FA02C2E6}"/>
                </a:ext>
              </a:extLst>
            </p:cNvPr>
            <p:cNvGrpSpPr/>
            <p:nvPr/>
          </p:nvGrpSpPr>
          <p:grpSpPr>
            <a:xfrm>
              <a:off x="4904572" y="2003013"/>
              <a:ext cx="509656" cy="550697"/>
              <a:chOff x="7393059" y="5326267"/>
              <a:chExt cx="647100" cy="563700"/>
            </a:xfrm>
          </p:grpSpPr>
          <p:sp>
            <p:nvSpPr>
              <p:cNvPr id="85" name="Google Shape;1229;p140">
                <a:extLst>
                  <a:ext uri="{FF2B5EF4-FFF2-40B4-BE49-F238E27FC236}">
                    <a16:creationId xmlns:a16="http://schemas.microsoft.com/office/drawing/2014/main" id="{7843CA43-EEBF-4D90-BE90-756A4A6803A6}"/>
                  </a:ext>
                </a:extLst>
              </p:cNvPr>
              <p:cNvSpPr/>
              <p:nvPr/>
            </p:nvSpPr>
            <p:spPr>
              <a:xfrm>
                <a:off x="7393059" y="5326267"/>
                <a:ext cx="647100" cy="563700"/>
              </a:xfrm>
              <a:prstGeom prst="roundRect">
                <a:avLst>
                  <a:gd name="adj" fmla="val 16667"/>
                </a:avLst>
              </a:prstGeom>
              <a:solidFill>
                <a:srgbClr val="666666"/>
              </a:solidFill>
              <a:ln w="9525" cap="flat" cmpd="sng">
                <a:solidFill>
                  <a:srgbClr val="32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933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86" name="Google Shape;1230;p140">
                <a:extLst>
                  <a:ext uri="{FF2B5EF4-FFF2-40B4-BE49-F238E27FC236}">
                    <a16:creationId xmlns:a16="http://schemas.microsoft.com/office/drawing/2014/main" id="{2A23569D-7FEF-4A70-AEB4-D97E0114A8FA}"/>
                  </a:ext>
                </a:extLst>
              </p:cNvPr>
              <p:cNvSpPr/>
              <p:nvPr/>
            </p:nvSpPr>
            <p:spPr>
              <a:xfrm>
                <a:off x="7414010" y="5616072"/>
                <a:ext cx="613200" cy="225600"/>
              </a:xfrm>
              <a:prstGeom prst="roundRect">
                <a:avLst>
                  <a:gd name="adj" fmla="val 16667"/>
                </a:avLst>
              </a:prstGeom>
              <a:solidFill>
                <a:srgbClr val="00A1DF"/>
              </a:solidFill>
              <a:ln w="9525" cap="flat" cmpd="sng">
                <a:solidFill>
                  <a:srgbClr val="32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667">
                    <a:solidFill>
                      <a:schemeClr val="bg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Mule</a:t>
                </a:r>
                <a:endParaRPr sz="667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87" name="Google Shape;1231;p140">
                <a:extLst>
                  <a:ext uri="{FF2B5EF4-FFF2-40B4-BE49-F238E27FC236}">
                    <a16:creationId xmlns:a16="http://schemas.microsoft.com/office/drawing/2014/main" id="{E5120500-EC40-4E83-89F8-184FA08E5608}"/>
                  </a:ext>
                </a:extLst>
              </p:cNvPr>
              <p:cNvSpPr/>
              <p:nvPr/>
            </p:nvSpPr>
            <p:spPr>
              <a:xfrm>
                <a:off x="7410025" y="5391976"/>
                <a:ext cx="613200" cy="225600"/>
              </a:xfrm>
              <a:prstGeom prst="roundRect">
                <a:avLst>
                  <a:gd name="adj" fmla="val 16667"/>
                </a:avLst>
              </a:prstGeom>
              <a:solidFill>
                <a:srgbClr val="FCE5CD"/>
              </a:solidFill>
              <a:ln w="9525" cap="flat" cmpd="sng">
                <a:solidFill>
                  <a:srgbClr val="32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667">
                    <a:solidFill>
                      <a:schemeClr val="bg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App</a:t>
                </a:r>
                <a:endParaRPr sz="667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cxnSp>
          <p:nvCxnSpPr>
            <p:cNvPr id="88" name="Google Shape;1232;p140">
              <a:extLst>
                <a:ext uri="{FF2B5EF4-FFF2-40B4-BE49-F238E27FC236}">
                  <a16:creationId xmlns:a16="http://schemas.microsoft.com/office/drawing/2014/main" id="{C00C2110-E1FE-4EFA-A94E-BB40BB8E1565}"/>
                </a:ext>
              </a:extLst>
            </p:cNvPr>
            <p:cNvCxnSpPr>
              <a:cxnSpLocks/>
            </p:cNvCxnSpPr>
            <p:nvPr/>
          </p:nvCxnSpPr>
          <p:spPr>
            <a:xfrm>
              <a:off x="4803267" y="3427626"/>
              <a:ext cx="0" cy="1812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1233;p140">
              <a:extLst>
                <a:ext uri="{FF2B5EF4-FFF2-40B4-BE49-F238E27FC236}">
                  <a16:creationId xmlns:a16="http://schemas.microsoft.com/office/drawing/2014/main" id="{8DBC1659-1ED1-444C-86FA-762CAA5D534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798233" y="3589692"/>
              <a:ext cx="16448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" name="Google Shape;1234;p140">
              <a:extLst>
                <a:ext uri="{FF2B5EF4-FFF2-40B4-BE49-F238E27FC236}">
                  <a16:creationId xmlns:a16="http://schemas.microsoft.com/office/drawing/2014/main" id="{C3CC6E16-A0CC-432F-8345-66E33C08F66A}"/>
                </a:ext>
              </a:extLst>
            </p:cNvPr>
            <p:cNvSpPr txBox="1"/>
            <p:nvPr/>
          </p:nvSpPr>
          <p:spPr>
            <a:xfrm>
              <a:off x="4295268" y="3074798"/>
              <a:ext cx="10160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333">
                  <a:solidFill>
                    <a:schemeClr val="bg1"/>
                  </a:solidFill>
                  <a:latin typeface="Verdana"/>
                  <a:ea typeface="Verdana"/>
                  <a:cs typeface="Verdana"/>
                  <a:sym typeface="Verdana"/>
                </a:rPr>
                <a:t>Node</a:t>
              </a:r>
              <a:endParaRPr sz="1333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1" name="Google Shape;1235;p140">
              <a:extLst>
                <a:ext uri="{FF2B5EF4-FFF2-40B4-BE49-F238E27FC236}">
                  <a16:creationId xmlns:a16="http://schemas.microsoft.com/office/drawing/2014/main" id="{F47BD561-862F-4546-9226-8663521921C3}"/>
                </a:ext>
              </a:extLst>
            </p:cNvPr>
            <p:cNvSpPr/>
            <p:nvPr/>
          </p:nvSpPr>
          <p:spPr>
            <a:xfrm>
              <a:off x="3539867" y="1581267"/>
              <a:ext cx="5634000" cy="1554400"/>
            </a:xfrm>
            <a:prstGeom prst="rect">
              <a:avLst/>
            </a:prstGeom>
            <a:solidFill>
              <a:srgbClr val="A1CBFF">
                <a:alpha val="223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92" name="Google Shape;1236;p140">
              <a:extLst>
                <a:ext uri="{FF2B5EF4-FFF2-40B4-BE49-F238E27FC236}">
                  <a16:creationId xmlns:a16="http://schemas.microsoft.com/office/drawing/2014/main" id="{AC961805-A11F-4895-8689-3FC0D6E31191}"/>
                </a:ext>
              </a:extLst>
            </p:cNvPr>
            <p:cNvSpPr/>
            <p:nvPr/>
          </p:nvSpPr>
          <p:spPr>
            <a:xfrm>
              <a:off x="3539867" y="3146066"/>
              <a:ext cx="5634000" cy="1868400"/>
            </a:xfrm>
            <a:prstGeom prst="rect">
              <a:avLst/>
            </a:prstGeom>
            <a:solidFill>
              <a:srgbClr val="FFE3A1">
                <a:alpha val="223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" name="Google Shape;984;p133">
            <a:extLst>
              <a:ext uri="{FF2B5EF4-FFF2-40B4-BE49-F238E27FC236}">
                <a16:creationId xmlns:a16="http://schemas.microsoft.com/office/drawing/2014/main" id="{BC1B1494-DB5B-4F85-987B-591B06EB680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0039" y="4867644"/>
            <a:ext cx="704763" cy="4636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4" name="Google Shape;985;p133">
            <a:extLst>
              <a:ext uri="{FF2B5EF4-FFF2-40B4-BE49-F238E27FC236}">
                <a16:creationId xmlns:a16="http://schemas.microsoft.com/office/drawing/2014/main" id="{BF27B60F-CBA2-43F0-9877-A3948C328E7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8139" y="4868883"/>
            <a:ext cx="700983" cy="4611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5B1D19-B5BD-4D3C-9A25-2CBE1DCA2557}"/>
              </a:ext>
            </a:extLst>
          </p:cNvPr>
          <p:cNvSpPr txBox="1"/>
          <p:nvPr/>
        </p:nvSpPr>
        <p:spPr>
          <a:xfrm>
            <a:off x="5950977" y="4037561"/>
            <a:ext cx="1039449" cy="369332"/>
          </a:xfrm>
          <a:prstGeom prst="rect">
            <a:avLst/>
          </a:prstGeom>
          <a:solidFill>
            <a:srgbClr val="C5B5CA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EC3AE5-BF05-4FD6-A191-D1F1912F23BE}"/>
              </a:ext>
            </a:extLst>
          </p:cNvPr>
          <p:cNvSpPr txBox="1"/>
          <p:nvPr/>
        </p:nvSpPr>
        <p:spPr>
          <a:xfrm>
            <a:off x="5459761" y="4069113"/>
            <a:ext cx="1769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EKS / AKS / GKE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84D4BB-7CE6-418B-8EEE-D722D0C195D1}"/>
              </a:ext>
            </a:extLst>
          </p:cNvPr>
          <p:cNvSpPr/>
          <p:nvPr/>
        </p:nvSpPr>
        <p:spPr>
          <a:xfrm>
            <a:off x="4663439" y="739035"/>
            <a:ext cx="328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alesforce Sans"/>
                <a:ea typeface="Salesforce Sans"/>
                <a:cs typeface="Salesforce Sans"/>
                <a:sym typeface="Salesforce Sans"/>
              </a:rPr>
              <a:t>Runtime Fabric on Self Managed</a:t>
            </a:r>
          </a:p>
        </p:txBody>
      </p:sp>
      <p:cxnSp>
        <p:nvCxnSpPr>
          <p:cNvPr id="108" name="Google Shape;1237;p140">
            <a:extLst>
              <a:ext uri="{FF2B5EF4-FFF2-40B4-BE49-F238E27FC236}">
                <a16:creationId xmlns:a16="http://schemas.microsoft.com/office/drawing/2014/main" id="{FFA4E42D-9049-4EA8-8A1D-8992C4C9D379}"/>
              </a:ext>
            </a:extLst>
          </p:cNvPr>
          <p:cNvCxnSpPr/>
          <p:nvPr/>
        </p:nvCxnSpPr>
        <p:spPr>
          <a:xfrm>
            <a:off x="3174274" y="3146410"/>
            <a:ext cx="6381600" cy="0"/>
          </a:xfrm>
          <a:prstGeom prst="straightConnector1">
            <a:avLst/>
          </a:prstGeom>
          <a:noFill/>
          <a:ln w="38100" cap="flat" cmpd="sng">
            <a:solidFill>
              <a:srgbClr val="FD5F08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032" name="Picture 8" descr="Cloud Computing Services | Google Cloud">
            <a:extLst>
              <a:ext uri="{FF2B5EF4-FFF2-40B4-BE49-F238E27FC236}">
                <a16:creationId xmlns:a16="http://schemas.microsoft.com/office/drawing/2014/main" id="{FD8509B4-8F32-478B-8C9C-F66FD9342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2" t="8472" r="26085" b="13419"/>
          <a:stretch/>
        </p:blipFill>
        <p:spPr bwMode="auto">
          <a:xfrm>
            <a:off x="7235266" y="4868883"/>
            <a:ext cx="709786" cy="4663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7F1DF41-ED5F-4A40-8AC6-91696341323E}"/>
              </a:ext>
            </a:extLst>
          </p:cNvPr>
          <p:cNvSpPr/>
          <p:nvPr/>
        </p:nvSpPr>
        <p:spPr>
          <a:xfrm>
            <a:off x="5089843" y="1678739"/>
            <a:ext cx="2811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Managed within </a:t>
            </a:r>
            <a:r>
              <a:rPr lang="en-US" sz="1400" b="1" dirty="0" err="1">
                <a:solidFill>
                  <a:schemeClr val="bg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Anypoint</a:t>
            </a:r>
            <a:r>
              <a:rPr lang="en-US" sz="1400" b="1" dirty="0">
                <a:solidFill>
                  <a:schemeClr val="bg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 Platform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BAE43A-1880-49F0-81D8-C6A9504A216B}"/>
              </a:ext>
            </a:extLst>
          </p:cNvPr>
          <p:cNvSpPr/>
          <p:nvPr/>
        </p:nvSpPr>
        <p:spPr>
          <a:xfrm>
            <a:off x="5493122" y="4506100"/>
            <a:ext cx="2133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Managed by K8s specialist</a:t>
            </a:r>
          </a:p>
        </p:txBody>
      </p:sp>
    </p:spTree>
    <p:extLst>
      <p:ext uri="{BB962C8B-B14F-4D97-AF65-F5344CB8AC3E}">
        <p14:creationId xmlns:p14="http://schemas.microsoft.com/office/powerpoint/2010/main" val="426616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56F8D-1399-4C67-9624-8F75984273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60000" y="6138000"/>
            <a:ext cx="540000" cy="54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" smtClean="0"/>
              <a:pPr>
                <a:spcAft>
                  <a:spcPts val="600"/>
                </a:spcAft>
              </a:pPr>
              <a:t>7</a:t>
            </a:fld>
            <a:endParaRPr lang="e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39C4E1-C987-464B-B1C5-91233AC3C0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227140" y="6138000"/>
            <a:ext cx="586800" cy="540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2FA8A-13EC-45A4-BB8E-0F50EF4A48BA}"/>
              </a:ext>
            </a:extLst>
          </p:cNvPr>
          <p:cNvSpPr/>
          <p:nvPr/>
        </p:nvSpPr>
        <p:spPr>
          <a:xfrm>
            <a:off x="4883789" y="157612"/>
            <a:ext cx="24244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 Time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071B1F6-4CF4-4EB8-85D7-8C2989854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53" y="1117116"/>
            <a:ext cx="8008693" cy="52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2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48DCC00-427F-4D05-B891-13BDC1B7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Benefits of RTF on EKS / AKS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CD68DEA-96C3-4A06-BA34-73ADDE9943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Lower Cost</a:t>
            </a:r>
          </a:p>
          <a:p>
            <a:pPr marL="0" indent="0">
              <a:buNone/>
            </a:pPr>
            <a:endParaRPr lang="en-US" b="1" dirty="0"/>
          </a:p>
          <a:p>
            <a:pPr marL="457200" lvl="0" indent="-304800">
              <a:spcBef>
                <a:spcPts val="0"/>
              </a:spcBef>
              <a:buSzPts val="1200"/>
              <a:buChar char="●"/>
            </a:pPr>
            <a:r>
              <a:rPr lang="en-US" dirty="0"/>
              <a:t>AKS / EKS replaces the controller nodes.</a:t>
            </a:r>
            <a:br>
              <a:rPr lang="en-US" dirty="0"/>
            </a:br>
            <a:endParaRPr lang="en-US" dirty="0"/>
          </a:p>
          <a:p>
            <a:pPr marL="457200" lvl="0" indent="-304800">
              <a:spcBef>
                <a:spcPts val="0"/>
              </a:spcBef>
              <a:buSzPts val="1200"/>
              <a:buChar char="●"/>
            </a:pPr>
            <a:r>
              <a:rPr lang="en-US" dirty="0"/>
              <a:t>AKS is provided by Azure at no cost.</a:t>
            </a:r>
          </a:p>
          <a:p>
            <a:pPr marL="457200" lvl="0" indent="-304800">
              <a:buSzPts val="1200"/>
              <a:buChar char="●"/>
            </a:pPr>
            <a:r>
              <a:rPr lang="en-US" dirty="0"/>
              <a:t>EKS charges $0.10/hr.*</a:t>
            </a:r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92D992B-24F8-4ECC-84F4-823CD27205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	More Flexible</a:t>
            </a:r>
          </a:p>
          <a:p>
            <a:pPr marL="0" indent="0">
              <a:buNone/>
            </a:pPr>
            <a:endParaRPr lang="en-US" b="1" dirty="0"/>
          </a:p>
          <a:p>
            <a:pPr marL="457200" lvl="0" indent="-304800">
              <a:lnSpc>
                <a:spcPct val="100000"/>
              </a:lnSpc>
              <a:spcBef>
                <a:spcPts val="0"/>
              </a:spcBef>
              <a:buSzPts val="1200"/>
              <a:buChar char="●"/>
            </a:pPr>
            <a:r>
              <a:rPr lang="en-US" dirty="0"/>
              <a:t>More customizable to your organization’s environment.</a:t>
            </a:r>
            <a:br>
              <a:rPr lang="en-US" dirty="0"/>
            </a:br>
            <a:endParaRPr lang="en-US" dirty="0"/>
          </a:p>
          <a:p>
            <a:pPr marL="457200" lvl="0" indent="-304800">
              <a:lnSpc>
                <a:spcPct val="100000"/>
              </a:lnSpc>
              <a:spcBef>
                <a:spcPts val="0"/>
              </a:spcBef>
              <a:buSzPts val="1200"/>
              <a:buChar char="●"/>
            </a:pPr>
            <a:r>
              <a:rPr lang="en-US" dirty="0"/>
              <a:t>Choose your own ingress controller and log forwarding agents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BBBFD2D-1F05-455E-AD10-8743B766B51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	Less Overhead</a:t>
            </a:r>
          </a:p>
          <a:p>
            <a:endParaRPr lang="en-US" dirty="0"/>
          </a:p>
          <a:p>
            <a:pPr marL="457200" lvl="0" indent="-304800">
              <a:spcBef>
                <a:spcPts val="0"/>
              </a:spcBef>
              <a:buSzPts val="1200"/>
              <a:buChar char="●"/>
            </a:pPr>
            <a:r>
              <a:rPr lang="en-US" dirty="0"/>
              <a:t>EKS / AKS are highly available and managed by cloud provider.</a:t>
            </a:r>
            <a:br>
              <a:rPr lang="en-US" dirty="0"/>
            </a:br>
            <a:endParaRPr lang="en-US" dirty="0"/>
          </a:p>
          <a:p>
            <a:pPr marL="457200" lvl="0" indent="-304800">
              <a:spcBef>
                <a:spcPts val="0"/>
              </a:spcBef>
              <a:buSzPts val="1200"/>
              <a:buChar char="●"/>
            </a:pPr>
            <a:r>
              <a:rPr lang="en-US" dirty="0"/>
              <a:t>Managed worker nodes simplify node scaling and upgrades.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7C802-FDBB-48A4-BB24-731948E7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19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144"/>
          <p:cNvSpPr txBox="1">
            <a:spLocks noGrp="1"/>
          </p:cNvSpPr>
          <p:nvPr>
            <p:ph type="title"/>
          </p:nvPr>
        </p:nvSpPr>
        <p:spPr>
          <a:xfrm>
            <a:off x="567493" y="64000"/>
            <a:ext cx="8871600" cy="9872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"/>
              <a:t>Key Changes</a:t>
            </a:r>
            <a:endParaRPr/>
          </a:p>
        </p:txBody>
      </p:sp>
      <p:graphicFrame>
        <p:nvGraphicFramePr>
          <p:cNvPr id="1418" name="Google Shape;1418;p144"/>
          <p:cNvGraphicFramePr/>
          <p:nvPr>
            <p:extLst>
              <p:ext uri="{D42A27DB-BD31-4B8C-83A1-F6EECF244321}">
                <p14:modId xmlns:p14="http://schemas.microsoft.com/office/powerpoint/2010/main" val="2055536052"/>
              </p:ext>
            </p:extLst>
          </p:nvPr>
        </p:nvGraphicFramePr>
        <p:xfrm>
          <a:off x="576667" y="1137800"/>
          <a:ext cx="11248300" cy="56587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851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9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L="121900" marR="121900" marT="121900" marB="1219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sym typeface="Salesforce Sans"/>
                        </a:rPr>
                        <a:t>RTF on EKS/AKS</a:t>
                      </a:r>
                      <a:endParaRPr sz="1700" b="1" dirty="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sym typeface="Salesforce Sans"/>
                        </a:rPr>
                        <a:t>RTF appliance</a:t>
                      </a:r>
                      <a:endParaRPr sz="1700" b="1" dirty="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2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ym typeface="Salesforce Sans"/>
                        </a:rPr>
                        <a:t>Support for deploying Mules and API Gateways</a:t>
                      </a:r>
                      <a:endParaRPr sz="1500" b="1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ym typeface="Salesforce Sans"/>
                        </a:rPr>
                        <a:t>Supported.</a:t>
                      </a:r>
                      <a:endParaRPr sz="15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L="121900" marR="121900" marT="121900" marB="1219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ym typeface="Salesforce Sans"/>
                        </a:rPr>
                        <a:t>Supported.</a:t>
                      </a:r>
                      <a:endParaRPr sz="15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L="121900" marR="121900" marT="121900" marB="1219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36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ym typeface="Salesforce Sans"/>
                        </a:rPr>
                        <a:t>Kubernetes and Docker</a:t>
                      </a:r>
                      <a:endParaRPr sz="1500" b="1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ym typeface="Salesforce Sans"/>
                        </a:rPr>
                        <a:t>Customers bring their own K8s via provisioning EKS or AKS clusters. MuleSoft supplies Docker images</a:t>
                      </a:r>
                      <a:endParaRPr sz="15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ym typeface="Salesforce Sans"/>
                        </a:rPr>
                        <a:t>Included.</a:t>
                      </a:r>
                      <a:endParaRPr sz="15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2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ym typeface="Salesforce Sans"/>
                        </a:rPr>
                        <a:t>Support for installing on any Linux distribution</a:t>
                      </a:r>
                      <a:endParaRPr sz="1500" b="1" dirty="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ym typeface="Salesforce Sans"/>
                        </a:rPr>
                        <a:t>Supported.</a:t>
                      </a:r>
                      <a:endParaRPr sz="15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ym typeface="Salesforce Sans"/>
                        </a:rPr>
                        <a:t>RHEL and CentOS only.</a:t>
                      </a:r>
                      <a:endParaRPr sz="15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2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ym typeface="Salesforce Sans"/>
                        </a:rPr>
                        <a:t>Support for </a:t>
                      </a:r>
                      <a:r>
                        <a:rPr lang="en" sz="1500" u="sng">
                          <a:sym typeface="Salesforce Sans"/>
                        </a:rPr>
                        <a:t>node</a:t>
                      </a:r>
                      <a:r>
                        <a:rPr lang="en" sz="1500">
                          <a:sym typeface="Salesforce Sans"/>
                        </a:rPr>
                        <a:t> auto-scaling</a:t>
                      </a:r>
                      <a:endParaRPr sz="1500" b="1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ym typeface="Salesforce Sans"/>
                        </a:rPr>
                        <a:t>Supported using Azure or AWS settings.</a:t>
                      </a:r>
                      <a:endParaRPr sz="1500" b="1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ym typeface="Salesforce Sans"/>
                        </a:rPr>
                        <a:t>Not supported.</a:t>
                      </a:r>
                      <a:endParaRPr sz="15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84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ym typeface="Salesforce Sans"/>
                        </a:rPr>
                        <a:t>Support for external log forwarding</a:t>
                      </a:r>
                      <a:endParaRPr sz="1500" b="1" dirty="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ym typeface="Salesforce Sans"/>
                        </a:rPr>
                        <a:t>Customers bring their own external log forwarder.</a:t>
                      </a:r>
                      <a:endParaRPr sz="15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ym typeface="Salesforce Sans"/>
                        </a:rPr>
                        <a:t>Included.</a:t>
                      </a:r>
                      <a:endParaRPr sz="15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084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ym typeface="Salesforce Sans"/>
                        </a:rPr>
                        <a:t>Support for internal load balancer</a:t>
                      </a:r>
                      <a:endParaRPr sz="1500" b="1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ym typeface="Salesforce Sans"/>
                        </a:rPr>
                        <a:t>Customers bring their own internal load balancer (called “Ingress Controller”)</a:t>
                      </a:r>
                      <a:endParaRPr sz="15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ym typeface="Salesforce Sans"/>
                        </a:rPr>
                        <a:t>Included.</a:t>
                      </a:r>
                      <a:endParaRPr sz="15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32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ym typeface="Salesforce Sans"/>
                        </a:rPr>
                        <a:t>Support for Anypoint Security Edge</a:t>
                      </a:r>
                      <a:endParaRPr sz="1500" b="1" dirty="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ym typeface="Salesforce Sans"/>
                        </a:rPr>
                        <a:t>Not supported.</a:t>
                      </a:r>
                      <a:endParaRPr sz="15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ym typeface="Salesforce Sans"/>
                        </a:rPr>
                        <a:t>Supported.</a:t>
                      </a:r>
                      <a:endParaRPr sz="15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36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ym typeface="Salesforce Sans"/>
                        </a:rPr>
                        <a:t>Ops Center</a:t>
                      </a:r>
                      <a:endParaRPr sz="1500" b="1" dirty="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ym typeface="Salesforce Sans"/>
                        </a:rPr>
                        <a:t>Not included. Customers can enable similar monitoring and alerting from AWS or Azure console.</a:t>
                      </a:r>
                      <a:endParaRPr sz="15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ym typeface="Salesforce Sans"/>
                        </a:rPr>
                        <a:t>Included.</a:t>
                      </a:r>
                      <a:endParaRPr sz="1500" dirty="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aster Dark">
  <a:themeElements>
    <a:clrScheme name="Custom 1">
      <a:dk1>
        <a:srgbClr val="211D28"/>
      </a:dk1>
      <a:lt1>
        <a:srgbClr val="EEEFEE"/>
      </a:lt1>
      <a:dk2>
        <a:srgbClr val="4C4D4C"/>
      </a:dk2>
      <a:lt2>
        <a:srgbClr val="D3D1D4"/>
      </a:lt2>
      <a:accent1>
        <a:srgbClr val="FD5F08"/>
      </a:accent1>
      <a:accent2>
        <a:srgbClr val="FC7E39"/>
      </a:accent2>
      <a:accent3>
        <a:srgbClr val="FDBE9C"/>
      </a:accent3>
      <a:accent4>
        <a:srgbClr val="211D28"/>
      </a:accent4>
      <a:accent5>
        <a:srgbClr val="4E4A53"/>
      </a:accent5>
      <a:accent6>
        <a:srgbClr val="7A777E"/>
      </a:accent6>
      <a:hlink>
        <a:srgbClr val="FD5F08"/>
      </a:hlink>
      <a:folHlink>
        <a:srgbClr val="96380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EC7EBB3A-9174-4921-992E-D88A1CF79529}" vid="{94DDC68C-6ACF-4A64-9363-52BDEA47C9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E4B3437641FB4689BEC286C9503B12" ma:contentTypeVersion="2" ma:contentTypeDescription="Create a new document." ma:contentTypeScope="" ma:versionID="ad8ff547f440c6baf3cfe5a3e0c0f42b">
  <xsd:schema xmlns:xsd="http://www.w3.org/2001/XMLSchema" xmlns:xs="http://www.w3.org/2001/XMLSchema" xmlns:p="http://schemas.microsoft.com/office/2006/metadata/properties" xmlns:ns2="e4f5ef42-17b7-4195-af1d-9c6aa3b04290" targetNamespace="http://schemas.microsoft.com/office/2006/metadata/properties" ma:root="true" ma:fieldsID="16025113b088f3bfeb2eb53b4eb61576" ns2:_="">
    <xsd:import namespace="e4f5ef42-17b7-4195-af1d-9c6aa3b042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f5ef42-17b7-4195-af1d-9c6aa3b042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3B715E-4007-4AA4-8946-0B4A181E7C5C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e4f5ef42-17b7-4195-af1d-9c6aa3b04290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7FB10B0-5673-485D-BD3E-CB3F716E0F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f5ef42-17b7-4195-af1d-9c6aa3b042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C707C3-AC84-4CB9-9A63-E31BDB2098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Persistent Template</Template>
  <TotalTime>89</TotalTime>
  <Words>444</Words>
  <Application>Microsoft Office PowerPoint</Application>
  <PresentationFormat>Widescreen</PresentationFormat>
  <Paragraphs>115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Georgia</vt:lpstr>
      <vt:lpstr>Salesforce Sans</vt:lpstr>
      <vt:lpstr>Verdana</vt:lpstr>
      <vt:lpstr>Master Dark</vt:lpstr>
      <vt:lpstr>RTF on Self Managed AKS(Azure Kubernetes Service)</vt:lpstr>
      <vt:lpstr> “I am always doing that which I cannot do, in order that I may learn how to do it.”</vt:lpstr>
      <vt:lpstr>Agenda</vt:lpstr>
      <vt:lpstr>Anypoint Runtime Fabric</vt:lpstr>
      <vt:lpstr>PowerPoint Presentation</vt:lpstr>
      <vt:lpstr>PowerPoint Presentation</vt:lpstr>
      <vt:lpstr>PowerPoint Presentation</vt:lpstr>
      <vt:lpstr>Benefits of RTF on EKS / AKS</vt:lpstr>
      <vt:lpstr>Key Changes</vt:lpstr>
      <vt:lpstr>Any Questions ??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Naimish Kakkad</dc:creator>
  <cp:lastModifiedBy>Naimish Kakkad</cp:lastModifiedBy>
  <cp:revision>36</cp:revision>
  <cp:lastPrinted>2019-10-17T15:01:28Z</cp:lastPrinted>
  <dcterms:created xsi:type="dcterms:W3CDTF">2021-05-31T14:12:16Z</dcterms:created>
  <dcterms:modified xsi:type="dcterms:W3CDTF">2021-06-22T07:30:08Z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0x010100EDE4B3437641FB4689BEC286C9503B12</vt:lpwstr>
  </property>
</Properties>
</file>