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74" r:id="rId2"/>
    <p:sldId id="256" r:id="rId3"/>
    <p:sldId id="275" r:id="rId4"/>
    <p:sldId id="276" r:id="rId5"/>
    <p:sldId id="277" r:id="rId6"/>
    <p:sldId id="261" r:id="rId7"/>
    <p:sldId id="265" r:id="rId8"/>
    <p:sldId id="278" r:id="rId9"/>
    <p:sldId id="272" r:id="rId10"/>
    <p:sldId id="273" r:id="rId11"/>
    <p:sldId id="279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C3DEB-7673-46A6-88C0-68C5EF3E2C0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0150E-3C59-4360-AC56-5A28B14D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68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0150E-3C59-4360-AC56-5A28B14D016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7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F43A126-2221-4C87-AFC8-D3375AA57D1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4C7718-2B3C-4647-A83A-EF10FA0C1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576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A126-2221-4C87-AFC8-D3375AA57D1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7718-2B3C-4647-A83A-EF10FA0C1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7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A126-2221-4C87-AFC8-D3375AA57D1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7718-2B3C-4647-A83A-EF10FA0C1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A126-2221-4C87-AFC8-D3375AA57D1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7718-2B3C-4647-A83A-EF10FA0C1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0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43A126-2221-4C87-AFC8-D3375AA57D1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54C7718-2B3C-4647-A83A-EF10FA0C1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9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A126-2221-4C87-AFC8-D3375AA57D1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7718-2B3C-4647-A83A-EF10FA0C1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A126-2221-4C87-AFC8-D3375AA57D1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7718-2B3C-4647-A83A-EF10FA0C1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A126-2221-4C87-AFC8-D3375AA57D1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7718-2B3C-4647-A83A-EF10FA0C1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46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A126-2221-4C87-AFC8-D3375AA57D1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7718-2B3C-4647-A83A-EF10FA0C1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4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A126-2221-4C87-AFC8-D3375AA57D1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4C7718-2B3C-4647-A83A-EF10FA0C168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19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F43A126-2221-4C87-AFC8-D3375AA57D1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4C7718-2B3C-4647-A83A-EF10FA0C168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933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F43A126-2221-4C87-AFC8-D3375AA57D1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4C7718-2B3C-4647-A83A-EF10FA0C1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8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A7FF0-3A18-6F70-7A2F-3F72D7EF2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94D2DB-E611-A669-13BB-C8A067140D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6" y="1413387"/>
            <a:ext cx="10186219" cy="4031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705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825E4-BB96-95DB-6DB5-CD326E5C6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25C5A-0701-3BFD-FBA4-674E5436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365125"/>
            <a:ext cx="10348452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Top Counties in EV Adoption</a:t>
            </a: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9F5EE0-5D9E-F305-1DBB-DD5F1AC97D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148" y="1779640"/>
            <a:ext cx="115037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2462A9-45F3-0416-D11D-C0303B6D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77" b="3534"/>
          <a:stretch/>
        </p:blipFill>
        <p:spPr>
          <a:xfrm>
            <a:off x="3133354" y="2310581"/>
            <a:ext cx="5315692" cy="36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3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71101-102C-A851-0CA8-64F74F054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A20BDA-358B-3E13-E0EA-E64943D9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365126"/>
            <a:ext cx="10348452" cy="96223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accent5">
                    <a:lumMod val="75000"/>
                  </a:schemeClr>
                </a:solidFill>
              </a:rPr>
              <a:t>Data Insights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6F82AC-FDC7-A58A-CC30-B5E39E879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148" y="1779640"/>
            <a:ext cx="11503743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1. Significant Growth in EV Registrations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EV registrations have shown </a:t>
            </a:r>
            <a:r>
              <a:rPr lang="en-US" sz="1600" b="1" dirty="0">
                <a:latin typeface="+mj-lt"/>
              </a:rPr>
              <a:t>dramatic growth</a:t>
            </a:r>
            <a:r>
              <a:rPr lang="en-US" sz="1600" dirty="0">
                <a:latin typeface="+mj-lt"/>
              </a:rPr>
              <a:t> from </a:t>
            </a:r>
            <a:r>
              <a:rPr lang="en-US" sz="1600" b="1" dirty="0">
                <a:latin typeface="+mj-lt"/>
              </a:rPr>
              <a:t>26,964 in 2017</a:t>
            </a:r>
            <a:r>
              <a:rPr lang="en-US" sz="1600" dirty="0">
                <a:latin typeface="+mj-lt"/>
              </a:rPr>
              <a:t> to </a:t>
            </a:r>
            <a:r>
              <a:rPr lang="en-US" sz="1600" b="1" dirty="0">
                <a:latin typeface="+mj-lt"/>
              </a:rPr>
              <a:t>180,191 in 2023</a:t>
            </a:r>
            <a:r>
              <a:rPr lang="en-US" sz="1600" dirty="0">
                <a:latin typeface="+mj-lt"/>
              </a:rPr>
              <a:t>, marking a </a:t>
            </a:r>
            <a:r>
              <a:rPr lang="en-US" sz="1600" b="1" dirty="0">
                <a:latin typeface="+mj-lt"/>
              </a:rPr>
              <a:t>568.24% increase</a:t>
            </a:r>
            <a:r>
              <a:rPr lang="en-US" sz="1600" dirty="0">
                <a:latin typeface="+mj-lt"/>
              </a:rPr>
              <a:t> over the 6-year period. This demonstrates a strong upward trend in EV adoption in Washington State.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2. Top Counties in EV Adoption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 Certain counties have emerged as leaders in EV adoption. </a:t>
            </a:r>
          </a:p>
          <a:p>
            <a:pPr marL="0" indent="0" algn="just">
              <a:buNone/>
            </a:pPr>
            <a:r>
              <a:rPr lang="en-US" sz="1600" b="1" dirty="0">
                <a:latin typeface="+mj-lt"/>
              </a:rPr>
              <a:t>Benton</a:t>
            </a:r>
            <a:r>
              <a:rPr lang="en-US" sz="1600" dirty="0">
                <a:latin typeface="+mj-lt"/>
              </a:rPr>
              <a:t>, </a:t>
            </a:r>
            <a:r>
              <a:rPr lang="en-US" sz="1600" b="1" dirty="0">
                <a:latin typeface="+mj-lt"/>
              </a:rPr>
              <a:t>Island</a:t>
            </a:r>
            <a:r>
              <a:rPr lang="en-US" sz="1600" dirty="0">
                <a:latin typeface="+mj-lt"/>
              </a:rPr>
              <a:t>, and </a:t>
            </a:r>
            <a:r>
              <a:rPr lang="en-US" sz="1600" b="1" dirty="0">
                <a:latin typeface="+mj-lt"/>
              </a:rPr>
              <a:t>Skagit</a:t>
            </a:r>
            <a:r>
              <a:rPr lang="en-US" sz="1600" dirty="0">
                <a:latin typeface="+mj-lt"/>
              </a:rPr>
              <a:t> counties lead in the number of EV registrations. These counties account for a large share of total registrations, highlighting the areas with the most significant EV adoption.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3. EV Growth Compared to Non-EV Vehicles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 While EVs are growing rapidly, their share of total vehicle registrations remains relatively small, representing a significant opportunity for further market penetration and adoption.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4. Increasing Share of Passenger EVs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 A majority of EVs in Washington State are being used as </a:t>
            </a:r>
            <a:r>
              <a:rPr lang="en-US" sz="1600" b="1" dirty="0">
                <a:latin typeface="+mj-lt"/>
              </a:rPr>
              <a:t>passenger vehicles</a:t>
            </a:r>
            <a:r>
              <a:rPr lang="en-US" sz="1600" dirty="0">
                <a:latin typeface="+mj-lt"/>
              </a:rPr>
              <a:t>, accounting for </a:t>
            </a:r>
            <a:r>
              <a:rPr lang="en-US" sz="1600" b="1" dirty="0">
                <a:latin typeface="+mj-lt"/>
              </a:rPr>
              <a:t>56% of total EV registrations</a:t>
            </a:r>
            <a:r>
              <a:rPr lang="en-US" sz="1600" dirty="0">
                <a:latin typeface="+mj-lt"/>
              </a:rPr>
              <a:t>, while </a:t>
            </a:r>
            <a:r>
              <a:rPr lang="en-US" sz="1600" b="1" dirty="0">
                <a:latin typeface="+mj-lt"/>
              </a:rPr>
              <a:t>44%</a:t>
            </a:r>
            <a:r>
              <a:rPr lang="en-US" sz="1600" dirty="0">
                <a:latin typeface="+mj-lt"/>
              </a:rPr>
              <a:t> are used for trucks. This suggests a balanced adoption across vehicle types, with passenger vehicles leading the way.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b="1" dirty="0">
              <a:latin typeface="+mj-lt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22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3E670-2F56-FE0D-0306-0685B7261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F1AD-7169-D4BC-395C-556C69676BB3}"/>
              </a:ext>
            </a:extLst>
          </p:cNvPr>
          <p:cNvSpPr txBox="1">
            <a:spLocks/>
          </p:cNvSpPr>
          <p:nvPr/>
        </p:nvSpPr>
        <p:spPr>
          <a:xfrm>
            <a:off x="521108" y="1274763"/>
            <a:ext cx="9143999" cy="11587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FB40A4-F81F-A5FE-44FB-DA63F756456D}"/>
              </a:ext>
            </a:extLst>
          </p:cNvPr>
          <p:cNvSpPr txBox="1">
            <a:spLocks/>
          </p:cNvSpPr>
          <p:nvPr/>
        </p:nvSpPr>
        <p:spPr>
          <a:xfrm>
            <a:off x="235973" y="1274763"/>
            <a:ext cx="11631561" cy="398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181149-C3B7-CD43-CCDB-AE10B38A9276}"/>
              </a:ext>
            </a:extLst>
          </p:cNvPr>
          <p:cNvSpPr txBox="1">
            <a:spLocks/>
          </p:cNvSpPr>
          <p:nvPr/>
        </p:nvSpPr>
        <p:spPr>
          <a:xfrm>
            <a:off x="152400" y="1274763"/>
            <a:ext cx="9144000" cy="11587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B36829-20FF-BD37-875E-FF019BE7862F}"/>
              </a:ext>
            </a:extLst>
          </p:cNvPr>
          <p:cNvSpPr txBox="1">
            <a:spLocks/>
          </p:cNvSpPr>
          <p:nvPr/>
        </p:nvSpPr>
        <p:spPr>
          <a:xfrm>
            <a:off x="152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C7FCC24-4112-3EE9-4C11-21593D454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42594"/>
            <a:ext cx="100584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Recommendations</a:t>
            </a:r>
            <a:b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4E55841-B651-022E-57E4-50D2B6AF48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4466" y="1260457"/>
            <a:ext cx="11715134" cy="504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spcBef>
                <a:spcPts val="700"/>
              </a:spcBef>
              <a:buNone/>
            </a:pPr>
            <a:r>
              <a:rPr lang="en-US" sz="1600" b="1" dirty="0"/>
              <a:t>1. Expand Charging Infrastructure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dirty="0"/>
              <a:t>Increase EV charging stations in rural areas to improve accessibility.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b="1" dirty="0"/>
              <a:t>2. Offer Purchase Incentives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dirty="0"/>
              <a:t>Extend financial subsidies and rebates to make EVs more affordable.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b="1" dirty="0"/>
              <a:t>3. Launch Awareness Campaigns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dirty="0"/>
              <a:t>Educate consumers in low-adoption areas about the benefits of EVs.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b="1" dirty="0"/>
              <a:t>4. Support Both BEVs and PHEVs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dirty="0"/>
              <a:t>Promote both battery electric and plug-in hybrid electric vehicles.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b="1" dirty="0"/>
              <a:t>5. Strengthen Policies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dirty="0"/>
              <a:t>Implement stronger EV-friendly regulations and incentives.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b="1" dirty="0"/>
              <a:t>6. Focus on Urban EV Adoption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dirty="0"/>
              <a:t>Encourage EV adoption in cities to reduce emissions.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b="1" dirty="0"/>
              <a:t>7. Foster Industry Collaboration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1600" dirty="0"/>
              <a:t>Promote partnerships between automakers and charging network providers.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3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B5879-5335-DFC4-0DBF-515FC4BE8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FB979C-78DF-4027-8734-AA4EFF34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365125"/>
            <a:ext cx="10348452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Future Scope</a:t>
            </a:r>
            <a:b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IN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49C41E-37BA-DC33-CA8E-BA7CF8C00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639" y="1779640"/>
            <a:ext cx="11415252" cy="31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Integrate machine learning models to predict EV adoption rates.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Expand the analysis to include other states for broader comparisons.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Analyze the environmental impact of increasing EV adoption.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Tools &amp; Technologies Used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Data Cleaning &amp; Analysis:</a:t>
            </a:r>
            <a:r>
              <a:rPr lang="en-US" sz="1600" dirty="0"/>
              <a:t> Microsoft Excel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Visualization:</a:t>
            </a:r>
            <a:r>
              <a:rPr lang="en-US" sz="1600" dirty="0"/>
              <a:t> Excel Dashboard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Version Control:</a:t>
            </a:r>
            <a:r>
              <a:rPr lang="en-US" sz="1600" dirty="0"/>
              <a:t> GitHub</a:t>
            </a:r>
          </a:p>
          <a:p>
            <a:pPr algn="just"/>
            <a:endParaRPr lang="en-IN" sz="16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2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0E761EA-92A1-D483-6D16-35CECD42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710" y="1406012"/>
            <a:ext cx="9994490" cy="3923072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>
                <a:ea typeface="Calibri Light" panose="020F0302020204030204" pitchFamily="34" charset="0"/>
                <a:cs typeface="Calibri Light" panose="020F0302020204030204" pitchFamily="34" charset="0"/>
              </a:rPr>
              <a:t>An Analytical Study of Vehicle Registration Patterns: EV vs. Non-EV in Washington State</a:t>
            </a:r>
            <a:br>
              <a:rPr lang="en-US" sz="4000" b="1" dirty="0"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4000" b="1" dirty="0"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dirty="0">
                <a:ea typeface="Calibri Light" panose="020F0302020204030204" pitchFamily="34" charset="0"/>
                <a:cs typeface="Calibri Light" panose="020F0302020204030204" pitchFamily="34" charset="0"/>
              </a:rPr>
              <a:t>🚗 </a:t>
            </a:r>
            <a:r>
              <a:rPr lang="en-US" sz="4000" b="1" dirty="0">
                <a:ea typeface="Calibri Light" panose="020F0302020204030204" pitchFamily="34" charset="0"/>
                <a:cs typeface="Calibri Light" panose="020F0302020204030204" pitchFamily="34" charset="0"/>
              </a:rPr>
              <a:t>Data Analytics Project | 2024</a:t>
            </a:r>
            <a:br>
              <a:rPr lang="en-US" sz="4000" dirty="0"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289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AA48-3443-4FD0-BE52-5C544090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F623-F444-ABB0-31F8-B96D2592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Dashboard Preview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Primary Questions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Recommendation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Future Scope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5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BA06-7AD7-0413-DC3C-8AE6C1B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D0BD-CF4E-7E4F-74D2-08272603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0645"/>
            <a:ext cx="10058400" cy="431439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Purpose: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Analyze EV vs. Non-EV registrations across Washington State to identify key trends.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Understand regional variations in electric vehicle adoption.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Provide actionable insights for stakeholders, including policymakers and businesses.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Support sustainable transportation initiatives by addressing data gaps.</a:t>
            </a:r>
          </a:p>
          <a:p>
            <a:pPr marL="0" indent="0" algn="just"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Context: </a:t>
            </a:r>
          </a:p>
          <a:p>
            <a:pPr marL="0" indent="0" algn="just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Electric vehicle adoption is growing, but regional trends remain unclear.</a:t>
            </a:r>
          </a:p>
          <a:p>
            <a:pPr marL="0" indent="0" algn="just"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Problem:</a:t>
            </a:r>
          </a:p>
          <a:p>
            <a:pPr marL="0" indent="0" algn="just"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Stakeholders lack detailed insights into EV and Non-EV registration trends, making it challenging to plan infrastructure, incentives, and policies effectively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4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B0E897-2B53-887A-38B9-13564A34D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6" y="425322"/>
            <a:ext cx="11572566" cy="643267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5D2FC5-96ED-1ECE-D363-0519950E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19936"/>
            <a:ext cx="10058400" cy="341812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Washington State Vehicles Registration Dashboard</a:t>
            </a:r>
          </a:p>
        </p:txBody>
      </p:sp>
    </p:spTree>
    <p:extLst>
      <p:ext uri="{BB962C8B-B14F-4D97-AF65-F5344CB8AC3E}">
        <p14:creationId xmlns:p14="http://schemas.microsoft.com/office/powerpoint/2010/main" val="97131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E97FE-82C9-4DA1-340D-B0A5E744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6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0DDBD5-5196-7521-904C-E8F0D12E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0"/>
            <a:ext cx="10348452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 Significant Growth in EV Registrations</a:t>
            </a:r>
            <a:endParaRPr lang="en-IN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A45F13-A2F8-ED50-AF6C-E6F41CB1B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148" y="1779640"/>
            <a:ext cx="115037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A02D61-F9A2-4189-EF4B-CA76A1FA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82" y="1533832"/>
            <a:ext cx="5422241" cy="432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3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37E9-7191-BD08-4F25-202EEE21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Comparative Analysis of Plug-In Hybrid Electric Vehicles (PHEVs) vs Battery Electric Vehicles (BEVs) Registrations by County</a:t>
            </a: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DCF89-2B53-B407-CA7A-A8749E0A2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667" y="2691778"/>
            <a:ext cx="5764665" cy="3425306"/>
          </a:xfrm>
        </p:spPr>
      </p:pic>
    </p:spTree>
    <p:extLst>
      <p:ext uri="{BB962C8B-B14F-4D97-AF65-F5344CB8AC3E}">
        <p14:creationId xmlns:p14="http://schemas.microsoft.com/office/powerpoint/2010/main" val="271362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E2640-77E6-EE96-0446-F12263E71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75D0A-73A2-FCEF-B128-089F225E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5">
                    <a:lumMod val="75000"/>
                  </a:schemeClr>
                </a:solidFill>
              </a:rPr>
              <a:t>Ratio of passenger vs. trucks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C84267-3EBA-ED18-2CD4-B6A3AEB081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103121"/>
            <a:ext cx="9144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60B26-A1B5-5A07-99D8-CABE22B0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91" y="2194550"/>
            <a:ext cx="4567126" cy="33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62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832</TotalTime>
  <Words>519</Words>
  <Application>Microsoft Office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Garamond</vt:lpstr>
      <vt:lpstr>Wingdings</vt:lpstr>
      <vt:lpstr>Savon</vt:lpstr>
      <vt:lpstr>PowerPoint Presentation</vt:lpstr>
      <vt:lpstr>An Analytical Study of Vehicle Registration Patterns: EV vs. Non-EV in Washington State  🚗 Data Analytics Project | 2024 </vt:lpstr>
      <vt:lpstr>Table of content</vt:lpstr>
      <vt:lpstr>Problem statement</vt:lpstr>
      <vt:lpstr>Washington State Vehicles Registration Dashboard</vt:lpstr>
      <vt:lpstr>PowerPoint Presentation</vt:lpstr>
      <vt:lpstr> Significant Growth in EV Registrations</vt:lpstr>
      <vt:lpstr>Comparative Analysis of Plug-In Hybrid Electric Vehicles (PHEVs) vs Battery Electric Vehicles (BEVs) Registrations by County</vt:lpstr>
      <vt:lpstr>Ratio of passenger vs. trucks </vt:lpstr>
      <vt:lpstr> Top Counties in EV Adoption</vt:lpstr>
      <vt:lpstr>Data Insights</vt:lpstr>
      <vt:lpstr>Recommendations </vt:lpstr>
      <vt:lpstr>Future Scope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Jade</dc:creator>
  <cp:lastModifiedBy>Neha Jade</cp:lastModifiedBy>
  <cp:revision>11</cp:revision>
  <dcterms:created xsi:type="dcterms:W3CDTF">2024-12-05T10:37:09Z</dcterms:created>
  <dcterms:modified xsi:type="dcterms:W3CDTF">2024-12-06T12:32:51Z</dcterms:modified>
</cp:coreProperties>
</file>