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docChgLst>
    <pc:chgData name="PAYAL. S" userId="57f63333666ac73c" providerId="LiveId" clId="{E6D35A15-99E4-4E0D-9AD1-11DC4A18FB96}"/>
    <pc:docChg chg="modSld">
      <pc:chgData name="PAYAL. S" userId="57f63333666ac73c" providerId="LiveId" clId="{E6D35A15-99E4-4E0D-9AD1-11DC4A18FB96}" dt="2024-09-30T10:47:48.566" v="100" actId="20577"/>
      <pc:docMkLst>
        <pc:docMk/>
      </pc:docMkLst>
      <pc:sldChg chg="modSp mod">
        <pc:chgData name="PAYAL. S" userId="57f63333666ac73c" providerId="LiveId" clId="{E6D35A15-99E4-4E0D-9AD1-11DC4A18FB96}" dt="2024-09-30T10:47:48.566" v="100" actId="20577"/>
        <pc:sldMkLst>
          <pc:docMk/>
          <pc:sldMk cId="0" sldId="256"/>
        </pc:sldMkLst>
        <pc:spChg chg="mod">
          <ac:chgData name="PAYAL. S" userId="57f63333666ac73c" providerId="LiveId" clId="{E6D35A15-99E4-4E0D-9AD1-11DC4A18FB96}" dt="2024-09-30T10:47:48.566" v="100" actId="20577"/>
          <ac:spMkLst>
            <pc:docMk/>
            <pc:sldMk cId="0" sldId="256"/>
            <ac:spMk id="14" creationId="{D55ADE35-C35B-07C1-F5AA-C33B3DDB80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NEHA JAIN R</a:t>
            </a:r>
          </a:p>
          <a:p>
            <a:r>
              <a:rPr lang="en-US" sz="2400" dirty="0"/>
              <a:t>REGISTER NO: 312210406, 464C93501EA69F0AA5E4ABDF38F27D6D</a:t>
            </a:r>
          </a:p>
          <a:p>
            <a:r>
              <a:rPr lang="en-US" sz="2400" dirty="0"/>
              <a:t>DEPARTMENT: B.COM GENERALS</a:t>
            </a:r>
          </a:p>
          <a:p>
            <a:r>
              <a:rPr lang="en-US" sz="2400" dirty="0"/>
              <a:t>COLLEGE: GURUSHREE SHANTIVIJAI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D729290-2CDB-4F4A-B9A2-E8474AF913AD}"/>
              </a:ext>
            </a:extLst>
          </p:cNvPr>
          <p:cNvSpPr txBox="1"/>
          <p:nvPr/>
        </p:nvSpPr>
        <p:spPr>
          <a:xfrm>
            <a:off x="739776" y="1828800"/>
            <a:ext cx="6804024" cy="2031325"/>
          </a:xfrm>
          <a:prstGeom prst="rect">
            <a:avLst/>
          </a:prstGeom>
          <a:noFill/>
        </p:spPr>
        <p:txBody>
          <a:bodyPr wrap="square" rtlCol="0">
            <a:spAutoFit/>
          </a:bodyPr>
          <a:lstStyle/>
          <a:p>
            <a:r>
              <a:rPr lang="en-US" dirty="0"/>
              <a:t>DATA COLLECTION</a:t>
            </a:r>
          </a:p>
          <a:p>
            <a:r>
              <a:rPr lang="en-US" dirty="0"/>
              <a:t>DATA CLEANING</a:t>
            </a:r>
          </a:p>
          <a:p>
            <a:r>
              <a:rPr lang="en-US" dirty="0"/>
              <a:t>TECHNIQUES</a:t>
            </a:r>
          </a:p>
          <a:p>
            <a:r>
              <a:rPr lang="en-US" dirty="0"/>
              <a:t>RESULTS</a:t>
            </a:r>
          </a:p>
          <a:p>
            <a:r>
              <a:rPr lang="en-US" dirty="0"/>
              <a:t>PIVOT TABLES</a:t>
            </a:r>
          </a:p>
          <a:p>
            <a:r>
              <a:rPr lang="en-US" dirty="0"/>
              <a:t>CHARTS AND GRAPHS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2EA2967B-D363-482D-B4A5-E0979429EE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542453"/>
            <a:ext cx="7143058" cy="4286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CD4B9D35-3403-4C3A-8C01-1691DE3592BE}"/>
              </a:ext>
            </a:extLst>
          </p:cNvPr>
          <p:cNvSpPr>
            <a:spLocks noChangeArrowheads="1"/>
          </p:cNvSpPr>
          <p:nvPr/>
        </p:nvSpPr>
        <p:spPr bwMode="auto">
          <a:xfrm>
            <a:off x="781123" y="1524000"/>
            <a:ext cx="59436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 Employee Performance Analysis system is a strategic tool for optimizing workforce efficiency. By leveraging data-driven insights, businesses can make informed decisions, foster employee growth through personalized development plans, and improve overall productivity. This solution not only enhances employee engagement but also drives better business outcomes by aligning performance with organizational goals.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62322"/>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endParaRPr lang="en-US" sz="4400" b="1" dirty="0">
              <a:solidFill>
                <a:srgbClr val="0F0F0F"/>
              </a:solidFill>
              <a:latin typeface="Times New Roman" panose="02020603050405020304" pitchFamily="18" charset="0"/>
              <a:cs typeface="Times New Roman" panose="02020603050405020304" pitchFamily="18" charset="0"/>
            </a:endParaRPr>
          </a:p>
          <a:p>
            <a:endParaRPr lang="en-US" sz="2400" b="1" dirty="0">
              <a:solidFill>
                <a:srgbClr val="0F0F0F"/>
              </a:solidFill>
              <a:latin typeface="Times New Roman" panose="02020603050405020304" pitchFamily="18" charset="0"/>
              <a:cs typeface="Times New Roman" panose="02020603050405020304" pitchFamily="18" charset="0"/>
            </a:endParaRPr>
          </a:p>
          <a:p>
            <a:endParaRPr lang="en-IN" sz="24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829EC4D-554E-4E6C-93E6-3A5E998508DD}"/>
              </a:ext>
            </a:extLst>
          </p:cNvPr>
          <p:cNvSpPr txBox="1"/>
          <p:nvPr/>
        </p:nvSpPr>
        <p:spPr>
          <a:xfrm>
            <a:off x="834072" y="1695451"/>
            <a:ext cx="6557328" cy="3416320"/>
          </a:xfrm>
          <a:prstGeom prst="rect">
            <a:avLst/>
          </a:prstGeom>
          <a:noFill/>
        </p:spPr>
        <p:txBody>
          <a:bodyPr wrap="square" rtlCol="0">
            <a:spAutoFit/>
          </a:bodyPr>
          <a:lstStyle/>
          <a:p>
            <a:pPr>
              <a:buFont typeface="+mj-lt"/>
              <a:buAutoNum type="arabicPeriod"/>
            </a:pPr>
            <a:r>
              <a:rPr lang="en-US" b="1" dirty="0"/>
              <a:t>Performance Metrics Identification</a:t>
            </a:r>
            <a:r>
              <a:rPr lang="en-US" dirty="0"/>
              <a:t>: The company lacks a structured system to evaluate employee performance consistently across departments, leading to unclear performance expectations and growth trajectories.</a:t>
            </a:r>
          </a:p>
          <a:p>
            <a:pPr>
              <a:buFont typeface="+mj-lt"/>
              <a:buAutoNum type="arabicPeriod"/>
            </a:pPr>
            <a:r>
              <a:rPr lang="en-US" b="1" dirty="0"/>
              <a:t>Productivity Variability</a:t>
            </a:r>
            <a:r>
              <a:rPr lang="en-US" dirty="0"/>
              <a:t>: There is significant variability in employee productivity, with no clear understanding of the key factors driving high or low performance, which impacts overall team efficiency.</a:t>
            </a:r>
          </a:p>
          <a:p>
            <a:pPr>
              <a:buFont typeface="+mj-lt"/>
              <a:buAutoNum type="arabicPeriod"/>
            </a:pPr>
            <a:r>
              <a:rPr lang="en-US" b="1" dirty="0"/>
              <a:t>Skill Gaps and Training Needs</a:t>
            </a:r>
            <a:r>
              <a:rPr lang="en-US" dirty="0"/>
              <a:t>: Current assessment methods do not effectively identify skill gaps, making it difficult to provide targeted training and development opportunities for employees to improve performance.</a:t>
            </a:r>
          </a:p>
          <a:p>
            <a:pPr marL="457200" indent="-457200">
              <a:buFont typeface="Arial" panose="020B0604020202020204" pitchFamily="34" charset="0"/>
              <a:buChar char="•"/>
            </a:pPr>
            <a:endParaRPr lang="en-US"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09DD38B-7B97-4525-9B1B-4BEA5C3D3C7A}"/>
              </a:ext>
            </a:extLst>
          </p:cNvPr>
          <p:cNvSpPr txBox="1"/>
          <p:nvPr/>
        </p:nvSpPr>
        <p:spPr>
          <a:xfrm>
            <a:off x="381000" y="1581151"/>
            <a:ext cx="7010399" cy="4401205"/>
          </a:xfrm>
          <a:prstGeom prst="rect">
            <a:avLst/>
          </a:prstGeom>
          <a:noFill/>
        </p:spPr>
        <p:txBody>
          <a:bodyPr wrap="square">
            <a:spAutoFit/>
          </a:bodyPr>
          <a:lstStyle/>
          <a:p>
            <a:r>
              <a:rPr lang="en-US" sz="2800" dirty="0"/>
              <a:t>The </a:t>
            </a:r>
            <a:r>
              <a:rPr lang="en-US" sz="2800" b="1" dirty="0"/>
              <a:t>Employee Performance Analysis</a:t>
            </a:r>
            <a:r>
              <a:rPr lang="en-US" sz="2800" dirty="0"/>
              <a:t> </a:t>
            </a:r>
          </a:p>
          <a:p>
            <a:r>
              <a:rPr lang="en-US" sz="2800" dirty="0"/>
              <a:t>project aims to develop a comprehensive system for evaluating and enhancing the performance of employees within an </a:t>
            </a:r>
            <a:r>
              <a:rPr lang="en-US" sz="2800" dirty="0" err="1"/>
              <a:t>organisation</a:t>
            </a:r>
            <a:r>
              <a:rPr lang="en-US" sz="2800" dirty="0"/>
              <a:t>. This analysis will help the company make data-driven decisions to improve productivity, foster employee development, and align individual performance with </a:t>
            </a:r>
            <a:r>
              <a:rPr lang="en-US" sz="2800" dirty="0" err="1"/>
              <a:t>organisational</a:t>
            </a:r>
            <a:r>
              <a:rPr lang="en-US" sz="2800" dirty="0"/>
              <a:t> goals.</a:t>
            </a:r>
          </a:p>
          <a:p>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9C01E71-867B-45F3-966A-8506FCE122CF}"/>
              </a:ext>
            </a:extLst>
          </p:cNvPr>
          <p:cNvSpPr txBox="1"/>
          <p:nvPr/>
        </p:nvSpPr>
        <p:spPr>
          <a:xfrm>
            <a:off x="699453" y="1828800"/>
            <a:ext cx="4386898"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EMPLOYEE </a:t>
            </a:r>
          </a:p>
          <a:p>
            <a:pPr marL="285750" indent="-285750">
              <a:buFont typeface="Arial" panose="020B0604020202020204" pitchFamily="34" charset="0"/>
              <a:buChar char="•"/>
            </a:pPr>
            <a:r>
              <a:rPr lang="en-US" sz="2400" dirty="0"/>
              <a:t>EMPLOYER</a:t>
            </a:r>
          </a:p>
          <a:p>
            <a:pPr marL="285750" indent="-285750">
              <a:buFont typeface="Arial" panose="020B0604020202020204" pitchFamily="34" charset="0"/>
              <a:buChar char="•"/>
            </a:pPr>
            <a:r>
              <a:rPr lang="en-US" sz="2400" dirty="0"/>
              <a:t>ORGANISATION</a:t>
            </a:r>
          </a:p>
          <a:p>
            <a:pPr marL="285750" indent="-285750">
              <a:buFont typeface="Arial" panose="020B0604020202020204" pitchFamily="34" charset="0"/>
              <a:buChar char="•"/>
            </a:pPr>
            <a:r>
              <a:rPr lang="en-US" sz="2400" dirty="0"/>
              <a:t>DIFFERENT INDUSTRIES</a:t>
            </a:r>
          </a:p>
          <a:p>
            <a:pPr marL="285750" indent="-285750">
              <a:buFont typeface="Arial" panose="020B0604020202020204" pitchFamily="34" charset="0"/>
              <a:buChar char="•"/>
            </a:pPr>
            <a:r>
              <a:rPr lang="en-US" sz="2400" dirty="0"/>
              <a:t>IT SECTOR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3" name="Rectangle 3">
            <a:extLst>
              <a:ext uri="{FF2B5EF4-FFF2-40B4-BE49-F238E27FC236}">
                <a16:creationId xmlns:a16="http://schemas.microsoft.com/office/drawing/2014/main" id="{CB4A381E-1C42-494E-B109-6934174235CA}"/>
              </a:ext>
            </a:extLst>
          </p:cNvPr>
          <p:cNvSpPr>
            <a:spLocks noChangeArrowheads="1"/>
          </p:cNvSpPr>
          <p:nvPr/>
        </p:nvSpPr>
        <p:spPr bwMode="auto">
          <a:xfrm>
            <a:off x="3276600" y="2265907"/>
            <a:ext cx="625792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An Employee Performance Analysis system that leverages data-driven insights to track, evaluate, and improve individual and team performance.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Value Proposition</a:t>
            </a:r>
            <a:r>
              <a:rPr kumimoji="0" lang="en-US" altLang="en-US" sz="1800" b="0" i="0" u="none" strike="noStrike" cap="none" normalizeH="0" baseline="0" dirty="0">
                <a:ln>
                  <a:noFill/>
                </a:ln>
                <a:solidFill>
                  <a:schemeClr val="tx1"/>
                </a:solidFill>
                <a:effectLst/>
                <a:latin typeface="Arial" panose="020B0604020202020204" pitchFamily="34" charset="0"/>
              </a:rPr>
              <a:t>: It provides real-time feedback, identifies skill gaps, and enhances productivity, enabling informed decision-making and </a:t>
            </a:r>
            <a:r>
              <a:rPr kumimoji="0" lang="en-US" altLang="en-US" sz="1800" b="0" i="0" u="none" strike="noStrike" cap="none" normalizeH="0" baseline="0" dirty="0" err="1">
                <a:ln>
                  <a:noFill/>
                </a:ln>
                <a:solidFill>
                  <a:schemeClr val="tx1"/>
                </a:solidFill>
                <a:effectLst/>
                <a:latin typeface="Arial" panose="020B0604020202020204" pitchFamily="34" charset="0"/>
              </a:rPr>
              <a:t>optimised</a:t>
            </a:r>
            <a:r>
              <a:rPr kumimoji="0" lang="en-US" altLang="en-US" sz="1800" b="0" i="0" u="none" strike="noStrike" cap="none" normalizeH="0" baseline="0" dirty="0">
                <a:ln>
                  <a:noFill/>
                </a:ln>
                <a:solidFill>
                  <a:schemeClr val="tx1"/>
                </a:solidFill>
                <a:effectLst/>
                <a:latin typeface="Arial" panose="020B0604020202020204" pitchFamily="34" charset="0"/>
              </a:rPr>
              <a:t> workforce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6CF872E-1173-4222-A5EC-7FFFB1066C92}"/>
              </a:ext>
            </a:extLst>
          </p:cNvPr>
          <p:cNvSpPr txBox="1"/>
          <p:nvPr/>
        </p:nvSpPr>
        <p:spPr>
          <a:xfrm>
            <a:off x="990600" y="2209800"/>
            <a:ext cx="58674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EMPLOYEE DATA SET – KEGGLE</a:t>
            </a:r>
          </a:p>
          <a:p>
            <a:pPr marL="285750" indent="-285750">
              <a:buFont typeface="Arial" panose="020B0604020202020204" pitchFamily="34" charset="0"/>
              <a:buChar char="•"/>
            </a:pPr>
            <a:r>
              <a:rPr lang="en-US" dirty="0"/>
              <a:t>26 FEATURES</a:t>
            </a:r>
          </a:p>
          <a:p>
            <a:pPr marL="285750" indent="-285750">
              <a:buFont typeface="Arial" panose="020B0604020202020204" pitchFamily="34" charset="0"/>
              <a:buChar char="•"/>
            </a:pPr>
            <a:r>
              <a:rPr lang="en-US" dirty="0"/>
              <a:t>FEATURES – 9 FEATURES</a:t>
            </a:r>
          </a:p>
          <a:p>
            <a:pPr marL="285750" indent="-285750">
              <a:buFont typeface="Arial" panose="020B0604020202020204" pitchFamily="34" charset="0"/>
              <a:buChar char="•"/>
            </a:pPr>
            <a:r>
              <a:rPr lang="en-US" dirty="0"/>
              <a:t>EMPLOYEE ID</a:t>
            </a:r>
          </a:p>
          <a:p>
            <a:pPr marL="285750" indent="-285750">
              <a:buFont typeface="Arial" panose="020B0604020202020204" pitchFamily="34" charset="0"/>
              <a:buChar char="•"/>
            </a:pPr>
            <a:r>
              <a:rPr lang="en-US" dirty="0"/>
              <a:t>GENDER</a:t>
            </a:r>
          </a:p>
          <a:p>
            <a:pPr marL="285750" indent="-285750">
              <a:buFont typeface="Arial" panose="020B0604020202020204" pitchFamily="34" charset="0"/>
              <a:buChar char="•"/>
            </a:pPr>
            <a:r>
              <a:rPr lang="en-US" dirty="0"/>
              <a:t>PERFORMANCE</a:t>
            </a:r>
          </a:p>
          <a:p>
            <a:pPr marL="285750" indent="-285750">
              <a:buFont typeface="Arial" panose="020B0604020202020204" pitchFamily="34" charset="0"/>
              <a:buChar char="•"/>
            </a:pPr>
            <a:r>
              <a:rPr lang="en-US" dirty="0"/>
              <a:t>BUSINESS UNIT</a:t>
            </a:r>
          </a:p>
          <a:p>
            <a:pPr marL="285750" indent="-285750">
              <a:buFont typeface="Arial" panose="020B0604020202020204" pitchFamily="34" charset="0"/>
              <a:buChar char="•"/>
            </a:pPr>
            <a:r>
              <a:rPr lang="en-US" dirty="0"/>
              <a:t>NAME</a:t>
            </a:r>
          </a:p>
          <a:p>
            <a:pPr marL="285750" indent="-285750">
              <a:buFont typeface="Arial" panose="020B0604020202020204" pitchFamily="34" charset="0"/>
              <a:buChar char="•"/>
            </a:pPr>
            <a:r>
              <a:rPr lang="en-US" dirty="0"/>
              <a:t>RATING - NUMERICAL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NO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TotalTime>
  <Words>388</Words>
  <Application>Microsoft Office PowerPoint</Application>
  <PresentationFormat>Widescreen</PresentationFormat>
  <Paragraphs>72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PAYAL. S</cp:lastModifiedBy>
  <cp:revision>17</cp:revision>
  <dcterms:created xsi:type="dcterms:W3CDTF">2024-03-29T15:07:22Z</dcterms:created>
  <dcterms:modified xsi:type="dcterms:W3CDTF">2024-09-30T10:47:53Z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