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3" r:id="rId5"/>
    <p:sldId id="268" r:id="rId6"/>
    <p:sldId id="259" r:id="rId7"/>
    <p:sldId id="264" r:id="rId8"/>
    <p:sldId id="265" r:id="rId9"/>
    <p:sldId id="266" r:id="rId10"/>
    <p:sldId id="260" r:id="rId11"/>
    <p:sldId id="261"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2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914400" y="2130426"/>
            <a:ext cx="10363200" cy="14700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7" name="Shape 17"/>
          <p:cNvSpPr txBox="1">
            <a:spLocks noGrp="1"/>
          </p:cNvSpPr>
          <p:nvPr>
            <p:ph type="subTitle" idx="1"/>
          </p:nvPr>
        </p:nvSpPr>
        <p:spPr>
          <a:xfrm>
            <a:off x="1828800" y="3886200"/>
            <a:ext cx="8534400" cy="1752600"/>
          </a:xfrm>
          <a:prstGeom prst="rect">
            <a:avLst/>
          </a:prstGeom>
          <a:noFill/>
          <a:ln>
            <a:noFill/>
          </a:ln>
        </p:spPr>
        <p:txBody>
          <a:bodyPr spcFirstLastPara="1" wrap="square" lIns="91425" tIns="91425" rIns="91425" bIns="91425" anchor="t" anchorCtr="0"/>
          <a:lstStyle>
            <a:lvl1pPr marR="0" lvl="0" algn="ctr" rtl="0">
              <a:spcBef>
                <a:spcPts val="640"/>
              </a:spcBef>
              <a:spcAft>
                <a:spcPts val="0"/>
              </a:spcAft>
              <a:buClr>
                <a:srgbClr val="888888"/>
              </a:buClr>
              <a:buSzPts val="3200"/>
              <a:buFont typeface="Libre Baskerville"/>
              <a:buNone/>
              <a:defRPr sz="3200" b="0" i="0" u="none" strike="noStrike" cap="none">
                <a:solidFill>
                  <a:srgbClr val="888888"/>
                </a:solidFill>
                <a:latin typeface="Libre Baskerville"/>
                <a:ea typeface="Libre Baskerville"/>
                <a:cs typeface="Libre Baskerville"/>
                <a:sym typeface="Libre Baskerville"/>
              </a:defRPr>
            </a:lvl1pPr>
            <a:lvl2pPr marR="0" lvl="1" algn="ctr" rtl="0">
              <a:spcBef>
                <a:spcPts val="560"/>
              </a:spcBef>
              <a:spcAft>
                <a:spcPts val="0"/>
              </a:spcAft>
              <a:buClr>
                <a:srgbClr val="888888"/>
              </a:buClr>
              <a:buSzPts val="2800"/>
              <a:buFont typeface="Noto Sans Symbols"/>
              <a:buNone/>
              <a:defRPr sz="2800" b="0" i="0" u="none" strike="noStrike" cap="none">
                <a:solidFill>
                  <a:srgbClr val="888888"/>
                </a:solidFill>
                <a:latin typeface="Cambria"/>
                <a:ea typeface="Cambria"/>
                <a:cs typeface="Cambria"/>
                <a:sym typeface="Cambria"/>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mbria"/>
                <a:ea typeface="Cambria"/>
                <a:cs typeface="Cambria"/>
                <a:sym typeface="Cambria"/>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r>
              <a:rPr lang="en-US"/>
              <a:t>Click to edit Master subtitle style</a:t>
            </a:r>
            <a:endParaRPr/>
          </a:p>
        </p:txBody>
      </p:sp>
      <p:sp>
        <p:nvSpPr>
          <p:cNvPr id="18" name="Shape 18"/>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25-07-2020</a:t>
            </a:fld>
            <a:endParaRPr lang="en-IN"/>
          </a:p>
        </p:txBody>
      </p:sp>
      <p:sp>
        <p:nvSpPr>
          <p:cNvPr id="19" name="Shape 19"/>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20" name="Shape 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219717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4" name="Shape 74"/>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5" name="Shape 75"/>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25-07-2020</a:t>
            </a:fld>
            <a:endParaRPr lang="en-IN"/>
          </a:p>
        </p:txBody>
      </p:sp>
      <p:sp>
        <p:nvSpPr>
          <p:cNvPr id="76" name="Shape 76"/>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77" name="Shape 7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241654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285038" y="1828800"/>
            <a:ext cx="5851525" cy="27432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80" name="Shape 80"/>
          <p:cNvSpPr txBox="1">
            <a:spLocks noGrp="1"/>
          </p:cNvSpPr>
          <p:nvPr>
            <p:ph type="body" idx="1"/>
          </p:nvPr>
        </p:nvSpPr>
        <p:spPr>
          <a:xfrm rot="5400000">
            <a:off x="1697039" y="-812799"/>
            <a:ext cx="5851525" cy="80264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1" name="Shape 81"/>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25-07-2020</a:t>
            </a:fld>
            <a:endParaRPr lang="en-IN"/>
          </a:p>
        </p:txBody>
      </p:sp>
      <p:sp>
        <p:nvSpPr>
          <p:cNvPr id="82" name="Shape 82"/>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83" name="Shape 8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357813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3" name="Shape 23"/>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24" name="Shape 24"/>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25-07-2020</a:t>
            </a:fld>
            <a:endParaRPr lang="en-IN"/>
          </a:p>
        </p:txBody>
      </p:sp>
      <p:sp>
        <p:nvSpPr>
          <p:cNvPr id="25" name="Shape 25"/>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26" name="Shape 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288738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963084" y="4406901"/>
            <a:ext cx="103632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4000"/>
              <a:buFont typeface="Libre Baskerville"/>
              <a:buNone/>
              <a:defRPr sz="4000" b="1"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9" name="Shape 29"/>
          <p:cNvSpPr txBox="1">
            <a:spLocks noGrp="1"/>
          </p:cNvSpPr>
          <p:nvPr>
            <p:ph type="body" idx="1"/>
          </p:nvPr>
        </p:nvSpPr>
        <p:spPr>
          <a:xfrm>
            <a:off x="963084" y="2906713"/>
            <a:ext cx="103632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2000"/>
              <a:buFont typeface="Libre Baskerville"/>
              <a:buNone/>
              <a:defRPr sz="2000" b="0" i="0" u="none" strike="noStrike" cap="none">
                <a:solidFill>
                  <a:srgbClr val="888888"/>
                </a:solidFill>
                <a:latin typeface="Libre Baskerville"/>
                <a:ea typeface="Libre Baskerville"/>
                <a:cs typeface="Libre Baskerville"/>
                <a:sym typeface="Libre Baskerville"/>
              </a:defRPr>
            </a:lvl1pPr>
            <a:lvl2pPr marL="914400" marR="0" lvl="1" indent="-228600" algn="l" rtl="0">
              <a:spcBef>
                <a:spcPts val="360"/>
              </a:spcBef>
              <a:spcAft>
                <a:spcPts val="0"/>
              </a:spcAft>
              <a:buClr>
                <a:srgbClr val="888888"/>
              </a:buClr>
              <a:buSzPts val="1800"/>
              <a:buFont typeface="Noto Sans Symbols"/>
              <a:buNone/>
              <a:defRPr sz="1800" b="0" i="0" u="none" strike="noStrike" cap="none">
                <a:solidFill>
                  <a:srgbClr val="888888"/>
                </a:solidFill>
                <a:latin typeface="Cambria"/>
                <a:ea typeface="Cambria"/>
                <a:cs typeface="Cambria"/>
                <a:sym typeface="Cambria"/>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mbria"/>
                <a:ea typeface="Cambria"/>
                <a:cs typeface="Cambria"/>
                <a:sym typeface="Cambria"/>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mbria"/>
                <a:ea typeface="Cambria"/>
                <a:cs typeface="Cambria"/>
                <a:sym typeface="Cambria"/>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mbria"/>
                <a:ea typeface="Cambria"/>
                <a:cs typeface="Cambria"/>
                <a:sym typeface="Cambria"/>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lvl="0"/>
            <a:r>
              <a:rPr lang="en-US"/>
              <a:t>Click to edit Master text styles</a:t>
            </a:r>
          </a:p>
        </p:txBody>
      </p:sp>
      <p:sp>
        <p:nvSpPr>
          <p:cNvPr id="30" name="Shape 30"/>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25-07-2020</a:t>
            </a:fld>
            <a:endParaRPr lang="en-IN"/>
          </a:p>
        </p:txBody>
      </p:sp>
      <p:sp>
        <p:nvSpPr>
          <p:cNvPr id="31" name="Shape 31"/>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32" name="Shape 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159633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35" name="Shape 35"/>
          <p:cNvSpPr txBox="1">
            <a:spLocks noGrp="1"/>
          </p:cNvSpPr>
          <p:nvPr>
            <p:ph type="body" idx="1"/>
          </p:nvPr>
        </p:nvSpPr>
        <p:spPr>
          <a:xfrm>
            <a:off x="609600" y="1600201"/>
            <a:ext cx="53848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Libre Baskerville"/>
              <a:buChar char="•"/>
              <a:defRPr sz="2800" b="0" i="0" u="none" strike="noStrike" cap="none">
                <a:solidFill>
                  <a:schemeClr val="dk1"/>
                </a:solidFill>
                <a:latin typeface="Libre Baskerville"/>
                <a:ea typeface="Libre Baskerville"/>
                <a:cs typeface="Libre Baskerville"/>
                <a:sym typeface="Libre Baskerville"/>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Cambria"/>
                <a:ea typeface="Cambria"/>
                <a:cs typeface="Cambria"/>
                <a:sym typeface="Cambri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36" name="Shape 36"/>
          <p:cNvSpPr txBox="1">
            <a:spLocks noGrp="1"/>
          </p:cNvSpPr>
          <p:nvPr>
            <p:ph type="body" idx="2"/>
          </p:nvPr>
        </p:nvSpPr>
        <p:spPr>
          <a:xfrm>
            <a:off x="6197600" y="1600201"/>
            <a:ext cx="53848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Libre Baskerville"/>
              <a:buChar char="•"/>
              <a:defRPr sz="2800" b="0" i="0" u="none" strike="noStrike" cap="none">
                <a:solidFill>
                  <a:schemeClr val="dk1"/>
                </a:solidFill>
                <a:latin typeface="Libre Baskerville"/>
                <a:ea typeface="Libre Baskerville"/>
                <a:cs typeface="Libre Baskerville"/>
                <a:sym typeface="Libre Baskerville"/>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Cambria"/>
                <a:ea typeface="Cambria"/>
                <a:cs typeface="Cambria"/>
                <a:sym typeface="Cambri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37" name="Shape 37"/>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25-07-2020</a:t>
            </a:fld>
            <a:endParaRPr lang="en-IN"/>
          </a:p>
        </p:txBody>
      </p:sp>
      <p:sp>
        <p:nvSpPr>
          <p:cNvPr id="38" name="Shape 38"/>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39" name="Shape 3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73275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2" name="Shape 42"/>
          <p:cNvSpPr txBox="1">
            <a:spLocks noGrp="1"/>
          </p:cNvSpPr>
          <p:nvPr>
            <p:ph type="body" idx="1"/>
          </p:nvPr>
        </p:nvSpPr>
        <p:spPr>
          <a:xfrm>
            <a:off x="609600" y="1535113"/>
            <a:ext cx="5386917"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Libre Baskerville"/>
              <a:buNone/>
              <a:defRPr sz="2400" b="1"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400"/>
              </a:spcBef>
              <a:spcAft>
                <a:spcPts val="0"/>
              </a:spcAft>
              <a:buClr>
                <a:schemeClr val="dk1"/>
              </a:buClr>
              <a:buSzPts val="2000"/>
              <a:buFont typeface="Noto Sans Symbols"/>
              <a:buNone/>
              <a:defRPr sz="2000" b="1" i="0" u="none" strike="noStrike" cap="none">
                <a:solidFill>
                  <a:schemeClr val="dk1"/>
                </a:solidFill>
                <a:latin typeface="Cambria"/>
                <a:ea typeface="Cambria"/>
                <a:cs typeface="Cambria"/>
                <a:sym typeface="Cambria"/>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mbria"/>
                <a:ea typeface="Cambria"/>
                <a:cs typeface="Cambria"/>
                <a:sym typeface="Cambria"/>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mbria"/>
                <a:ea typeface="Cambria"/>
                <a:cs typeface="Cambria"/>
                <a:sym typeface="Cambria"/>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mbria"/>
                <a:ea typeface="Cambria"/>
                <a:cs typeface="Cambria"/>
                <a:sym typeface="Cambria"/>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3" name="Shape 43"/>
          <p:cNvSpPr txBox="1">
            <a:spLocks noGrp="1"/>
          </p:cNvSpPr>
          <p:nvPr>
            <p:ph type="body" idx="2"/>
          </p:nvPr>
        </p:nvSpPr>
        <p:spPr>
          <a:xfrm>
            <a:off x="609600" y="2174875"/>
            <a:ext cx="5386917"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Libre Baskerville"/>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mbria"/>
                <a:ea typeface="Cambria"/>
                <a:cs typeface="Cambria"/>
                <a:sym typeface="Cambri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mbria"/>
                <a:ea typeface="Cambria"/>
                <a:cs typeface="Cambria"/>
                <a:sym typeface="Cambri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mbria"/>
                <a:ea typeface="Cambria"/>
                <a:cs typeface="Cambria"/>
                <a:sym typeface="Cambria"/>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4" name="Shape 44"/>
          <p:cNvSpPr txBox="1">
            <a:spLocks noGrp="1"/>
          </p:cNvSpPr>
          <p:nvPr>
            <p:ph type="body" idx="3"/>
          </p:nvPr>
        </p:nvSpPr>
        <p:spPr>
          <a:xfrm>
            <a:off x="6193368" y="1535113"/>
            <a:ext cx="5389033"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Libre Baskerville"/>
              <a:buNone/>
              <a:defRPr sz="2400" b="1"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400"/>
              </a:spcBef>
              <a:spcAft>
                <a:spcPts val="0"/>
              </a:spcAft>
              <a:buClr>
                <a:schemeClr val="dk1"/>
              </a:buClr>
              <a:buSzPts val="2000"/>
              <a:buFont typeface="Noto Sans Symbols"/>
              <a:buNone/>
              <a:defRPr sz="2000" b="1" i="0" u="none" strike="noStrike" cap="none">
                <a:solidFill>
                  <a:schemeClr val="dk1"/>
                </a:solidFill>
                <a:latin typeface="Cambria"/>
                <a:ea typeface="Cambria"/>
                <a:cs typeface="Cambria"/>
                <a:sym typeface="Cambria"/>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mbria"/>
                <a:ea typeface="Cambria"/>
                <a:cs typeface="Cambria"/>
                <a:sym typeface="Cambria"/>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mbria"/>
                <a:ea typeface="Cambria"/>
                <a:cs typeface="Cambria"/>
                <a:sym typeface="Cambria"/>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mbria"/>
                <a:ea typeface="Cambria"/>
                <a:cs typeface="Cambria"/>
                <a:sym typeface="Cambria"/>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5" name="Shape 45"/>
          <p:cNvSpPr txBox="1">
            <a:spLocks noGrp="1"/>
          </p:cNvSpPr>
          <p:nvPr>
            <p:ph type="body" idx="4"/>
          </p:nvPr>
        </p:nvSpPr>
        <p:spPr>
          <a:xfrm>
            <a:off x="6193368" y="2174875"/>
            <a:ext cx="5389033"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Libre Baskerville"/>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mbria"/>
                <a:ea typeface="Cambria"/>
                <a:cs typeface="Cambria"/>
                <a:sym typeface="Cambri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mbria"/>
                <a:ea typeface="Cambria"/>
                <a:cs typeface="Cambria"/>
                <a:sym typeface="Cambri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mbria"/>
                <a:ea typeface="Cambria"/>
                <a:cs typeface="Cambria"/>
                <a:sym typeface="Cambria"/>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6" name="Shape 46"/>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25-07-2020</a:t>
            </a:fld>
            <a:endParaRPr lang="en-IN"/>
          </a:p>
        </p:txBody>
      </p:sp>
      <p:sp>
        <p:nvSpPr>
          <p:cNvPr id="47" name="Shape 47"/>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48" name="Shape 4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828840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51" name="Shape 51"/>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25-07-2020</a:t>
            </a:fld>
            <a:endParaRPr lang="en-IN"/>
          </a:p>
        </p:txBody>
      </p:sp>
      <p:sp>
        <p:nvSpPr>
          <p:cNvPr id="52" name="Shape 52"/>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53" name="Shape 5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220032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25-07-2020</a:t>
            </a:fld>
            <a:endParaRPr lang="en-IN"/>
          </a:p>
        </p:txBody>
      </p:sp>
      <p:sp>
        <p:nvSpPr>
          <p:cNvPr id="56" name="Shape 56"/>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57" name="Shape 5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155157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09601" y="273050"/>
            <a:ext cx="4011084"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Libre Baskerville"/>
              <a:buNone/>
              <a:defRPr sz="2000" b="1"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0" name="Shape 60"/>
          <p:cNvSpPr txBox="1">
            <a:spLocks noGrp="1"/>
          </p:cNvSpPr>
          <p:nvPr>
            <p:ph type="body" idx="1"/>
          </p:nvPr>
        </p:nvSpPr>
        <p:spPr>
          <a:xfrm>
            <a:off x="4766733" y="273051"/>
            <a:ext cx="6815667"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1" name="Shape 61"/>
          <p:cNvSpPr txBox="1">
            <a:spLocks noGrp="1"/>
          </p:cNvSpPr>
          <p:nvPr>
            <p:ph type="body" idx="2"/>
          </p:nvPr>
        </p:nvSpPr>
        <p:spPr>
          <a:xfrm>
            <a:off x="609601" y="1435101"/>
            <a:ext cx="4011084"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Libre Baskerville"/>
              <a:buNone/>
              <a:defRPr sz="1400" b="0"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240"/>
              </a:spcBef>
              <a:spcAft>
                <a:spcPts val="0"/>
              </a:spcAft>
              <a:buClr>
                <a:schemeClr val="dk1"/>
              </a:buClr>
              <a:buSzPts val="1200"/>
              <a:buFont typeface="Noto Sans Symbols"/>
              <a:buNone/>
              <a:defRPr sz="1200" b="0" i="0" u="none" strike="noStrike" cap="none">
                <a:solidFill>
                  <a:schemeClr val="dk1"/>
                </a:solidFill>
                <a:latin typeface="Cambria"/>
                <a:ea typeface="Cambria"/>
                <a:cs typeface="Cambria"/>
                <a:sym typeface="Cambria"/>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mbria"/>
                <a:ea typeface="Cambria"/>
                <a:cs typeface="Cambria"/>
                <a:sym typeface="Cambria"/>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mbria"/>
                <a:ea typeface="Cambria"/>
                <a:cs typeface="Cambria"/>
                <a:sym typeface="Cambria"/>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mbria"/>
                <a:ea typeface="Cambria"/>
                <a:cs typeface="Cambria"/>
                <a:sym typeface="Cambria"/>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2" name="Shape 62"/>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25-07-2020</a:t>
            </a:fld>
            <a:endParaRPr lang="en-IN"/>
          </a:p>
        </p:txBody>
      </p:sp>
      <p:sp>
        <p:nvSpPr>
          <p:cNvPr id="63" name="Shape 63"/>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64" name="Shape 6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180257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389717" y="4800600"/>
            <a:ext cx="73152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Libre Baskerville"/>
              <a:buNone/>
              <a:defRPr sz="2000" b="1"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7" name="Shape 67"/>
          <p:cNvSpPr>
            <a:spLocks noGrp="1"/>
          </p:cNvSpPr>
          <p:nvPr>
            <p:ph type="pic" idx="2"/>
          </p:nvPr>
        </p:nvSpPr>
        <p:spPr>
          <a:xfrm>
            <a:off x="2389717" y="612775"/>
            <a:ext cx="73152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Libre Baskerville"/>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560"/>
              </a:spcBef>
              <a:spcAft>
                <a:spcPts val="0"/>
              </a:spcAft>
              <a:buClr>
                <a:schemeClr val="dk1"/>
              </a:buClr>
              <a:buSzPts val="2800"/>
              <a:buFont typeface="Noto Sans Symbols"/>
              <a:buNone/>
              <a:defRPr sz="2800" b="0" i="0" u="none" strike="noStrike" cap="none">
                <a:solidFill>
                  <a:schemeClr val="dk1"/>
                </a:solidFill>
                <a:latin typeface="Cambria"/>
                <a:ea typeface="Cambria"/>
                <a:cs typeface="Cambria"/>
                <a:sym typeface="Cambria"/>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mbria"/>
                <a:ea typeface="Cambria"/>
                <a:cs typeface="Cambria"/>
                <a:sym typeface="Cambria"/>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mbria"/>
                <a:ea typeface="Cambria"/>
                <a:cs typeface="Cambria"/>
                <a:sym typeface="Cambria"/>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mbria"/>
                <a:ea typeface="Cambria"/>
                <a:cs typeface="Cambria"/>
                <a:sym typeface="Cambria"/>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68" name="Shape 68"/>
          <p:cNvSpPr txBox="1">
            <a:spLocks noGrp="1"/>
          </p:cNvSpPr>
          <p:nvPr>
            <p:ph type="body" idx="1"/>
          </p:nvPr>
        </p:nvSpPr>
        <p:spPr>
          <a:xfrm>
            <a:off x="2389717" y="5367338"/>
            <a:ext cx="73152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Libre Baskerville"/>
              <a:buNone/>
              <a:defRPr sz="1400" b="0"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240"/>
              </a:spcBef>
              <a:spcAft>
                <a:spcPts val="0"/>
              </a:spcAft>
              <a:buClr>
                <a:schemeClr val="dk1"/>
              </a:buClr>
              <a:buSzPts val="1200"/>
              <a:buFont typeface="Noto Sans Symbols"/>
              <a:buNone/>
              <a:defRPr sz="1200" b="0" i="0" u="none" strike="noStrike" cap="none">
                <a:solidFill>
                  <a:schemeClr val="dk1"/>
                </a:solidFill>
                <a:latin typeface="Cambria"/>
                <a:ea typeface="Cambria"/>
                <a:cs typeface="Cambria"/>
                <a:sym typeface="Cambria"/>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mbria"/>
                <a:ea typeface="Cambria"/>
                <a:cs typeface="Cambria"/>
                <a:sym typeface="Cambria"/>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mbria"/>
                <a:ea typeface="Cambria"/>
                <a:cs typeface="Cambria"/>
                <a:sym typeface="Cambria"/>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mbria"/>
                <a:ea typeface="Cambria"/>
                <a:cs typeface="Cambria"/>
                <a:sym typeface="Cambria"/>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9" name="Shape 69"/>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25-07-2020</a:t>
            </a:fld>
            <a:endParaRPr lang="en-IN"/>
          </a:p>
        </p:txBody>
      </p:sp>
      <p:sp>
        <p:nvSpPr>
          <p:cNvPr id="70" name="Shape 70"/>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71" name="Shape 7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191028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25-07-2020</a:t>
            </a:fld>
            <a:endParaRPr lang="en-IN"/>
          </a:p>
        </p:txBody>
      </p:sp>
      <p:sp>
        <p:nvSpPr>
          <p:cNvPr id="9" name="Shape 9"/>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10" name="Shape 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pic>
        <p:nvPicPr>
          <p:cNvPr id="11" name="Shape 11" descr="E:\Brand &amp; all that\Greatlearning Logo\Greatlearning Logo.jpg"/>
          <p:cNvPicPr preferRelativeResize="0"/>
          <p:nvPr/>
        </p:nvPicPr>
        <p:blipFill rotWithShape="1">
          <a:blip r:embed="rId13">
            <a:alphaModFix/>
          </a:blip>
          <a:srcRect l="19363" t="19598" r="17929" b="71117"/>
          <a:stretch/>
        </p:blipFill>
        <p:spPr>
          <a:xfrm>
            <a:off x="8576987" y="1"/>
            <a:ext cx="3598333" cy="565151"/>
          </a:xfrm>
          <a:prstGeom prst="rect">
            <a:avLst/>
          </a:prstGeom>
          <a:noFill/>
          <a:ln>
            <a:noFill/>
          </a:ln>
        </p:spPr>
      </p:pic>
      <p:grpSp>
        <p:nvGrpSpPr>
          <p:cNvPr id="12" name="Shape 12"/>
          <p:cNvGrpSpPr/>
          <p:nvPr/>
        </p:nvGrpSpPr>
        <p:grpSpPr>
          <a:xfrm>
            <a:off x="0" y="0"/>
            <a:ext cx="508000" cy="1371600"/>
            <a:chOff x="0" y="0"/>
            <a:chExt cx="381000" cy="1371600"/>
          </a:xfrm>
        </p:grpSpPr>
        <p:sp>
          <p:nvSpPr>
            <p:cNvPr id="13" name="Shape 13"/>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Shape 14"/>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extLst>
      <p:ext uri="{BB962C8B-B14F-4D97-AF65-F5344CB8AC3E}">
        <p14:creationId xmlns:p14="http://schemas.microsoft.com/office/powerpoint/2010/main" val="3477804059"/>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8933" y="1605493"/>
            <a:ext cx="10363200" cy="1470025"/>
          </a:xfrm>
        </p:spPr>
        <p:txBody>
          <a:bodyPr/>
          <a:lstStyle/>
          <a:p>
            <a:r>
              <a:rPr lang="en-IN" dirty="0">
                <a:highlight>
                  <a:srgbClr val="C0C0C0"/>
                </a:highlight>
              </a:rPr>
              <a:t>Capstone Presentation</a:t>
            </a:r>
          </a:p>
        </p:txBody>
      </p:sp>
      <p:sp>
        <p:nvSpPr>
          <p:cNvPr id="3" name="Subtitle 2"/>
          <p:cNvSpPr>
            <a:spLocks noGrp="1"/>
          </p:cNvSpPr>
          <p:nvPr>
            <p:ph type="subTitle" idx="1"/>
          </p:nvPr>
        </p:nvSpPr>
        <p:spPr>
          <a:xfrm>
            <a:off x="2586566" y="3075518"/>
            <a:ext cx="6747933" cy="793749"/>
          </a:xfrm>
        </p:spPr>
        <p:txBody>
          <a:bodyPr/>
          <a:lstStyle/>
          <a:p>
            <a:pPr marL="25400" indent="0" algn="just"/>
            <a:r>
              <a:rPr lang="en-IN" dirty="0">
                <a:solidFill>
                  <a:schemeClr val="accent5">
                    <a:lumMod val="75000"/>
                  </a:schemeClr>
                </a:solidFill>
              </a:rPr>
              <a:t>Facebook Comment Volume Prediction</a:t>
            </a:r>
          </a:p>
        </p:txBody>
      </p:sp>
      <p:sp>
        <p:nvSpPr>
          <p:cNvPr id="4" name="Subtitle 2">
            <a:extLst>
              <a:ext uri="{FF2B5EF4-FFF2-40B4-BE49-F238E27FC236}">
                <a16:creationId xmlns:a16="http://schemas.microsoft.com/office/drawing/2014/main" id="{E9E033F4-6451-46D3-8EC7-33CBD65CF276}"/>
              </a:ext>
            </a:extLst>
          </p:cNvPr>
          <p:cNvSpPr txBox="1">
            <a:spLocks/>
          </p:cNvSpPr>
          <p:nvPr/>
        </p:nvSpPr>
        <p:spPr>
          <a:xfrm>
            <a:off x="5753098" y="3638550"/>
            <a:ext cx="4212169" cy="79374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31800" algn="ctr" rtl="0" eaLnBrk="1" hangingPunct="1">
              <a:lnSpc>
                <a:spcPct val="100000"/>
              </a:lnSpc>
              <a:spcBef>
                <a:spcPts val="640"/>
              </a:spcBef>
              <a:spcAft>
                <a:spcPts val="0"/>
              </a:spcAft>
              <a:buClr>
                <a:srgbClr val="888888"/>
              </a:buClr>
              <a:buSzPts val="3200"/>
              <a:buFont typeface="Libre Baskerville"/>
              <a:buNone/>
              <a:defRPr sz="3200" b="0" i="0" u="none" strike="noStrike" cap="none">
                <a:solidFill>
                  <a:srgbClr val="888888"/>
                </a:solidFill>
                <a:latin typeface="Libre Baskerville"/>
                <a:ea typeface="Libre Baskerville"/>
                <a:cs typeface="Libre Baskerville"/>
                <a:sym typeface="Libre Baskerville"/>
              </a:defRPr>
            </a:lvl1pPr>
            <a:lvl2pPr marL="914400" marR="0" lvl="1" indent="-406400" algn="ctr" rtl="0" eaLnBrk="1" hangingPunct="1">
              <a:lnSpc>
                <a:spcPct val="100000"/>
              </a:lnSpc>
              <a:spcBef>
                <a:spcPts val="560"/>
              </a:spcBef>
              <a:spcAft>
                <a:spcPts val="0"/>
              </a:spcAft>
              <a:buClr>
                <a:srgbClr val="888888"/>
              </a:buClr>
              <a:buSzPts val="2800"/>
              <a:buFont typeface="Noto Sans Symbols"/>
              <a:buNone/>
              <a:defRPr sz="2800" b="0" i="0" u="none" strike="noStrike" cap="none">
                <a:solidFill>
                  <a:srgbClr val="888888"/>
                </a:solidFill>
                <a:latin typeface="Cambria"/>
                <a:ea typeface="Cambria"/>
                <a:cs typeface="Cambria"/>
                <a:sym typeface="Cambria"/>
              </a:defRPr>
            </a:lvl2pPr>
            <a:lvl3pPr marL="1371600" marR="0" lvl="2" indent="-381000" algn="ctr" rtl="0" eaLnBrk="1" hangingPunct="1">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mbria"/>
                <a:ea typeface="Cambria"/>
                <a:cs typeface="Cambria"/>
                <a:sym typeface="Cambria"/>
              </a:defRPr>
            </a:lvl3pPr>
            <a:lvl4pPr marL="1828800" marR="0" lvl="3" indent="-355600" algn="ctr" rtl="0" eaLnBrk="1" hangingPunct="1">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4pPr>
            <a:lvl5pPr marL="2286000" marR="0" lvl="4" indent="-355600" algn="ctr" rtl="0" eaLnBrk="1" hangingPunct="1">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5pPr>
            <a:lvl6pPr marL="2743200" marR="0" lvl="5" indent="-355600" algn="ctr" rtl="0" eaLnBrk="1" hangingPunct="1">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eaLnBrk="1" hangingPunct="1">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eaLnBrk="1" hangingPunct="1">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eaLnBrk="1" hangingPunct="1">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25400" indent="0" algn="just"/>
            <a:r>
              <a:rPr lang="en-IN" sz="2000" kern="0" dirty="0">
                <a:solidFill>
                  <a:schemeClr val="accent5">
                    <a:lumMod val="60000"/>
                    <a:lumOff val="40000"/>
                  </a:schemeClr>
                </a:solidFill>
              </a:rPr>
              <a:t>Neha Jasani-PGP BABI batch Jan 2019</a:t>
            </a:r>
          </a:p>
        </p:txBody>
      </p:sp>
    </p:spTree>
    <p:extLst>
      <p:ext uri="{BB962C8B-B14F-4D97-AF65-F5344CB8AC3E}">
        <p14:creationId xmlns:p14="http://schemas.microsoft.com/office/powerpoint/2010/main" val="490898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 from Analysis</a:t>
            </a:r>
          </a:p>
        </p:txBody>
      </p:sp>
      <p:sp>
        <p:nvSpPr>
          <p:cNvPr id="3" name="Text Placeholder 2"/>
          <p:cNvSpPr>
            <a:spLocks noGrp="1"/>
          </p:cNvSpPr>
          <p:nvPr>
            <p:ph type="body" idx="1"/>
          </p:nvPr>
        </p:nvSpPr>
        <p:spPr>
          <a:xfrm>
            <a:off x="1286933" y="1117601"/>
            <a:ext cx="8703733" cy="3145897"/>
          </a:xfrm>
        </p:spPr>
        <p:txBody>
          <a:bodyPr/>
          <a:lstStyle/>
          <a:p>
            <a:r>
              <a:rPr lang="en-US" sz="2400" dirty="0"/>
              <a:t>Post Share Count variable is highly correlated with Page Likes and Page Talking about. So, we can assume that more the people talk about or like the pages then Post Share Count will be higher </a:t>
            </a:r>
            <a:endParaRPr lang="en-IN" sz="2400" dirty="0"/>
          </a:p>
          <a:p>
            <a:r>
              <a:rPr lang="en-IN" sz="2400" dirty="0"/>
              <a:t>Linear Regression model is the ideal fit since it has provided the best prediction accuracy when compared with other models after tuning. </a:t>
            </a:r>
          </a:p>
          <a:p>
            <a:r>
              <a:rPr lang="en-IN" sz="2400" dirty="0"/>
              <a:t>Page likes, Base time and Post share count are some of the most important variables. </a:t>
            </a:r>
          </a:p>
          <a:p>
            <a:r>
              <a:rPr lang="en-IN" sz="2400" dirty="0"/>
              <a:t>This model will help to get the idea of popularity of the topic before its publications </a:t>
            </a:r>
          </a:p>
          <a:p>
            <a:endParaRPr lang="en-IN" sz="2400" dirty="0"/>
          </a:p>
        </p:txBody>
      </p:sp>
    </p:spTree>
    <p:extLst>
      <p:ext uri="{BB962C8B-B14F-4D97-AF65-F5344CB8AC3E}">
        <p14:creationId xmlns:p14="http://schemas.microsoft.com/office/powerpoint/2010/main" val="175048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Recommendations</a:t>
            </a:r>
          </a:p>
        </p:txBody>
      </p:sp>
      <p:sp>
        <p:nvSpPr>
          <p:cNvPr id="3" name="Text Placeholder 2"/>
          <p:cNvSpPr>
            <a:spLocks noGrp="1"/>
          </p:cNvSpPr>
          <p:nvPr>
            <p:ph type="body" idx="1"/>
          </p:nvPr>
        </p:nvSpPr>
        <p:spPr>
          <a:xfrm>
            <a:off x="609600" y="1320801"/>
            <a:ext cx="10972800" cy="4525963"/>
          </a:xfrm>
        </p:spPr>
        <p:txBody>
          <a:bodyPr/>
          <a:lstStyle/>
          <a:p>
            <a:r>
              <a:rPr lang="en-IN" sz="2800" dirty="0"/>
              <a:t>There are certain variables that are highly correlated, should have  been avoided while collecting data.</a:t>
            </a:r>
          </a:p>
          <a:p>
            <a:r>
              <a:rPr lang="en-IN" sz="2800" dirty="0"/>
              <a:t>Make use of significant variables for solving business problems. </a:t>
            </a:r>
          </a:p>
          <a:p>
            <a:r>
              <a:rPr lang="en-IN" sz="2800" dirty="0"/>
              <a:t>The business should use the pages with maximum likes variables and post counts for marketing or attracting more comments. </a:t>
            </a:r>
          </a:p>
          <a:p>
            <a:r>
              <a:rPr lang="en-IN" sz="2800" dirty="0"/>
              <a:t>Implementation of this model for marketing strategy.</a:t>
            </a:r>
          </a:p>
          <a:p>
            <a:r>
              <a:rPr lang="en-IN" sz="2800" dirty="0"/>
              <a:t>Use the significant variables to attract more traffic. </a:t>
            </a:r>
          </a:p>
          <a:p>
            <a:endParaRPr lang="en-IN" dirty="0"/>
          </a:p>
        </p:txBody>
      </p:sp>
    </p:spTree>
    <p:extLst>
      <p:ext uri="{BB962C8B-B14F-4D97-AF65-F5344CB8AC3E}">
        <p14:creationId xmlns:p14="http://schemas.microsoft.com/office/powerpoint/2010/main" val="103458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Best 19 Open-Ended Questions | Skillslab">
            <a:extLst>
              <a:ext uri="{FF2B5EF4-FFF2-40B4-BE49-F238E27FC236}">
                <a16:creationId xmlns:a16="http://schemas.microsoft.com/office/drawing/2014/main" id="{55601409-BC65-46E8-98AF-83D4606FD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221" y="1566335"/>
            <a:ext cx="6054346" cy="3124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3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267" y="609598"/>
            <a:ext cx="8636000" cy="867305"/>
          </a:xfrm>
        </p:spPr>
        <p:txBody>
          <a:bodyPr/>
          <a:lstStyle/>
          <a:p>
            <a:r>
              <a:rPr lang="en-IN" b="1" dirty="0"/>
              <a:t>Introduction </a:t>
            </a:r>
          </a:p>
        </p:txBody>
      </p:sp>
      <p:sp>
        <p:nvSpPr>
          <p:cNvPr id="3" name="Text Placeholder 2"/>
          <p:cNvSpPr>
            <a:spLocks noGrp="1"/>
          </p:cNvSpPr>
          <p:nvPr>
            <p:ph type="body" idx="1"/>
          </p:nvPr>
        </p:nvSpPr>
        <p:spPr/>
        <p:txBody>
          <a:bodyPr/>
          <a:lstStyle/>
          <a:p>
            <a:pPr marL="25400" indent="0">
              <a:buNone/>
            </a:pPr>
            <a:r>
              <a:rPr lang="en-US" dirty="0"/>
              <a:t>Social media platforms are considered as one of the most important source for data. On a day to day basis, these platforms are being updated with massive amount of data. One such platform which serves the best source for data is Facebook.</a:t>
            </a:r>
          </a:p>
          <a:p>
            <a:pPr marL="25400" indent="0">
              <a:buNone/>
            </a:pPr>
            <a:r>
              <a:rPr lang="en-US" b="1" dirty="0"/>
              <a:t>Facebook</a:t>
            </a:r>
            <a:r>
              <a:rPr lang="en-US" dirty="0"/>
              <a:t> generates </a:t>
            </a:r>
            <a:r>
              <a:rPr lang="en-US" dirty="0">
                <a:highlight>
                  <a:srgbClr val="FFFF00"/>
                </a:highlight>
              </a:rPr>
              <a:t>4 petabytes </a:t>
            </a:r>
            <a:r>
              <a:rPr lang="en-US" dirty="0"/>
              <a:t>of </a:t>
            </a:r>
            <a:r>
              <a:rPr lang="en-US" b="1" dirty="0"/>
              <a:t>data </a:t>
            </a:r>
            <a:r>
              <a:rPr lang="en-US" b="1" dirty="0">
                <a:highlight>
                  <a:srgbClr val="FFFF00"/>
                </a:highlight>
              </a:rPr>
              <a:t>per day</a:t>
            </a:r>
            <a:r>
              <a:rPr lang="en-US" dirty="0"/>
              <a:t>—that's a million gigabytes. All that </a:t>
            </a:r>
            <a:r>
              <a:rPr lang="en-US" b="1" dirty="0"/>
              <a:t>data</a:t>
            </a:r>
            <a:r>
              <a:rPr lang="en-US" dirty="0"/>
              <a:t> is stored in what is known as the Hive, which contains about 300 petabytes of </a:t>
            </a:r>
            <a:r>
              <a:rPr lang="en-US" b="1" dirty="0"/>
              <a:t>data</a:t>
            </a:r>
            <a:r>
              <a:rPr lang="en-US" dirty="0"/>
              <a:t>.</a:t>
            </a:r>
            <a:endParaRPr lang="en-IN" dirty="0"/>
          </a:p>
        </p:txBody>
      </p:sp>
    </p:spTree>
    <p:extLst>
      <p:ext uri="{BB962C8B-B14F-4D97-AF65-F5344CB8AC3E}">
        <p14:creationId xmlns:p14="http://schemas.microsoft.com/office/powerpoint/2010/main" val="252500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AEB9FD-C9B7-4114-B744-E11D1C13BD2E}"/>
              </a:ext>
            </a:extLst>
          </p:cNvPr>
          <p:cNvSpPr>
            <a:spLocks noGrp="1"/>
          </p:cNvSpPr>
          <p:nvPr>
            <p:ph type="body" idx="1"/>
          </p:nvPr>
        </p:nvSpPr>
        <p:spPr>
          <a:xfrm>
            <a:off x="643467" y="651933"/>
            <a:ext cx="10659533" cy="4204231"/>
          </a:xfrm>
        </p:spPr>
        <p:txBody>
          <a:bodyPr/>
          <a:lstStyle/>
          <a:p>
            <a:r>
              <a:rPr lang="en-US" dirty="0"/>
              <a:t>The purpose of this project is to </a:t>
            </a:r>
            <a:r>
              <a:rPr lang="en-US" dirty="0">
                <a:highlight>
                  <a:srgbClr val="FFFF00"/>
                </a:highlight>
              </a:rPr>
              <a:t>predict how many comments a user-generated post is expected to receive </a:t>
            </a:r>
            <a:r>
              <a:rPr lang="en-US" dirty="0"/>
              <a:t>in the given set of hours. </a:t>
            </a:r>
          </a:p>
          <a:p>
            <a:r>
              <a:rPr lang="en-US" dirty="0"/>
              <a:t>We need to model the user comments pattern over a set of variables which are provided and get to the right number of comments for each post with minimum error possible and finally derive meaningful insights for effective marketing strategies.  </a:t>
            </a:r>
          </a:p>
          <a:p>
            <a:pPr marL="25400" indent="0">
              <a:buNone/>
            </a:pPr>
            <a:endParaRPr lang="en-IN" dirty="0"/>
          </a:p>
        </p:txBody>
      </p:sp>
    </p:spTree>
    <p:extLst>
      <p:ext uri="{BB962C8B-B14F-4D97-AF65-F5344CB8AC3E}">
        <p14:creationId xmlns:p14="http://schemas.microsoft.com/office/powerpoint/2010/main" val="93100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D478-29CF-40D7-A771-0CE26CEB982D}"/>
              </a:ext>
            </a:extLst>
          </p:cNvPr>
          <p:cNvSpPr>
            <a:spLocks noGrp="1"/>
          </p:cNvSpPr>
          <p:nvPr>
            <p:ph type="title"/>
          </p:nvPr>
        </p:nvSpPr>
        <p:spPr>
          <a:xfrm>
            <a:off x="609600" y="816502"/>
            <a:ext cx="6002866" cy="685802"/>
          </a:xfrm>
        </p:spPr>
        <p:txBody>
          <a:bodyPr/>
          <a:lstStyle/>
          <a:p>
            <a:r>
              <a:rPr lang="en-IN" dirty="0"/>
              <a:t>Exploratory data analysis</a:t>
            </a:r>
          </a:p>
        </p:txBody>
      </p:sp>
      <p:pic>
        <p:nvPicPr>
          <p:cNvPr id="4" name="Picture 3">
            <a:extLst>
              <a:ext uri="{FF2B5EF4-FFF2-40B4-BE49-F238E27FC236}">
                <a16:creationId xmlns:a16="http://schemas.microsoft.com/office/drawing/2014/main" id="{C589ED13-75C5-4949-86B5-EA1B9ABA365F}"/>
              </a:ext>
            </a:extLst>
          </p:cNvPr>
          <p:cNvPicPr>
            <a:picLocks noChangeAspect="1"/>
          </p:cNvPicPr>
          <p:nvPr/>
        </p:nvPicPr>
        <p:blipFill>
          <a:blip r:embed="rId2"/>
          <a:stretch>
            <a:fillRect/>
          </a:stretch>
        </p:blipFill>
        <p:spPr>
          <a:xfrm>
            <a:off x="533930" y="1820333"/>
            <a:ext cx="3743772" cy="3867679"/>
          </a:xfrm>
          <a:prstGeom prst="rect">
            <a:avLst/>
          </a:prstGeom>
        </p:spPr>
      </p:pic>
      <p:sp>
        <p:nvSpPr>
          <p:cNvPr id="5" name="TextBox 4">
            <a:extLst>
              <a:ext uri="{FF2B5EF4-FFF2-40B4-BE49-F238E27FC236}">
                <a16:creationId xmlns:a16="http://schemas.microsoft.com/office/drawing/2014/main" id="{C1694FCF-D5A6-498F-9CC3-2649E66547BB}"/>
              </a:ext>
            </a:extLst>
          </p:cNvPr>
          <p:cNvSpPr txBox="1"/>
          <p:nvPr/>
        </p:nvSpPr>
        <p:spPr>
          <a:xfrm>
            <a:off x="4385733" y="1820333"/>
            <a:ext cx="6248400"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The data had 7% missing observations. </a:t>
            </a:r>
          </a:p>
          <a:p>
            <a:pPr marL="285750" indent="-285750">
              <a:buFont typeface="Arial" panose="020B0604020202020204" pitchFamily="34" charset="0"/>
              <a:buChar char="•"/>
            </a:pPr>
            <a:r>
              <a:rPr lang="en-IN" dirty="0"/>
              <a:t>Most of the independent variable in the data were skewed.</a:t>
            </a:r>
          </a:p>
          <a:p>
            <a:pPr marL="285750" indent="-285750">
              <a:buFont typeface="Arial" panose="020B0604020202020204" pitchFamily="34" charset="0"/>
              <a:buChar char="•"/>
            </a:pPr>
            <a:r>
              <a:rPr lang="en-US" dirty="0"/>
              <a:t>Post Promotion Status variable has only ‘0’ entries.</a:t>
            </a:r>
          </a:p>
          <a:p>
            <a:pPr marL="285750" indent="-285750">
              <a:buFont typeface="Arial" panose="020B0604020202020204" pitchFamily="34" charset="0"/>
              <a:buChar char="•"/>
            </a:pPr>
            <a:r>
              <a:rPr lang="en-US" dirty="0"/>
              <a:t>There were only 2 variables Post published weekday  and Base date time categorical in nature , which were ate converted.</a:t>
            </a:r>
          </a:p>
          <a:p>
            <a:pPr marL="285750" indent="-285750">
              <a:buFont typeface="Arial" panose="020B0604020202020204" pitchFamily="34" charset="0"/>
              <a:buChar char="•"/>
            </a:pPr>
            <a:r>
              <a:rPr lang="en-US" dirty="0"/>
              <a:t>Since Post promotion status and ID </a:t>
            </a:r>
            <a:r>
              <a:rPr lang="en-US" dirty="0" err="1"/>
              <a:t>doesnot</a:t>
            </a:r>
            <a:r>
              <a:rPr lang="en-US" dirty="0"/>
              <a:t> make any additions to our analysis, these variables can be removed.</a:t>
            </a:r>
          </a:p>
        </p:txBody>
      </p:sp>
    </p:spTree>
    <p:extLst>
      <p:ext uri="{BB962C8B-B14F-4D97-AF65-F5344CB8AC3E}">
        <p14:creationId xmlns:p14="http://schemas.microsoft.com/office/powerpoint/2010/main" val="174619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E90E86-7FBC-4105-A399-275C32A05A90}"/>
              </a:ext>
            </a:extLst>
          </p:cNvPr>
          <p:cNvPicPr>
            <a:picLocks noChangeAspect="1"/>
          </p:cNvPicPr>
          <p:nvPr/>
        </p:nvPicPr>
        <p:blipFill>
          <a:blip r:embed="rId2"/>
          <a:stretch>
            <a:fillRect/>
          </a:stretch>
        </p:blipFill>
        <p:spPr>
          <a:xfrm>
            <a:off x="5939525" y="1042842"/>
            <a:ext cx="5861048" cy="4542312"/>
          </a:xfrm>
          <a:prstGeom prst="rect">
            <a:avLst/>
          </a:prstGeom>
          <a:noFill/>
          <a:ln>
            <a:noFill/>
          </a:ln>
        </p:spPr>
      </p:pic>
      <p:sp>
        <p:nvSpPr>
          <p:cNvPr id="5" name="TextBox 4">
            <a:extLst>
              <a:ext uri="{FF2B5EF4-FFF2-40B4-BE49-F238E27FC236}">
                <a16:creationId xmlns:a16="http://schemas.microsoft.com/office/drawing/2014/main" id="{86430EAF-2B33-4778-99BB-BFED2847A5BE}"/>
              </a:ext>
            </a:extLst>
          </p:cNvPr>
          <p:cNvSpPr txBox="1"/>
          <p:nvPr/>
        </p:nvSpPr>
        <p:spPr>
          <a:xfrm>
            <a:off x="519764" y="1511166"/>
            <a:ext cx="5576236" cy="3970318"/>
          </a:xfrm>
          <a:prstGeom prst="rect">
            <a:avLst/>
          </a:prstGeom>
          <a:noFill/>
        </p:spPr>
        <p:txBody>
          <a:bodyPr wrap="square" rtlCol="0">
            <a:spAutoFit/>
          </a:bodyPr>
          <a:lstStyle/>
          <a:p>
            <a:pPr marL="285750" indent="-285750">
              <a:buFont typeface="Arial" panose="020B0604020202020204" pitchFamily="34" charset="0"/>
              <a:buChar char="•"/>
            </a:pPr>
            <a:r>
              <a:rPr lang="en-IN" dirty="0"/>
              <a:t>Target Variable is highly correlated with CC2 variables. </a:t>
            </a:r>
          </a:p>
          <a:p>
            <a:endParaRPr lang="en-IN" dirty="0"/>
          </a:p>
          <a:p>
            <a:pPr marL="285750" indent="-285750">
              <a:buFont typeface="Arial" panose="020B0604020202020204" pitchFamily="34" charset="0"/>
              <a:buChar char="•"/>
            </a:pPr>
            <a:r>
              <a:rPr lang="en-US" dirty="0"/>
              <a:t>Post Share Count variable is highly correlated with Page Likes and Page Talking about.</a:t>
            </a:r>
          </a:p>
          <a:p>
            <a:endParaRPr lang="en-US" dirty="0"/>
          </a:p>
          <a:p>
            <a:pPr marL="285750" indent="-285750">
              <a:buFont typeface="Arial" panose="020B0604020202020204" pitchFamily="34" charset="0"/>
              <a:buChar char="•"/>
            </a:pPr>
            <a:r>
              <a:rPr lang="en-US" dirty="0"/>
              <a:t>CC5 Variable is positively correlated with CC2 variable and negatively correlated variable.</a:t>
            </a:r>
          </a:p>
          <a:p>
            <a:endParaRPr lang="en-US" dirty="0"/>
          </a:p>
          <a:p>
            <a:pPr marL="285750" indent="-285750">
              <a:buFont typeface="Arial" panose="020B0604020202020204" pitchFamily="34" charset="0"/>
              <a:buChar char="•"/>
            </a:pPr>
            <a:r>
              <a:rPr lang="en-US" dirty="0"/>
              <a:t>All the Derived Features (Feature 5 – Feature 29) are highly correlated with each other except for Feature 25 which is negatively correlated with other derived features. </a:t>
            </a:r>
            <a:endParaRPr lang="en-IN" dirty="0"/>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7D5B274B-D84E-4F74-B206-334934F5EF2A}"/>
              </a:ext>
            </a:extLst>
          </p:cNvPr>
          <p:cNvSpPr txBox="1"/>
          <p:nvPr/>
        </p:nvSpPr>
        <p:spPr>
          <a:xfrm>
            <a:off x="791245" y="812009"/>
            <a:ext cx="48768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Correlation Heat Map</a:t>
            </a:r>
          </a:p>
        </p:txBody>
      </p:sp>
    </p:spTree>
    <p:extLst>
      <p:ext uri="{BB962C8B-B14F-4D97-AF65-F5344CB8AC3E}">
        <p14:creationId xmlns:p14="http://schemas.microsoft.com/office/powerpoint/2010/main" val="184272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1135"/>
            <a:ext cx="6239934" cy="850370"/>
          </a:xfrm>
        </p:spPr>
        <p:txBody>
          <a:bodyPr/>
          <a:lstStyle/>
          <a:p>
            <a:r>
              <a:rPr lang="en-IN" dirty="0"/>
              <a:t>Modelling Approach Used </a:t>
            </a:r>
          </a:p>
        </p:txBody>
      </p:sp>
      <p:sp>
        <p:nvSpPr>
          <p:cNvPr id="3" name="Text Placeholder 2"/>
          <p:cNvSpPr>
            <a:spLocks noGrp="1"/>
          </p:cNvSpPr>
          <p:nvPr>
            <p:ph type="body" idx="1"/>
          </p:nvPr>
        </p:nvSpPr>
        <p:spPr/>
        <p:txBody>
          <a:bodyPr/>
          <a:lstStyle/>
          <a:p>
            <a:r>
              <a:rPr lang="en-IN" dirty="0"/>
              <a:t>Random Forest model </a:t>
            </a:r>
          </a:p>
          <a:p>
            <a:pPr marL="25400" indent="0">
              <a:buNone/>
            </a:pPr>
            <a:endParaRPr lang="en-IN" dirty="0"/>
          </a:p>
        </p:txBody>
      </p:sp>
      <p:pic>
        <p:nvPicPr>
          <p:cNvPr id="4" name="Picture 3">
            <a:extLst>
              <a:ext uri="{FF2B5EF4-FFF2-40B4-BE49-F238E27FC236}">
                <a16:creationId xmlns:a16="http://schemas.microsoft.com/office/drawing/2014/main" id="{51C7C666-4D25-4DA7-A18A-58B6276DD867}"/>
              </a:ext>
            </a:extLst>
          </p:cNvPr>
          <p:cNvPicPr>
            <a:picLocks noChangeAspect="1"/>
          </p:cNvPicPr>
          <p:nvPr/>
        </p:nvPicPr>
        <p:blipFill>
          <a:blip r:embed="rId2"/>
          <a:stretch>
            <a:fillRect/>
          </a:stretch>
        </p:blipFill>
        <p:spPr>
          <a:xfrm>
            <a:off x="1067596" y="2410591"/>
            <a:ext cx="3037946" cy="3225034"/>
          </a:xfrm>
          <a:prstGeom prst="rect">
            <a:avLst/>
          </a:prstGeom>
        </p:spPr>
      </p:pic>
      <p:sp>
        <p:nvSpPr>
          <p:cNvPr id="5" name="TextBox 4">
            <a:extLst>
              <a:ext uri="{FF2B5EF4-FFF2-40B4-BE49-F238E27FC236}">
                <a16:creationId xmlns:a16="http://schemas.microsoft.com/office/drawing/2014/main" id="{97D8FEEC-0146-4C83-8890-A85583B18490}"/>
              </a:ext>
            </a:extLst>
          </p:cNvPr>
          <p:cNvSpPr txBox="1"/>
          <p:nvPr/>
        </p:nvSpPr>
        <p:spPr>
          <a:xfrm>
            <a:off x="4834467" y="4766648"/>
            <a:ext cx="5858934" cy="954107"/>
          </a:xfrm>
          <a:prstGeom prst="rect">
            <a:avLst/>
          </a:prstGeom>
          <a:noFill/>
        </p:spPr>
        <p:txBody>
          <a:bodyPr wrap="square" rtlCol="0">
            <a:spAutoFit/>
          </a:bodyPr>
          <a:lstStyle/>
          <a:p>
            <a:r>
              <a:rPr lang="en-IN" sz="2000" b="1" dirty="0"/>
              <a:t>Model Result: </a:t>
            </a:r>
          </a:p>
          <a:p>
            <a:r>
              <a:rPr lang="en-IN" dirty="0" err="1"/>
              <a:t>Rmse</a:t>
            </a:r>
            <a:r>
              <a:rPr lang="en-IN" dirty="0"/>
              <a:t> = </a:t>
            </a:r>
            <a:r>
              <a:rPr lang="en-IN" dirty="0">
                <a:highlight>
                  <a:srgbClr val="FFFF00"/>
                </a:highlight>
              </a:rPr>
              <a:t>0.36</a:t>
            </a:r>
          </a:p>
          <a:p>
            <a:r>
              <a:rPr lang="en-IN" dirty="0"/>
              <a:t>MAPE = </a:t>
            </a:r>
            <a:r>
              <a:rPr lang="en-IN" dirty="0">
                <a:highlight>
                  <a:srgbClr val="FFFF00"/>
                </a:highlight>
              </a:rPr>
              <a:t>0.27</a:t>
            </a:r>
          </a:p>
        </p:txBody>
      </p:sp>
      <p:sp>
        <p:nvSpPr>
          <p:cNvPr id="6" name="TextBox 5">
            <a:extLst>
              <a:ext uri="{FF2B5EF4-FFF2-40B4-BE49-F238E27FC236}">
                <a16:creationId xmlns:a16="http://schemas.microsoft.com/office/drawing/2014/main" id="{6368D182-DD97-40FC-9061-6C4FDD73D416}"/>
              </a:ext>
            </a:extLst>
          </p:cNvPr>
          <p:cNvSpPr txBox="1"/>
          <p:nvPr/>
        </p:nvSpPr>
        <p:spPr>
          <a:xfrm>
            <a:off x="4699002" y="2583260"/>
            <a:ext cx="5858934" cy="2031325"/>
          </a:xfrm>
          <a:prstGeom prst="rect">
            <a:avLst/>
          </a:prstGeom>
          <a:noFill/>
        </p:spPr>
        <p:txBody>
          <a:bodyPr wrap="square" rtlCol="0">
            <a:spAutoFit/>
          </a:bodyPr>
          <a:lstStyle/>
          <a:p>
            <a:r>
              <a:rPr lang="en-IN" dirty="0"/>
              <a:t>For feature selection we used Random forest model, and found that there were 14 independent variables and 1 dependent variable which will help us predict the dependent variable much better. </a:t>
            </a:r>
          </a:p>
          <a:p>
            <a:r>
              <a:rPr lang="en-IN" dirty="0"/>
              <a:t>Those variables are </a:t>
            </a:r>
            <a:r>
              <a:rPr lang="en-US" dirty="0"/>
              <a:t> Page likes, feature 9, feature 12, feature 13, feature 24, feature 27, feature 28, cc1, cc2, cc3, cc4, cc5, base time, post share count. </a:t>
            </a:r>
            <a:endParaRPr lang="en-IN" dirty="0"/>
          </a:p>
        </p:txBody>
      </p:sp>
    </p:spTree>
    <p:extLst>
      <p:ext uri="{BB962C8B-B14F-4D97-AF65-F5344CB8AC3E}">
        <p14:creationId xmlns:p14="http://schemas.microsoft.com/office/powerpoint/2010/main" val="301065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737DC7-AB59-47B5-A52B-A77B61D17C59}"/>
              </a:ext>
            </a:extLst>
          </p:cNvPr>
          <p:cNvSpPr>
            <a:spLocks noGrp="1"/>
          </p:cNvSpPr>
          <p:nvPr>
            <p:ph type="body" idx="1"/>
          </p:nvPr>
        </p:nvSpPr>
        <p:spPr>
          <a:xfrm>
            <a:off x="609600" y="635001"/>
            <a:ext cx="6612467" cy="4343399"/>
          </a:xfrm>
        </p:spPr>
        <p:txBody>
          <a:bodyPr/>
          <a:lstStyle/>
          <a:p>
            <a:pPr marL="25400" indent="0">
              <a:buNone/>
            </a:pPr>
            <a:r>
              <a:rPr lang="en-IN" b="1" u="sng" dirty="0"/>
              <a:t>Linear Regression Model </a:t>
            </a:r>
          </a:p>
          <a:p>
            <a:r>
              <a:rPr lang="en-IN" sz="2400" dirty="0"/>
              <a:t>As we have established that the variables have a linear co-relationship, we will build a linear model first. </a:t>
            </a:r>
          </a:p>
          <a:p>
            <a:r>
              <a:rPr lang="en-IN" sz="2400" dirty="0"/>
              <a:t>We can see a lot of variance in the data.</a:t>
            </a:r>
          </a:p>
          <a:p>
            <a:r>
              <a:rPr lang="en-IN" sz="2400" dirty="0"/>
              <a:t>The RMSE value and </a:t>
            </a:r>
            <a:r>
              <a:rPr lang="en-IN" sz="2400" dirty="0" err="1"/>
              <a:t>mape</a:t>
            </a:r>
            <a:r>
              <a:rPr lang="en-IN" sz="2400" dirty="0"/>
              <a:t> both are very low, hence the model will need some tuning.</a:t>
            </a:r>
          </a:p>
          <a:p>
            <a:pPr marL="25400" indent="0">
              <a:buNone/>
            </a:pPr>
            <a:endParaRPr lang="en-IN" dirty="0"/>
          </a:p>
        </p:txBody>
      </p:sp>
      <p:pic>
        <p:nvPicPr>
          <p:cNvPr id="4" name="Picture 3">
            <a:extLst>
              <a:ext uri="{FF2B5EF4-FFF2-40B4-BE49-F238E27FC236}">
                <a16:creationId xmlns:a16="http://schemas.microsoft.com/office/drawing/2014/main" id="{ED9ECD07-7486-4803-A004-1B94CFCC7213}"/>
              </a:ext>
            </a:extLst>
          </p:cNvPr>
          <p:cNvPicPr>
            <a:picLocks noChangeAspect="1"/>
          </p:cNvPicPr>
          <p:nvPr/>
        </p:nvPicPr>
        <p:blipFill>
          <a:blip r:embed="rId2"/>
          <a:stretch>
            <a:fillRect/>
          </a:stretch>
        </p:blipFill>
        <p:spPr>
          <a:xfrm>
            <a:off x="8259764" y="830171"/>
            <a:ext cx="3468158" cy="3453524"/>
          </a:xfrm>
          <a:prstGeom prst="rect">
            <a:avLst/>
          </a:prstGeom>
        </p:spPr>
      </p:pic>
      <p:sp>
        <p:nvSpPr>
          <p:cNvPr id="5" name="TextBox 4">
            <a:extLst>
              <a:ext uri="{FF2B5EF4-FFF2-40B4-BE49-F238E27FC236}">
                <a16:creationId xmlns:a16="http://schemas.microsoft.com/office/drawing/2014/main" id="{499CB4E4-1B9C-4F36-A561-19AF2E7F6E2E}"/>
              </a:ext>
            </a:extLst>
          </p:cNvPr>
          <p:cNvSpPr txBox="1"/>
          <p:nvPr/>
        </p:nvSpPr>
        <p:spPr>
          <a:xfrm>
            <a:off x="9177866" y="4301067"/>
            <a:ext cx="2404534" cy="1261884"/>
          </a:xfrm>
          <a:prstGeom prst="rect">
            <a:avLst/>
          </a:prstGeom>
          <a:noFill/>
        </p:spPr>
        <p:txBody>
          <a:bodyPr wrap="square" rtlCol="0">
            <a:spAutoFit/>
          </a:bodyPr>
          <a:lstStyle/>
          <a:p>
            <a:r>
              <a:rPr lang="en-IN" sz="2000" b="1" dirty="0"/>
              <a:t>Model Result: </a:t>
            </a:r>
          </a:p>
          <a:p>
            <a:endParaRPr lang="en-IN" sz="2000" b="1" dirty="0"/>
          </a:p>
          <a:p>
            <a:r>
              <a:rPr lang="en-IN" dirty="0" err="1"/>
              <a:t>Rmse</a:t>
            </a:r>
            <a:r>
              <a:rPr lang="en-IN" dirty="0"/>
              <a:t> = </a:t>
            </a:r>
            <a:r>
              <a:rPr lang="en-IN" dirty="0">
                <a:highlight>
                  <a:srgbClr val="FFFF00"/>
                </a:highlight>
              </a:rPr>
              <a:t>9.03</a:t>
            </a:r>
          </a:p>
          <a:p>
            <a:r>
              <a:rPr lang="en-IN" dirty="0"/>
              <a:t>MAPE = </a:t>
            </a:r>
            <a:r>
              <a:rPr lang="en-IN" dirty="0">
                <a:highlight>
                  <a:srgbClr val="FFFF00"/>
                </a:highlight>
              </a:rPr>
              <a:t>600.27</a:t>
            </a:r>
          </a:p>
        </p:txBody>
      </p:sp>
    </p:spTree>
    <p:extLst>
      <p:ext uri="{BB962C8B-B14F-4D97-AF65-F5344CB8AC3E}">
        <p14:creationId xmlns:p14="http://schemas.microsoft.com/office/powerpoint/2010/main" val="706033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11DB554-5438-49CB-9099-565650B64093}"/>
              </a:ext>
            </a:extLst>
          </p:cNvPr>
          <p:cNvSpPr>
            <a:spLocks noGrp="1"/>
          </p:cNvSpPr>
          <p:nvPr>
            <p:ph type="body" idx="1"/>
          </p:nvPr>
        </p:nvSpPr>
        <p:spPr>
          <a:xfrm>
            <a:off x="1371601" y="1710267"/>
            <a:ext cx="10972800" cy="4525963"/>
          </a:xfrm>
        </p:spPr>
        <p:txBody>
          <a:bodyPr/>
          <a:lstStyle/>
          <a:p>
            <a:r>
              <a:rPr lang="en-IN" sz="2000" dirty="0"/>
              <a:t>SVM</a:t>
            </a:r>
            <a:endParaRPr lang="en-IN" dirty="0"/>
          </a:p>
          <a:p>
            <a:pPr marL="25400" indent="0">
              <a:buNone/>
            </a:pPr>
            <a:endParaRPr lang="en-IN" dirty="0"/>
          </a:p>
          <a:p>
            <a:pPr marL="25400" indent="0">
              <a:buNone/>
            </a:pPr>
            <a:endParaRPr lang="en-IN" dirty="0"/>
          </a:p>
          <a:p>
            <a:r>
              <a:rPr lang="en-IN" sz="2000" dirty="0"/>
              <a:t>Extreme Gradient Boosting</a:t>
            </a:r>
          </a:p>
        </p:txBody>
      </p:sp>
      <p:sp>
        <p:nvSpPr>
          <p:cNvPr id="4" name="TextBox 3">
            <a:extLst>
              <a:ext uri="{FF2B5EF4-FFF2-40B4-BE49-F238E27FC236}">
                <a16:creationId xmlns:a16="http://schemas.microsoft.com/office/drawing/2014/main" id="{F43C1936-E9C7-4FCC-B554-3DB10D6CBA4F}"/>
              </a:ext>
            </a:extLst>
          </p:cNvPr>
          <p:cNvSpPr txBox="1"/>
          <p:nvPr/>
        </p:nvSpPr>
        <p:spPr>
          <a:xfrm>
            <a:off x="1727200" y="2308021"/>
            <a:ext cx="2116667" cy="677108"/>
          </a:xfrm>
          <a:prstGeom prst="rect">
            <a:avLst/>
          </a:prstGeom>
          <a:noFill/>
        </p:spPr>
        <p:txBody>
          <a:bodyPr wrap="square" rtlCol="0">
            <a:spAutoFit/>
          </a:bodyPr>
          <a:lstStyle/>
          <a:p>
            <a:r>
              <a:rPr lang="en-IN" sz="2000" b="1" dirty="0"/>
              <a:t>Model Result : </a:t>
            </a:r>
          </a:p>
          <a:p>
            <a:r>
              <a:rPr lang="en-IN" dirty="0" err="1"/>
              <a:t>Rmse</a:t>
            </a:r>
            <a:r>
              <a:rPr lang="en-IN" dirty="0"/>
              <a:t> = 8.99 </a:t>
            </a:r>
            <a:endParaRPr lang="en-IN" dirty="0">
              <a:highlight>
                <a:srgbClr val="FFFF00"/>
              </a:highlight>
            </a:endParaRPr>
          </a:p>
        </p:txBody>
      </p:sp>
      <p:sp>
        <p:nvSpPr>
          <p:cNvPr id="5" name="TextBox 4">
            <a:extLst>
              <a:ext uri="{FF2B5EF4-FFF2-40B4-BE49-F238E27FC236}">
                <a16:creationId xmlns:a16="http://schemas.microsoft.com/office/drawing/2014/main" id="{0089D14F-F979-4C46-8667-F8E9D7AE84EC}"/>
              </a:ext>
            </a:extLst>
          </p:cNvPr>
          <p:cNvSpPr txBox="1"/>
          <p:nvPr/>
        </p:nvSpPr>
        <p:spPr>
          <a:xfrm>
            <a:off x="1905000" y="3872871"/>
            <a:ext cx="2116667" cy="954107"/>
          </a:xfrm>
          <a:prstGeom prst="rect">
            <a:avLst/>
          </a:prstGeom>
          <a:noFill/>
        </p:spPr>
        <p:txBody>
          <a:bodyPr wrap="square" rtlCol="0">
            <a:spAutoFit/>
          </a:bodyPr>
          <a:lstStyle/>
          <a:p>
            <a:r>
              <a:rPr lang="en-IN" sz="2000" b="1" dirty="0"/>
              <a:t>Model Result : </a:t>
            </a:r>
          </a:p>
          <a:p>
            <a:r>
              <a:rPr lang="en-IN" dirty="0" err="1"/>
              <a:t>Rmse</a:t>
            </a:r>
            <a:r>
              <a:rPr lang="en-IN" dirty="0"/>
              <a:t> = 6.3</a:t>
            </a:r>
          </a:p>
          <a:p>
            <a:r>
              <a:rPr lang="en-IN" dirty="0"/>
              <a:t>MAPE = 1.1 </a:t>
            </a:r>
            <a:endParaRPr lang="en-IN" dirty="0">
              <a:highlight>
                <a:srgbClr val="FFFF00"/>
              </a:highlight>
            </a:endParaRPr>
          </a:p>
        </p:txBody>
      </p:sp>
      <p:sp>
        <p:nvSpPr>
          <p:cNvPr id="6" name="TextBox 5">
            <a:extLst>
              <a:ext uri="{FF2B5EF4-FFF2-40B4-BE49-F238E27FC236}">
                <a16:creationId xmlns:a16="http://schemas.microsoft.com/office/drawing/2014/main" id="{5CA71BAA-E06F-4C60-9822-69CE4C701734}"/>
              </a:ext>
            </a:extLst>
          </p:cNvPr>
          <p:cNvSpPr txBox="1"/>
          <p:nvPr/>
        </p:nvSpPr>
        <p:spPr>
          <a:xfrm>
            <a:off x="1608667" y="1025706"/>
            <a:ext cx="6790266" cy="461665"/>
          </a:xfrm>
          <a:prstGeom prst="rect">
            <a:avLst/>
          </a:prstGeom>
          <a:noFill/>
        </p:spPr>
        <p:txBody>
          <a:bodyPr wrap="square" rtlCol="0">
            <a:spAutoFit/>
          </a:bodyPr>
          <a:lstStyle/>
          <a:p>
            <a:r>
              <a:rPr lang="en-IN" sz="2400" b="1" dirty="0"/>
              <a:t>Prediction result of other models on test set. </a:t>
            </a:r>
          </a:p>
        </p:txBody>
      </p:sp>
    </p:spTree>
    <p:extLst>
      <p:ext uri="{BB962C8B-B14F-4D97-AF65-F5344CB8AC3E}">
        <p14:creationId xmlns:p14="http://schemas.microsoft.com/office/powerpoint/2010/main" val="273146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BFC2-8525-4070-A59A-D21C5C09E402}"/>
              </a:ext>
            </a:extLst>
          </p:cNvPr>
          <p:cNvSpPr>
            <a:spLocks noGrp="1"/>
          </p:cNvSpPr>
          <p:nvPr>
            <p:ph type="title"/>
          </p:nvPr>
        </p:nvSpPr>
        <p:spPr>
          <a:xfrm>
            <a:off x="609600" y="173038"/>
            <a:ext cx="10972800" cy="1143000"/>
          </a:xfrm>
        </p:spPr>
        <p:txBody>
          <a:bodyPr/>
          <a:lstStyle/>
          <a:p>
            <a:r>
              <a:rPr lang="en-IN" dirty="0"/>
              <a:t>Tuning of Linear regression model </a:t>
            </a:r>
          </a:p>
        </p:txBody>
      </p:sp>
      <p:sp>
        <p:nvSpPr>
          <p:cNvPr id="3" name="Text Placeholder 2">
            <a:extLst>
              <a:ext uri="{FF2B5EF4-FFF2-40B4-BE49-F238E27FC236}">
                <a16:creationId xmlns:a16="http://schemas.microsoft.com/office/drawing/2014/main" id="{F71952A0-7324-4C43-B2DB-4CDAC25A6E07}"/>
              </a:ext>
            </a:extLst>
          </p:cNvPr>
          <p:cNvSpPr>
            <a:spLocks noGrp="1"/>
          </p:cNvSpPr>
          <p:nvPr>
            <p:ph type="body" idx="1"/>
          </p:nvPr>
        </p:nvSpPr>
        <p:spPr>
          <a:xfrm>
            <a:off x="609600" y="1168400"/>
            <a:ext cx="10363200" cy="4190999"/>
          </a:xfrm>
        </p:spPr>
        <p:txBody>
          <a:bodyPr/>
          <a:lstStyle/>
          <a:p>
            <a:pPr marL="482600" indent="-457200">
              <a:buSzPct val="115000"/>
              <a:buFont typeface="+mj-lt"/>
              <a:buAutoNum type="alphaLcParenR"/>
            </a:pPr>
            <a:r>
              <a:rPr lang="en-US" sz="2000" dirty="0"/>
              <a:t>Step wise regression model </a:t>
            </a:r>
          </a:p>
          <a:p>
            <a:pPr marL="482600" indent="-457200">
              <a:buSzPct val="115000"/>
              <a:buFont typeface="+mj-lt"/>
              <a:buAutoNum type="alphaLcParenR"/>
            </a:pPr>
            <a:r>
              <a:rPr lang="en-US" sz="2000" dirty="0"/>
              <a:t>In order understand and choose the best variables that would be a great fit and significant to make predictions on the target variable we build a regression model. We selected the variables with the least AIC. </a:t>
            </a:r>
          </a:p>
          <a:p>
            <a:pPr marL="482600" indent="-457200">
              <a:buSzPct val="115000"/>
              <a:buFont typeface="+mj-lt"/>
              <a:buAutoNum type="alphaLcParenR"/>
            </a:pPr>
            <a:r>
              <a:rPr lang="en-US" sz="2000" dirty="0"/>
              <a:t>Performing cross validation and measuring the accuracy. </a:t>
            </a:r>
          </a:p>
          <a:p>
            <a:pPr marL="482600" indent="-457200">
              <a:buSzPct val="115000"/>
              <a:buFont typeface="+mj-lt"/>
              <a:buAutoNum type="alphaLcParenR"/>
            </a:pPr>
            <a:r>
              <a:rPr lang="en-US" sz="2000" dirty="0"/>
              <a:t>The model has a </a:t>
            </a:r>
            <a:r>
              <a:rPr lang="en-US" sz="2000" dirty="0" err="1"/>
              <a:t>mape</a:t>
            </a:r>
            <a:r>
              <a:rPr lang="en-US" sz="2000" dirty="0"/>
              <a:t> of 1.83 which will give a very good performance. </a:t>
            </a:r>
          </a:p>
          <a:p>
            <a:pPr marL="25400" indent="0">
              <a:buSzPct val="115000"/>
              <a:buNone/>
            </a:pPr>
            <a:endParaRPr lang="en-US" sz="2000" dirty="0"/>
          </a:p>
          <a:p>
            <a:pPr marL="25400" indent="0">
              <a:buNone/>
            </a:pPr>
            <a:endParaRPr lang="en-US" sz="2000" dirty="0"/>
          </a:p>
          <a:p>
            <a:pPr marL="25400" indent="0">
              <a:buNone/>
            </a:pPr>
            <a:endParaRPr lang="en-IN" sz="2400" dirty="0"/>
          </a:p>
        </p:txBody>
      </p:sp>
      <p:pic>
        <p:nvPicPr>
          <p:cNvPr id="4" name="Picture 3">
            <a:extLst>
              <a:ext uri="{FF2B5EF4-FFF2-40B4-BE49-F238E27FC236}">
                <a16:creationId xmlns:a16="http://schemas.microsoft.com/office/drawing/2014/main" id="{66B6D40D-501F-4ECC-89DA-62BC926BD5F8}"/>
              </a:ext>
            </a:extLst>
          </p:cNvPr>
          <p:cNvPicPr>
            <a:picLocks noChangeAspect="1"/>
          </p:cNvPicPr>
          <p:nvPr/>
        </p:nvPicPr>
        <p:blipFill>
          <a:blip r:embed="rId2"/>
          <a:stretch>
            <a:fillRect/>
          </a:stretch>
        </p:blipFill>
        <p:spPr>
          <a:xfrm>
            <a:off x="3149600" y="3429000"/>
            <a:ext cx="5418667" cy="3101594"/>
          </a:xfrm>
          <a:prstGeom prst="rect">
            <a:avLst/>
          </a:prstGeom>
        </p:spPr>
      </p:pic>
    </p:spTree>
    <p:extLst>
      <p:ext uri="{BB962C8B-B14F-4D97-AF65-F5344CB8AC3E}">
        <p14:creationId xmlns:p14="http://schemas.microsoft.com/office/powerpoint/2010/main" val="708235038"/>
      </p:ext>
    </p:extLst>
  </p:cSld>
  <p:clrMapOvr>
    <a:masterClrMapping/>
  </p:clrMapOvr>
</p:sld>
</file>

<file path=ppt/theme/theme1.xml><?xml version="1.0" encoding="utf-8"?>
<a:theme xmlns:a="http://schemas.openxmlformats.org/drawingml/2006/main" name="Capstone Expectation">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712</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vt:lpstr>
      <vt:lpstr>Libre Baskerville</vt:lpstr>
      <vt:lpstr>Noto Sans Symbols</vt:lpstr>
      <vt:lpstr>Times New Roman</vt:lpstr>
      <vt:lpstr>Capstone Expectation</vt:lpstr>
      <vt:lpstr>Capstone Presentation</vt:lpstr>
      <vt:lpstr>Introduction </vt:lpstr>
      <vt:lpstr>PowerPoint Presentation</vt:lpstr>
      <vt:lpstr>Exploratory data analysis</vt:lpstr>
      <vt:lpstr>PowerPoint Presentation</vt:lpstr>
      <vt:lpstr>Modelling Approach Used </vt:lpstr>
      <vt:lpstr>PowerPoint Presentation</vt:lpstr>
      <vt:lpstr>PowerPoint Presentation</vt:lpstr>
      <vt:lpstr>Tuning of Linear regression model </vt:lpstr>
      <vt:lpstr>Insights from Analysis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Neha Jasani</dc:creator>
  <cp:lastModifiedBy>Neha Jasani</cp:lastModifiedBy>
  <cp:revision>8</cp:revision>
  <dcterms:created xsi:type="dcterms:W3CDTF">2020-07-25T19:14:28Z</dcterms:created>
  <dcterms:modified xsi:type="dcterms:W3CDTF">2020-07-25T22:24:02Z</dcterms:modified>
</cp:coreProperties>
</file>