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F9-9993-4D09-9CC1-06DBFC9A3D01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9212-EF48-4938-8CC9-1955A9835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03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F9-9993-4D09-9CC1-06DBFC9A3D01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9212-EF48-4938-8CC9-1955A9835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91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F9-9993-4D09-9CC1-06DBFC9A3D01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9212-EF48-4938-8CC9-1955A9835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7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F9-9993-4D09-9CC1-06DBFC9A3D01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9212-EF48-4938-8CC9-1955A9835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30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F9-9993-4D09-9CC1-06DBFC9A3D01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9212-EF48-4938-8CC9-1955A9835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9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F9-9993-4D09-9CC1-06DBFC9A3D01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9212-EF48-4938-8CC9-1955A9835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00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F9-9993-4D09-9CC1-06DBFC9A3D01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9212-EF48-4938-8CC9-1955A9835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03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F9-9993-4D09-9CC1-06DBFC9A3D01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9212-EF48-4938-8CC9-1955A9835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72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F9-9993-4D09-9CC1-06DBFC9A3D01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9212-EF48-4938-8CC9-1955A9835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35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F9-9993-4D09-9CC1-06DBFC9A3D01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9212-EF48-4938-8CC9-1955A9835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2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F9-9993-4D09-9CC1-06DBFC9A3D01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9212-EF48-4938-8CC9-1955A9835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47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F13CDF9-9993-4D09-9CC1-06DBFC9A3D01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CA29212-EF48-4938-8CC9-1955A9835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54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25D7-9115-4B52-B2C1-8535F41F8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408" y="1922451"/>
            <a:ext cx="9570720" cy="1721662"/>
          </a:xfrm>
        </p:spPr>
        <p:txBody>
          <a:bodyPr>
            <a:normAutofit/>
          </a:bodyPr>
          <a:lstStyle/>
          <a:p>
            <a:r>
              <a:rPr lang="en-IN" sz="4400" dirty="0"/>
              <a:t>Loan Default Prediction using Machine learning techniques</a:t>
            </a:r>
            <a:endParaRPr lang="en-IN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1A128-EB69-419C-A2D9-7E65C8E60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5021809"/>
            <a:ext cx="6105194" cy="68207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Submitted  by- Neha Narendra </a:t>
            </a:r>
            <a:r>
              <a:rPr lang="en-IN">
                <a:solidFill>
                  <a:srgbClr val="FFFFFF"/>
                </a:solidFill>
              </a:rPr>
              <a:t>Jasani 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2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82A9-4450-44E5-A3F5-6BD12538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AdaBoost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8E4DB4-62AF-4287-84E8-7EDA6BE98B62}"/>
              </a:ext>
            </a:extLst>
          </p:cNvPr>
          <p:cNvSpPr txBox="1"/>
          <p:nvPr/>
        </p:nvSpPr>
        <p:spPr>
          <a:xfrm>
            <a:off x="6738426" y="1516914"/>
            <a:ext cx="422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List of Important features as per the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1696A9-D5DB-4FBD-92AE-9D6D8EA7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16" y="3078480"/>
            <a:ext cx="3915729" cy="3438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CD5118-E702-4887-BD09-CF31F0B67FB9}"/>
              </a:ext>
            </a:extLst>
          </p:cNvPr>
          <p:cNvSpPr txBox="1"/>
          <p:nvPr/>
        </p:nvSpPr>
        <p:spPr>
          <a:xfrm>
            <a:off x="7059638" y="3835739"/>
            <a:ext cx="422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model provided an accuracy score of 99.89%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AE9AA-6E4A-4CF4-87A9-4461D105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7C9E2E-74AF-4545-AC62-5BA1EE652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026538"/>
            <a:ext cx="29241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AED8-DB60-4C44-BD98-0CA918E3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0748F6-D450-443B-A654-CDF4CA83D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424" y="962025"/>
            <a:ext cx="5210175" cy="1657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11582C-4FBB-4F3F-A1F7-FD89DAFBF3A0}"/>
              </a:ext>
            </a:extLst>
          </p:cNvPr>
          <p:cNvSpPr txBox="1"/>
          <p:nvPr/>
        </p:nvSpPr>
        <p:spPr>
          <a:xfrm>
            <a:off x="3922444" y="2898882"/>
            <a:ext cx="57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 model provided an accuracy score of 91.80%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2D484E-ABBD-46D6-9187-501338A9B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49" y="3299134"/>
            <a:ext cx="5314950" cy="1619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FA71CA-9C56-410B-BA8B-3C2F63EF093D}"/>
              </a:ext>
            </a:extLst>
          </p:cNvPr>
          <p:cNvSpPr txBox="1"/>
          <p:nvPr/>
        </p:nvSpPr>
        <p:spPr>
          <a:xfrm>
            <a:off x="3922444" y="5036434"/>
            <a:ext cx="57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Loss v/z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416053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E6AB-D54A-46FA-B12C-44DF2F59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the models and Deployment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5685-AB0B-43CC-B176-177B6696C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772" y="3944112"/>
            <a:ext cx="7688748" cy="1534668"/>
          </a:xfrm>
        </p:spPr>
        <p:txBody>
          <a:bodyPr/>
          <a:lstStyle/>
          <a:p>
            <a:r>
              <a:rPr lang="en-IN" dirty="0"/>
              <a:t>Adaboost proved to be the best model with highest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82257-CD7E-4801-897B-B29FE8BE6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31"/>
          <a:stretch/>
        </p:blipFill>
        <p:spPr>
          <a:xfrm>
            <a:off x="3602944" y="1923821"/>
            <a:ext cx="7262632" cy="22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0CD3-95FF-40DB-B736-735A0D4C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0C4A-873A-414F-B431-04EAE5E1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620" y="778764"/>
            <a:ext cx="7315200" cy="5120640"/>
          </a:xfrm>
        </p:spPr>
        <p:txBody>
          <a:bodyPr/>
          <a:lstStyle/>
          <a:p>
            <a:r>
              <a:rPr lang="en-IN" dirty="0"/>
              <a:t>Addition of more geographical regions for better study</a:t>
            </a:r>
          </a:p>
          <a:p>
            <a:r>
              <a:rPr lang="en-IN" dirty="0"/>
              <a:t>Working on Neural network model to improve its accuracy by changing the iterations of the epoch</a:t>
            </a:r>
          </a:p>
          <a:p>
            <a:r>
              <a:rPr lang="en-IN" dirty="0"/>
              <a:t>Try to reduce the computation time for Adaboost model</a:t>
            </a:r>
          </a:p>
          <a:p>
            <a:r>
              <a:rPr lang="en-IN" dirty="0"/>
              <a:t>Considering money attitude as a variable while creating models </a:t>
            </a:r>
          </a:p>
        </p:txBody>
      </p:sp>
    </p:spTree>
    <p:extLst>
      <p:ext uri="{BB962C8B-B14F-4D97-AF65-F5344CB8AC3E}">
        <p14:creationId xmlns:p14="http://schemas.microsoft.com/office/powerpoint/2010/main" val="269299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C7B9-1C1F-4FA3-A5ED-E7CBA9ED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3104E-DF0C-4512-BEEB-2C9DBF4D3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per the research Adaboost has proved to be the best model. </a:t>
            </a:r>
          </a:p>
          <a:p>
            <a:r>
              <a:rPr lang="en-IN" dirty="0"/>
              <a:t>The research has a scope of improvement</a:t>
            </a:r>
          </a:p>
          <a:p>
            <a:r>
              <a:rPr lang="en-IN" dirty="0"/>
              <a:t>Handling credit risk analysis in the most quantitative manner possible to avoid major hits of the banking industry, thus ensuring global economic stability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7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6BEA-FC74-4328-BC82-0E16A265E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0615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408A-1309-45D1-AC09-0E84964A6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448" y="2051304"/>
            <a:ext cx="7624404" cy="255574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What is Loan default?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Loan default can be defined as the phenomena when a borrower fails to pay back a debt according to the promised arrangement</a:t>
            </a:r>
          </a:p>
          <a:p>
            <a:r>
              <a:rPr lang="en-IN" dirty="0"/>
              <a:t>Why is it loan default prediction necessary?</a:t>
            </a:r>
          </a:p>
          <a:p>
            <a:pPr marL="0" indent="0">
              <a:buNone/>
            </a:pPr>
            <a:r>
              <a:rPr lang="en-IN" dirty="0"/>
              <a:t>The requirement of this analysis is so that bank can have an </a:t>
            </a:r>
            <a:r>
              <a:rPr lang="en-IN" dirty="0" err="1"/>
              <a:t>upperhand</a:t>
            </a:r>
            <a:r>
              <a:rPr lang="en-IN" dirty="0"/>
              <a:t> on who to provide loans to avoid any predictable losses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A907C-7B22-4B0C-9B52-E698334EC384}"/>
              </a:ext>
            </a:extLst>
          </p:cNvPr>
          <p:cNvSpPr txBox="1"/>
          <p:nvPr/>
        </p:nvSpPr>
        <p:spPr>
          <a:xfrm>
            <a:off x="0" y="773723"/>
            <a:ext cx="6507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Introduction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72071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F276-0421-4411-A258-89F2D258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35" y="864108"/>
            <a:ext cx="2947482" cy="1506588"/>
          </a:xfrm>
        </p:spPr>
        <p:txBody>
          <a:bodyPr/>
          <a:lstStyle/>
          <a:p>
            <a:r>
              <a:rPr lang="en-IN" dirty="0"/>
              <a:t>Research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5D05-2DE6-434D-B9E9-ECBB2FBCA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044" y="266700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question is how,, accurately can the loan application for defaulters be predicted by analyzing the data using Machine Learning Algorithms? </a:t>
            </a:r>
          </a:p>
          <a:p>
            <a:pPr marL="0" indent="0">
              <a:buNone/>
            </a:pPr>
            <a:r>
              <a:rPr lang="en-US" dirty="0"/>
              <a:t>The above question can be answered by understanding the following:</a:t>
            </a:r>
          </a:p>
          <a:p>
            <a:pPr marL="0" indent="0">
              <a:buNone/>
            </a:pPr>
            <a:r>
              <a:rPr lang="en-US" dirty="0"/>
              <a:t> 1. How to make a binary decision-making model using machine learning for loan applications? </a:t>
            </a:r>
          </a:p>
          <a:p>
            <a:pPr marL="0" indent="0">
              <a:buNone/>
            </a:pPr>
            <a:r>
              <a:rPr lang="en-US" dirty="0"/>
              <a:t>2. Attribute selection from the models and optimization.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30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9D211-944C-4CB4-91F5-50771DE0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Methodology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CDEA0-0545-4C5F-92BE-C1879A3FE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93" b="9136"/>
          <a:stretch/>
        </p:blipFill>
        <p:spPr>
          <a:xfrm>
            <a:off x="4791953" y="1058276"/>
            <a:ext cx="5515640" cy="47323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53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B852-1D31-46E8-9D5C-218CEF71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C60B-1385-442C-955D-A3EC5AE2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used in the research was available on UCI machine learning repository</a:t>
            </a:r>
          </a:p>
          <a:p>
            <a:r>
              <a:rPr lang="en-US" dirty="0"/>
              <a:t>The dataset consists of details of the members of bank with the credit history of a period of 1946- 2012. It consist of 41 variables which covers all the necessary details of the member which were recorded while issuing any credit/loan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59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04EA6-97AA-473B-B266-E24F2425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spc="-100"/>
              <a:t>Data Preparation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698F7-77F4-445E-80BB-EB923C1DE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93" r="7205" b="2"/>
          <a:stretch/>
        </p:blipFill>
        <p:spPr>
          <a:xfrm>
            <a:off x="4770873" y="759254"/>
            <a:ext cx="6367271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276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03C7-BBA0-45DB-A66D-A3A669F4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86" y="864108"/>
            <a:ext cx="2947482" cy="1786066"/>
          </a:xfrm>
        </p:spPr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6B38-256F-4FE1-A21F-521B95ADD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925" y="714966"/>
            <a:ext cx="7315200" cy="655203"/>
          </a:xfrm>
        </p:spPr>
        <p:txBody>
          <a:bodyPr>
            <a:normAutofit/>
          </a:bodyPr>
          <a:lstStyle/>
          <a:p>
            <a:r>
              <a:rPr lang="en-IN" dirty="0"/>
              <a:t>Some insights of the EDA are as follows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E090F-C97E-4004-940F-B6DF5B4C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864108"/>
            <a:ext cx="5731579" cy="2161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1AE9C3-A9A2-4644-981B-EEEB30E2250A}"/>
              </a:ext>
            </a:extLst>
          </p:cNvPr>
          <p:cNvSpPr txBox="1"/>
          <p:nvPr/>
        </p:nvSpPr>
        <p:spPr>
          <a:xfrm>
            <a:off x="3697224" y="305966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of the loans have interest rates between 12% to 18%.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476E05-98B7-4090-8633-229AE9B4C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224" y="3429000"/>
            <a:ext cx="5010150" cy="2962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B95737-BB1B-4AA3-BEF3-A01C278B104E}"/>
              </a:ext>
            </a:extLst>
          </p:cNvPr>
          <p:cNvSpPr txBox="1"/>
          <p:nvPr/>
        </p:nvSpPr>
        <p:spPr>
          <a:xfrm>
            <a:off x="3590925" y="6206609"/>
            <a:ext cx="708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People have worked for 10 or more years are more likely to take loans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04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12E0-1A92-47F6-A301-28BA7B2B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used in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A941-01C4-4107-A387-1C24D957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Random Forest Classifier</a:t>
            </a:r>
          </a:p>
          <a:p>
            <a:r>
              <a:rPr lang="en-IN" dirty="0"/>
              <a:t>2. Adaboost Classifier</a:t>
            </a:r>
          </a:p>
          <a:p>
            <a:r>
              <a:rPr lang="en-IN" dirty="0"/>
              <a:t>3. 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97637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00DC-68A6-4973-B569-08CC254D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model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D8108-F647-4B7E-A0AC-B3489ABD2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808" y="1017782"/>
            <a:ext cx="2790825" cy="1943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9FF8A-8842-45F2-AA35-261BF63A3A86}"/>
              </a:ext>
            </a:extLst>
          </p:cNvPr>
          <p:cNvSpPr txBox="1"/>
          <p:nvPr/>
        </p:nvSpPr>
        <p:spPr>
          <a:xfrm>
            <a:off x="6403633" y="2405576"/>
            <a:ext cx="452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Important Features as per the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EF608-1A31-439E-81D3-AEC7C2C0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814" y="3221502"/>
            <a:ext cx="3524250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F6B24C-9994-4E51-832F-F20AA2A48113}"/>
              </a:ext>
            </a:extLst>
          </p:cNvPr>
          <p:cNvSpPr txBox="1"/>
          <p:nvPr/>
        </p:nvSpPr>
        <p:spPr>
          <a:xfrm>
            <a:off x="7202658" y="3713871"/>
            <a:ext cx="430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Model provided an accuracy  of 99.96%</a:t>
            </a:r>
          </a:p>
        </p:txBody>
      </p:sp>
    </p:spTree>
    <p:extLst>
      <p:ext uri="{BB962C8B-B14F-4D97-AF65-F5344CB8AC3E}">
        <p14:creationId xmlns:p14="http://schemas.microsoft.com/office/powerpoint/2010/main" val="24062145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417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 2</vt:lpstr>
      <vt:lpstr>Frame</vt:lpstr>
      <vt:lpstr>Loan Default Prediction using Machine learning techniques</vt:lpstr>
      <vt:lpstr>PowerPoint Presentation</vt:lpstr>
      <vt:lpstr>Research Question </vt:lpstr>
      <vt:lpstr>Methodology </vt:lpstr>
      <vt:lpstr>Data Understanding</vt:lpstr>
      <vt:lpstr>Data Preparation </vt:lpstr>
      <vt:lpstr>Exploratory Data Analysis</vt:lpstr>
      <vt:lpstr>Models used in the study</vt:lpstr>
      <vt:lpstr>Random Forest model </vt:lpstr>
      <vt:lpstr>AdaBoost Classifier</vt:lpstr>
      <vt:lpstr>Artificial Neural Network</vt:lpstr>
      <vt:lpstr>Comparison of the models and Deployment </vt:lpstr>
      <vt:lpstr>Future Scope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Prediction using Machine learning techniques</dc:title>
  <dc:creator>Neha Jasani</dc:creator>
  <cp:lastModifiedBy>Neha Jasani</cp:lastModifiedBy>
  <cp:revision>9</cp:revision>
  <dcterms:created xsi:type="dcterms:W3CDTF">2021-01-26T00:11:32Z</dcterms:created>
  <dcterms:modified xsi:type="dcterms:W3CDTF">2021-02-01T15:03:33Z</dcterms:modified>
</cp:coreProperties>
</file>