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80" r:id="rId23"/>
    <p:sldId id="281" r:id="rId24"/>
    <p:sldId id="283" r:id="rId25"/>
    <p:sldId id="284" r:id="rId26"/>
    <p:sldId id="285" r:id="rId27"/>
    <p:sldId id="287" r:id="rId28"/>
    <p:sldId id="286" r:id="rId29"/>
    <p:sldId id="28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94646" autoAdjust="0"/>
  </p:normalViewPr>
  <p:slideViewPr>
    <p:cSldViewPr snapToGrid="0" snapToObjects="1">
      <p:cViewPr varScale="1">
        <p:scale>
          <a:sx n="98" d="100"/>
          <a:sy n="98" d="100"/>
        </p:scale>
        <p:origin x="-126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C2C2-3C5A-1646-B21A-78189102137F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CFDB-589A-CC49-9A24-1401A2C7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1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C2C2-3C5A-1646-B21A-78189102137F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CFDB-589A-CC49-9A24-1401A2C7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8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C2C2-3C5A-1646-B21A-78189102137F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CFDB-589A-CC49-9A24-1401A2C7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4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C2C2-3C5A-1646-B21A-78189102137F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CFDB-589A-CC49-9A24-1401A2C7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9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C2C2-3C5A-1646-B21A-78189102137F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CFDB-589A-CC49-9A24-1401A2C7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6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C2C2-3C5A-1646-B21A-78189102137F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CFDB-589A-CC49-9A24-1401A2C7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8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C2C2-3C5A-1646-B21A-78189102137F}" type="datetimeFigureOut">
              <a:rPr lang="en-US" smtClean="0"/>
              <a:t>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CFDB-589A-CC49-9A24-1401A2C7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1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C2C2-3C5A-1646-B21A-78189102137F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CFDB-589A-CC49-9A24-1401A2C7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7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C2C2-3C5A-1646-B21A-78189102137F}" type="datetimeFigureOut">
              <a:rPr lang="en-US" smtClean="0"/>
              <a:t>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CFDB-589A-CC49-9A24-1401A2C7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0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C2C2-3C5A-1646-B21A-78189102137F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CFDB-589A-CC49-9A24-1401A2C7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9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4C2C2-3C5A-1646-B21A-78189102137F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CFDB-589A-CC49-9A24-1401A2C7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0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4C2C2-3C5A-1646-B21A-78189102137F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1CFDB-589A-CC49-9A24-1401A2C7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054" y="1017432"/>
            <a:ext cx="7772400" cy="286876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b="1" dirty="0" smtClean="0"/>
              <a:t>Comparative Analysis of Food Production Index, Total Reserves and Arms Imports of Spain and European Countries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8522" y="4687664"/>
            <a:ext cx="5873878" cy="188554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Neha Kumari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 Science &amp; Business Analytics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Saint Peter’s University,              Jersey City, NJ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0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Contd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high variation in FPI of Spain with the aggregate mean.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variation is less during the period of 2004-2008.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75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3" y="144035"/>
            <a:ext cx="8892120" cy="624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69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7" y="170222"/>
            <a:ext cx="8870760" cy="63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total reserves of Spain is greater than the minimum and less than the maximum of the aggregate group reserves.</a:t>
            </a:r>
          </a:p>
          <a:p>
            <a:endParaRPr lang="en-US" dirty="0" smtClean="0"/>
          </a:p>
          <a:p>
            <a:r>
              <a:rPr lang="en-US" dirty="0" smtClean="0"/>
              <a:t>During the period of 2006-2008 the </a:t>
            </a:r>
            <a:r>
              <a:rPr lang="en-US" dirty="0" smtClean="0"/>
              <a:t>reserves of </a:t>
            </a:r>
            <a:r>
              <a:rPr lang="en-US" dirty="0" smtClean="0"/>
              <a:t>Spain declined and were less than the minimum of aggregate reserves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82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Contd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mean of the reserves of aggregate group have always been higher than Spain.</a:t>
            </a:r>
          </a:p>
          <a:p>
            <a:endParaRPr lang="en-US" dirty="0" smtClean="0"/>
          </a:p>
          <a:p>
            <a:r>
              <a:rPr lang="en-US" dirty="0" smtClean="0"/>
              <a:t>The variation has increased with time as observed from the plot.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23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00"/>
            <a:ext cx="9144000" cy="651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7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00"/>
            <a:ext cx="9144000" cy="652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21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Arms Imports of Spain is greater than the minimum of the aggregate group.</a:t>
            </a:r>
          </a:p>
          <a:p>
            <a:endParaRPr lang="en-US" dirty="0" smtClean="0"/>
          </a:p>
          <a:p>
            <a:r>
              <a:rPr lang="en-US" dirty="0" smtClean="0"/>
              <a:t>The Imports have not varied considerably over the period of time.</a:t>
            </a:r>
          </a:p>
          <a:p>
            <a:endParaRPr lang="en-US" dirty="0" smtClean="0"/>
          </a:p>
          <a:p>
            <a:r>
              <a:rPr lang="en-US" dirty="0" smtClean="0"/>
              <a:t>2012-2013 observes a sharp increase in the imports of the aggregate group.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99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Contd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Imports are higher than the mean of aggregate group.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19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36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data set containing the base country data and the excel data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38" y="3019124"/>
            <a:ext cx="8628453" cy="252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72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Compare </a:t>
            </a:r>
            <a:r>
              <a:rPr lang="en-US" dirty="0" smtClean="0"/>
              <a:t>the following indicators of Spain with Germany, Italy and Morocco.</a:t>
            </a:r>
          </a:p>
          <a:p>
            <a:pPr lvl="1"/>
            <a:r>
              <a:rPr lang="en-US" dirty="0" smtClean="0"/>
              <a:t>  Food Production Index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Total Reserves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Arms Imports</a:t>
            </a:r>
          </a:p>
          <a:p>
            <a:pPr marL="1314450" lvl="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4039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07" y="2186703"/>
            <a:ext cx="8410921" cy="23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37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Transpose the data set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67" y="2391649"/>
            <a:ext cx="7214382" cy="389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59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77" y="1636754"/>
            <a:ext cx="5394050" cy="492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6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mean, max and min function on the aggregate group.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61" y="2985441"/>
            <a:ext cx="8068939" cy="332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9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8962848" cy="522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00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6" y="2507123"/>
            <a:ext cx="7463153" cy="25602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6232" y="5756831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Maximum and minimum plot of Spain </a:t>
            </a:r>
            <a:r>
              <a:rPr lang="en-US" dirty="0" err="1" smtClean="0"/>
              <a:t>Vs</a:t>
            </a:r>
            <a:r>
              <a:rPr lang="en-US" dirty="0" smtClean="0"/>
              <a:t> Aggregate countries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70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01" y="2505467"/>
            <a:ext cx="7436968" cy="21619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6065" y="5537427"/>
            <a:ext cx="375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Spain </a:t>
            </a:r>
            <a:r>
              <a:rPr lang="en-US" dirty="0" err="1" smtClean="0"/>
              <a:t>Vs</a:t>
            </a:r>
            <a:r>
              <a:rPr lang="en-US" dirty="0" smtClean="0"/>
              <a:t> Mean of Aggregate countries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07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Procedure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74" y="1067917"/>
            <a:ext cx="8229600" cy="5387441"/>
          </a:xfrm>
        </p:spPr>
        <p:txBody>
          <a:bodyPr/>
          <a:lstStyle/>
          <a:p>
            <a:r>
              <a:rPr lang="en-US" sz="2800" dirty="0" smtClean="0"/>
              <a:t>The same procedure is applied for other 2 indicators</a:t>
            </a:r>
          </a:p>
          <a:p>
            <a:r>
              <a:rPr lang="en-US" sz="2800" dirty="0" smtClean="0"/>
              <a:t>The output is shown below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74" y="2396208"/>
            <a:ext cx="3929039" cy="3729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451" y="2396208"/>
            <a:ext cx="4283801" cy="354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93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FPI in Spain sharply declined during 2012 but regained during 2013</a:t>
            </a:r>
          </a:p>
          <a:p>
            <a:endParaRPr lang="en-US" dirty="0" smtClean="0"/>
          </a:p>
          <a:p>
            <a:r>
              <a:rPr lang="en-US" dirty="0" smtClean="0"/>
              <a:t>The total reserves of Spain have not varied much over the 15 years(1999-2013) compared to it’s other neighboring  countries(Germany, Italy, Morocco).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60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Cont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Arms Imports have not varied much over the last 15 years(1999-2013), while there has been a sharp increase in the imports in it’s neighboring countries, especially Germany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627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Production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Food production index covers food crops that are considered edible and that contain nutrients. </a:t>
            </a:r>
          </a:p>
          <a:p>
            <a:r>
              <a:rPr lang="en-US" dirty="0" smtClean="0"/>
              <a:t>Coffee and tea are excluded because, although edible, they have no nutritive value.</a:t>
            </a:r>
          </a:p>
          <a:p>
            <a:r>
              <a:rPr lang="en-US" dirty="0" smtClean="0"/>
              <a:t>FPI varies from region to region as it depends upon the climate, soil and water availability.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41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Reserves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Reserves comprise holdings of monetary gold, reserves of IMF members and holdings of foreign exchange.</a:t>
            </a:r>
          </a:p>
          <a:p>
            <a:r>
              <a:rPr lang="en-US" dirty="0" smtClean="0"/>
              <a:t>The gold component of these reserves is valued at year end (Dec 31) London prices.</a:t>
            </a:r>
          </a:p>
          <a:p>
            <a:r>
              <a:rPr lang="en-US" dirty="0" smtClean="0"/>
              <a:t>Data are in current US dollars.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7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Arms 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Arms Imports cover the supply of military weapons through sales, aid, gifts and those made through manufacturing licenses.</a:t>
            </a:r>
          </a:p>
          <a:p>
            <a:endParaRPr lang="en-US" dirty="0" smtClean="0"/>
          </a:p>
          <a:p>
            <a:r>
              <a:rPr lang="en-US" dirty="0" smtClean="0"/>
              <a:t>Data cover major conventional weapons such as aircraft, armored vehicles, radar systems etc.</a:t>
            </a:r>
          </a:p>
        </p:txBody>
      </p:sp>
    </p:spTree>
    <p:extLst>
      <p:ext uri="{BB962C8B-B14F-4D97-AF65-F5344CB8AC3E}">
        <p14:creationId xmlns:p14="http://schemas.microsoft.com/office/powerpoint/2010/main" val="4074074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Arms Imports Contd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Excluded are transfers of other military equipment such as small arms and light weapons, trucks, small artillery, ammunition, support equipment and other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5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06" y="405915"/>
            <a:ext cx="7922757" cy="578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41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44000" cy="652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0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6310"/>
            <a:ext cx="8229600" cy="4829854"/>
          </a:xfrm>
        </p:spPr>
        <p:txBody>
          <a:bodyPr>
            <a:normAutofit/>
          </a:bodyPr>
          <a:lstStyle/>
          <a:p>
            <a:r>
              <a:rPr lang="en-US" dirty="0" smtClean="0"/>
              <a:t>FPI of Spain was comparatively higher in 2003 with both the maximum and minimum of the  aggregate group</a:t>
            </a:r>
          </a:p>
          <a:p>
            <a:endParaRPr lang="en-US" dirty="0" smtClean="0"/>
          </a:p>
          <a:p>
            <a:r>
              <a:rPr lang="en-US" dirty="0" smtClean="0"/>
              <a:t>There is a sharp decline in FPI of Spain during 2012 and is equal to the minimum of the aggregate group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38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577</Words>
  <Application>Microsoft Macintosh PowerPoint</Application>
  <PresentationFormat>On-screen Show (4:3)</PresentationFormat>
  <Paragraphs>78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Comparative Analysis of Food Production Index, Total Reserves and Arms Imports of Spain and European Countries</vt:lpstr>
      <vt:lpstr>Objective</vt:lpstr>
      <vt:lpstr>Food Production Index</vt:lpstr>
      <vt:lpstr>Total Reserves</vt:lpstr>
      <vt:lpstr>Arms Imports</vt:lpstr>
      <vt:lpstr>Arms Imports Contd…</vt:lpstr>
      <vt:lpstr>PowerPoint Presentation</vt:lpstr>
      <vt:lpstr>PowerPoint Presentation</vt:lpstr>
      <vt:lpstr>Observations</vt:lpstr>
      <vt:lpstr>Observations Contd…</vt:lpstr>
      <vt:lpstr>PowerPoint Presentation</vt:lpstr>
      <vt:lpstr>PowerPoint Presentation</vt:lpstr>
      <vt:lpstr>Observations</vt:lpstr>
      <vt:lpstr>Observations Contd…</vt:lpstr>
      <vt:lpstr>PowerPoint Presentation</vt:lpstr>
      <vt:lpstr>PowerPoint Presentation</vt:lpstr>
      <vt:lpstr>Observations </vt:lpstr>
      <vt:lpstr>Observations Contd…</vt:lpstr>
      <vt:lpstr>Procedure</vt:lpstr>
      <vt:lpstr>Procedure</vt:lpstr>
      <vt:lpstr>Procedure</vt:lpstr>
      <vt:lpstr>Procedure</vt:lpstr>
      <vt:lpstr>Procedure</vt:lpstr>
      <vt:lpstr>Procedure</vt:lpstr>
      <vt:lpstr>Procedure</vt:lpstr>
      <vt:lpstr>Procedure</vt:lpstr>
      <vt:lpstr>Procedure </vt:lpstr>
      <vt:lpstr>Conclusions</vt:lpstr>
      <vt:lpstr>Conclusions Cont…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 of Food Production Index, Total Reserves and Arms Imports of Spain and European Countries</dc:title>
  <dc:creator>Neha</dc:creator>
  <cp:lastModifiedBy>Neha</cp:lastModifiedBy>
  <cp:revision>22</cp:revision>
  <dcterms:created xsi:type="dcterms:W3CDTF">2016-05-02T21:16:55Z</dcterms:created>
  <dcterms:modified xsi:type="dcterms:W3CDTF">2016-05-11T16:21:43Z</dcterms:modified>
</cp:coreProperties>
</file>