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7" r:id="rId2"/>
    <p:sldId id="265" r:id="rId3"/>
    <p:sldId id="259" r:id="rId4"/>
    <p:sldId id="270" r:id="rId5"/>
    <p:sldId id="261" r:id="rId6"/>
    <p:sldId id="266" r:id="rId7"/>
    <p:sldId id="256" r:id="rId8"/>
    <p:sldId id="263" r:id="rId9"/>
    <p:sldId id="260" r:id="rId10"/>
    <p:sldId id="262" r:id="rId11"/>
    <p:sldId id="264" r:id="rId12"/>
    <p:sldId id="272" r:id="rId13"/>
    <p:sldId id="271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050327681999815E-2"/>
          <c:y val="7.2943733126484056E-2"/>
          <c:w val="0.92376699161589104"/>
          <c:h val="0.770264356460557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Sheet1!$A$3:$A$4</c:f>
              <c:strCache>
                <c:ptCount val="2"/>
                <c:pt idx="0">
                  <c:v>Normal seeds </c:v>
                </c:pt>
                <c:pt idx="1">
                  <c:v>Apomictic seeds </c:v>
                </c:pt>
              </c:strCache>
            </c:strRef>
          </c:cat>
          <c:val>
            <c:numRef>
              <c:f>Sheet1!$B$3:$B$4</c:f>
              <c:numCache>
                <c:formatCode>General</c:formatCode>
                <c:ptCount val="2"/>
                <c:pt idx="0">
                  <c:v>2.5</c:v>
                </c:pt>
                <c:pt idx="1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F8-4DC9-A1DF-CE4B9D79C7B7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Types of seeds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Sheet1!$A$3:$A$4</c:f>
              <c:strCache>
                <c:ptCount val="2"/>
                <c:pt idx="0">
                  <c:v>Normal seeds </c:v>
                </c:pt>
                <c:pt idx="1">
                  <c:v>Apomictic seeds </c:v>
                </c:pt>
              </c:strCache>
            </c:strRef>
          </c:cat>
          <c:val>
            <c:numRef>
              <c:f>Sheet1!$C$3:$C$4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1-FCF8-4DC9-A1DF-CE4B9D79C7B7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Sheet1!$A$3:$A$4</c:f>
              <c:strCache>
                <c:ptCount val="2"/>
                <c:pt idx="0">
                  <c:v>Normal seeds </c:v>
                </c:pt>
                <c:pt idx="1">
                  <c:v>Apomictic seeds </c:v>
                </c:pt>
              </c:strCache>
            </c:strRef>
          </c:cat>
          <c:val>
            <c:numRef>
              <c:f>Sheet1!$D$3:$D$4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2-FCF8-4DC9-A1DF-CE4B9D79C7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271184"/>
        <c:axId val="123607848"/>
      </c:barChart>
      <c:catAx>
        <c:axId val="16427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607848"/>
        <c:crosses val="autoZero"/>
        <c:auto val="1"/>
        <c:lblAlgn val="ctr"/>
        <c:lblOffset val="100"/>
        <c:noMultiLvlLbl val="0"/>
      </c:catAx>
      <c:valAx>
        <c:axId val="123607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71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F120-8CDD-9C49-8B17-702606D2CB60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F751-C94F-5447-9105-59F527550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4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F120-8CDD-9C49-8B17-702606D2CB60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F751-C94F-5447-9105-59F527550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F120-8CDD-9C49-8B17-702606D2CB60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F751-C94F-5447-9105-59F527550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9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F120-8CDD-9C49-8B17-702606D2CB60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F751-C94F-5447-9105-59F527550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0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F120-8CDD-9C49-8B17-702606D2CB60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F751-C94F-5447-9105-59F527550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4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F120-8CDD-9C49-8B17-702606D2CB60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F751-C94F-5447-9105-59F527550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1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F120-8CDD-9C49-8B17-702606D2CB60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F751-C94F-5447-9105-59F527550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F120-8CDD-9C49-8B17-702606D2CB60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F751-C94F-5447-9105-59F527550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7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F120-8CDD-9C49-8B17-702606D2CB60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F751-C94F-5447-9105-59F527550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7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F120-8CDD-9C49-8B17-702606D2CB60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F751-C94F-5447-9105-59F527550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3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F120-8CDD-9C49-8B17-702606D2CB60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FF751-C94F-5447-9105-59F527550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2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F120-8CDD-9C49-8B17-702606D2CB60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FF751-C94F-5447-9105-59F527550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7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i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@Unfoldlabs/successful-farming-with-technology-the-new-era-e73cf4fc0dce" TargetMode="External"/><Relationship Id="rId5" Type="http://schemas.openxmlformats.org/officeDocument/2006/relationships/hyperlink" Target="https://www.mouser.co.uk/applications/smart-agriculture-sensors/" TargetMode="External"/><Relationship Id="rId4" Type="http://schemas.openxmlformats.org/officeDocument/2006/relationships/hyperlink" Target="https://dzone.com/articles/iot-in-agriculture-five-technology-uses-for-smar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E362-C096-D64C-92CD-09A1A0C95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4591" y="379739"/>
            <a:ext cx="12521184" cy="2962749"/>
          </a:xfrm>
        </p:spPr>
        <p:txBody>
          <a:bodyPr/>
          <a:lstStyle/>
          <a:p>
            <a:r>
              <a:rPr lang="en-IN" b="1" u="sng" dirty="0" smtClean="0">
                <a:solidFill>
                  <a:srgbClr val="002060"/>
                </a:solidFill>
              </a:rPr>
              <a:t>TECH INNOVATION CHALLENGE</a:t>
            </a:r>
            <a:br>
              <a:rPr lang="en-IN" b="1" u="sng" dirty="0" smtClean="0">
                <a:solidFill>
                  <a:srgbClr val="002060"/>
                </a:solidFill>
              </a:rPr>
            </a:br>
            <a:r>
              <a:rPr lang="en-IN" b="1" u="sng" dirty="0" smtClean="0">
                <a:solidFill>
                  <a:srgbClr val="002060"/>
                </a:solidFill>
              </a:rPr>
              <a:t> 2018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62E6F-2D30-0646-916D-AED90FC1A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3872" y="3542317"/>
            <a:ext cx="9144000" cy="1655762"/>
          </a:xfrm>
        </p:spPr>
        <p:txBody>
          <a:bodyPr>
            <a:noAutofit/>
          </a:bodyPr>
          <a:lstStyle/>
          <a:p>
            <a:r>
              <a:rPr lang="en-US" sz="4400" dirty="0" smtClean="0"/>
              <a:t>Presented by </a:t>
            </a:r>
            <a:r>
              <a:rPr lang="en-US" sz="4400" u="sng" dirty="0" smtClean="0"/>
              <a:t>Team 16</a:t>
            </a:r>
            <a:endParaRPr lang="en-US" sz="44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466" y="4583617"/>
            <a:ext cx="3130095" cy="17931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1" r="30809"/>
          <a:stretch/>
        </p:blipFill>
        <p:spPr>
          <a:xfrm>
            <a:off x="10617913" y="0"/>
            <a:ext cx="1574087" cy="155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9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0" y="155281"/>
            <a:ext cx="8706678" cy="584775"/>
          </a:xfrm>
          <a:prstGeom prst="rect">
            <a:avLst/>
          </a:prstGeom>
          <a:extLst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 b="1">
                <a:solidFill>
                  <a:srgbClr val="8B191B"/>
                </a:solidFill>
              </a:defRPr>
            </a:lvl1pPr>
          </a:lstStyle>
          <a:p>
            <a:r>
              <a:rPr lang="en-US" altLang="en-US" sz="3200" dirty="0" smtClean="0">
                <a:solidFill>
                  <a:srgbClr val="83D340"/>
                </a:solidFill>
                <a:latin typeface="Arial"/>
                <a:cs typeface="Arial"/>
              </a:rPr>
              <a:t>Solution for Effective Agriculture Marketing</a:t>
            </a:r>
            <a:endParaRPr lang="en-US" altLang="en-US" sz="32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064" y="117541"/>
            <a:ext cx="2312557" cy="56654"/>
          </a:xfrm>
          <a:prstGeom prst="rect">
            <a:avLst/>
          </a:prstGeom>
          <a:solidFill>
            <a:srgbClr val="83D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1" r="30809"/>
          <a:stretch/>
        </p:blipFill>
        <p:spPr>
          <a:xfrm>
            <a:off x="10617913" y="0"/>
            <a:ext cx="1574087" cy="155514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46F8E9-D597-DC44-82B6-93AB3DFA3C6B}"/>
              </a:ext>
            </a:extLst>
          </p:cNvPr>
          <p:cNvSpPr txBox="1">
            <a:spLocks/>
          </p:cNvSpPr>
          <p:nvPr/>
        </p:nvSpPr>
        <p:spPr>
          <a:xfrm>
            <a:off x="130088" y="682625"/>
            <a:ext cx="11931823" cy="4351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Timely supply of </a:t>
            </a:r>
            <a:r>
              <a:rPr lang="en-IN" sz="1800" dirty="0" smtClean="0"/>
              <a:t>market </a:t>
            </a:r>
            <a:r>
              <a:rPr lang="en-IN" sz="1800" dirty="0"/>
              <a:t>information to </a:t>
            </a:r>
            <a:r>
              <a:rPr lang="en-IN" sz="1800" dirty="0" smtClean="0"/>
              <a:t>farmers.</a:t>
            </a:r>
            <a:endParaRPr lang="en-IN" sz="18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Effective warehousing </a:t>
            </a:r>
            <a:r>
              <a:rPr lang="en-IN" sz="1800" dirty="0" smtClean="0"/>
              <a:t>facilities.</a:t>
            </a:r>
            <a:endParaRPr lang="en-IN" sz="18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Provision for (MRW) minimum required market </a:t>
            </a:r>
            <a:r>
              <a:rPr lang="en-IN" sz="1800" dirty="0" smtClean="0"/>
              <a:t>value.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Use of Effective Softwares, Mobile Apps, Digitization and CRMs.</a:t>
            </a:r>
            <a:endParaRPr lang="en-I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60193" y="3387121"/>
            <a:ext cx="10981316" cy="286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7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0" y="155281"/>
            <a:ext cx="11371006" cy="584775"/>
          </a:xfrm>
          <a:prstGeom prst="rect">
            <a:avLst/>
          </a:prstGeom>
          <a:extLst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 b="1">
                <a:solidFill>
                  <a:srgbClr val="8B191B"/>
                </a:solidFill>
              </a:defRPr>
            </a:lvl1pPr>
          </a:lstStyle>
          <a:p>
            <a:r>
              <a:rPr lang="en-US" altLang="en-US" sz="3200" dirty="0" smtClean="0">
                <a:solidFill>
                  <a:srgbClr val="83D340"/>
                </a:solidFill>
                <a:latin typeface="Arial"/>
                <a:cs typeface="Arial"/>
              </a:rPr>
              <a:t>Additional Profit Making Techniques in Agriculture</a:t>
            </a:r>
            <a:endParaRPr lang="en-US" altLang="en-US" sz="32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064" y="117541"/>
            <a:ext cx="2312557" cy="56654"/>
          </a:xfrm>
          <a:prstGeom prst="rect">
            <a:avLst/>
          </a:prstGeom>
          <a:solidFill>
            <a:srgbClr val="83D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1" r="30809"/>
          <a:stretch/>
        </p:blipFill>
        <p:spPr>
          <a:xfrm>
            <a:off x="10617913" y="0"/>
            <a:ext cx="1574087" cy="155514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46F8E9-D597-DC44-82B6-93AB3DFA3C6B}"/>
              </a:ext>
            </a:extLst>
          </p:cNvPr>
          <p:cNvSpPr txBox="1">
            <a:spLocks/>
          </p:cNvSpPr>
          <p:nvPr/>
        </p:nvSpPr>
        <p:spPr>
          <a:xfrm>
            <a:off x="260177" y="713196"/>
            <a:ext cx="11931823" cy="4351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n-lt"/>
              </a:rPr>
              <a:t>Training </a:t>
            </a:r>
            <a:r>
              <a:rPr lang="en-US" sz="1800" dirty="0">
                <a:latin typeface="+mn-lt"/>
              </a:rPr>
              <a:t>farmers with the </a:t>
            </a:r>
            <a:r>
              <a:rPr lang="en-US" sz="1800" dirty="0" smtClean="0">
                <a:latin typeface="+mn-lt"/>
              </a:rPr>
              <a:t>latest Technologies. </a:t>
            </a:r>
            <a:endParaRPr lang="en-US" sz="1800" dirty="0">
              <a:latin typeface="+mn-lt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n-lt"/>
              </a:rPr>
              <a:t>Agro processing. </a:t>
            </a:r>
            <a:endParaRPr lang="en-US" sz="1800" dirty="0">
              <a:latin typeface="+mn-lt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n-lt"/>
              </a:rPr>
              <a:t>Managing Softwares, information system and Mobile Apps. </a:t>
            </a:r>
            <a:endParaRPr lang="en-US" sz="1800" dirty="0">
              <a:latin typeface="+mn-lt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n-lt"/>
              </a:rPr>
              <a:t>Side </a:t>
            </a:r>
            <a:r>
              <a:rPr lang="en-US" sz="1800" dirty="0">
                <a:latin typeface="+mn-lt"/>
              </a:rPr>
              <a:t>business : Horticulture , </a:t>
            </a:r>
            <a:r>
              <a:rPr lang="en-US" sz="1800" dirty="0" smtClean="0">
                <a:latin typeface="+mn-lt"/>
              </a:rPr>
              <a:t>Neem </a:t>
            </a:r>
            <a:r>
              <a:rPr lang="en-US" sz="1800" dirty="0">
                <a:latin typeface="+mn-lt"/>
              </a:rPr>
              <a:t>production , </a:t>
            </a:r>
            <a:r>
              <a:rPr lang="en-US" sz="1800" dirty="0" smtClean="0">
                <a:latin typeface="+mn-lt"/>
              </a:rPr>
              <a:t>Bee </a:t>
            </a:r>
            <a:r>
              <a:rPr lang="en-US" sz="1800" dirty="0">
                <a:latin typeface="+mn-lt"/>
              </a:rPr>
              <a:t>keeping , </a:t>
            </a:r>
            <a:r>
              <a:rPr lang="en-US" sz="1800" dirty="0" smtClean="0">
                <a:latin typeface="+mn-lt"/>
              </a:rPr>
              <a:t>Poultry </a:t>
            </a:r>
            <a:r>
              <a:rPr lang="en-US" sz="1800" dirty="0">
                <a:latin typeface="+mn-lt"/>
              </a:rPr>
              <a:t>farms , </a:t>
            </a:r>
            <a:r>
              <a:rPr lang="en-US" sz="1800" dirty="0" smtClean="0">
                <a:latin typeface="+mn-lt"/>
              </a:rPr>
              <a:t>Organic </a:t>
            </a:r>
            <a:r>
              <a:rPr lang="en-US" sz="1800" dirty="0">
                <a:latin typeface="+mn-lt"/>
              </a:rPr>
              <a:t>farming , </a:t>
            </a:r>
            <a:r>
              <a:rPr lang="en-US" sz="1800" dirty="0" smtClean="0">
                <a:latin typeface="+mn-lt"/>
              </a:rPr>
              <a:t>etc. </a:t>
            </a:r>
            <a:endParaRPr lang="en-US" sz="1800" dirty="0"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80" y="3679178"/>
            <a:ext cx="2571750" cy="1762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007" y="3664890"/>
            <a:ext cx="2409825" cy="1790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660" y="3664890"/>
            <a:ext cx="2514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5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0" y="155281"/>
            <a:ext cx="10357736" cy="584775"/>
          </a:xfrm>
          <a:prstGeom prst="rect">
            <a:avLst/>
          </a:prstGeom>
          <a:extLst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 b="1">
                <a:solidFill>
                  <a:srgbClr val="8B191B"/>
                </a:solidFill>
              </a:defRPr>
            </a:lvl1pPr>
          </a:lstStyle>
          <a:p>
            <a:r>
              <a:rPr lang="en-US" altLang="en-US" sz="3200" dirty="0" smtClean="0">
                <a:solidFill>
                  <a:srgbClr val="83D340"/>
                </a:solidFill>
                <a:latin typeface="Arial"/>
                <a:cs typeface="Arial"/>
              </a:rPr>
              <a:t>Challenges in Adapting Agriculture Tech Innovation </a:t>
            </a:r>
            <a:endParaRPr lang="en-US" altLang="en-US" sz="32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064" y="117541"/>
            <a:ext cx="2312557" cy="56654"/>
          </a:xfrm>
          <a:prstGeom prst="rect">
            <a:avLst/>
          </a:prstGeom>
          <a:solidFill>
            <a:srgbClr val="83D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1" r="30809"/>
          <a:stretch/>
        </p:blipFill>
        <p:spPr>
          <a:xfrm>
            <a:off x="10617913" y="0"/>
            <a:ext cx="1574087" cy="155514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46F8E9-D597-DC44-82B6-93AB3DFA3C6B}"/>
              </a:ext>
            </a:extLst>
          </p:cNvPr>
          <p:cNvSpPr txBox="1">
            <a:spLocks/>
          </p:cNvSpPr>
          <p:nvPr/>
        </p:nvSpPr>
        <p:spPr>
          <a:xfrm>
            <a:off x="398206" y="607096"/>
            <a:ext cx="11931823" cy="4351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n-lt"/>
              </a:rPr>
              <a:t>High Cost. Lease machineries are not available.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n-lt"/>
              </a:rPr>
              <a:t>Lack of Awareness.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n-lt"/>
              </a:rPr>
              <a:t>Lack of Bigger Lands in Hectares.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n-lt"/>
              </a:rPr>
              <a:t>Lack of Loan Facilities and Government Funds.</a:t>
            </a:r>
            <a:endParaRPr lang="en-US" sz="1800" dirty="0">
              <a:latin typeface="+mn-lt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n-lt"/>
              </a:rPr>
              <a:t>No Control over Climate and Pollution.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n-lt"/>
              </a:rPr>
              <a:t>Lack of Accurate Weather Forecasting.</a:t>
            </a:r>
            <a:endParaRPr lang="en-US" sz="1800" dirty="0">
              <a:latin typeface="+mn-lt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n-lt"/>
              </a:rPr>
              <a:t>Lack of Skillsets having Tech Innovation Knowledge and many more.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n-lt"/>
              </a:rPr>
              <a:t>Lack of Smart Farming knowledge and skills using Technology and Farming Experience.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n-lt"/>
              </a:rPr>
              <a:t>Lack of use of Organic Seeds, Pesticides and Fertilizers.</a:t>
            </a:r>
          </a:p>
        </p:txBody>
      </p:sp>
    </p:spTree>
    <p:extLst>
      <p:ext uri="{BB962C8B-B14F-4D97-AF65-F5344CB8AC3E}">
        <p14:creationId xmlns:p14="http://schemas.microsoft.com/office/powerpoint/2010/main" val="345528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0" y="155281"/>
            <a:ext cx="8706678" cy="584775"/>
          </a:xfrm>
          <a:prstGeom prst="rect">
            <a:avLst/>
          </a:prstGeom>
          <a:extLst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 b="1">
                <a:solidFill>
                  <a:srgbClr val="8B191B"/>
                </a:solidFill>
              </a:defRPr>
            </a:lvl1pPr>
          </a:lstStyle>
          <a:p>
            <a:r>
              <a:rPr lang="en-US" altLang="en-US" sz="3200" dirty="0" smtClean="0">
                <a:solidFill>
                  <a:srgbClr val="83D340"/>
                </a:solidFill>
                <a:latin typeface="Arial"/>
                <a:cs typeface="Arial"/>
              </a:rPr>
              <a:t>References</a:t>
            </a:r>
            <a:endParaRPr lang="en-US" altLang="en-US" sz="32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064" y="117541"/>
            <a:ext cx="2312557" cy="56654"/>
          </a:xfrm>
          <a:prstGeom prst="rect">
            <a:avLst/>
          </a:prstGeom>
          <a:solidFill>
            <a:srgbClr val="83D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1" r="30809"/>
          <a:stretch/>
        </p:blipFill>
        <p:spPr>
          <a:xfrm>
            <a:off x="10617913" y="0"/>
            <a:ext cx="1574087" cy="155514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46F8E9-D597-DC44-82B6-93AB3DFA3C6B}"/>
              </a:ext>
            </a:extLst>
          </p:cNvPr>
          <p:cNvSpPr txBox="1">
            <a:spLocks/>
          </p:cNvSpPr>
          <p:nvPr/>
        </p:nvSpPr>
        <p:spPr>
          <a:xfrm>
            <a:off x="100064" y="777574"/>
            <a:ext cx="11931823" cy="4351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210000"/>
              </a:lnSpc>
              <a:buFont typeface="Wingdings" panose="05000000000000000000" pitchFamily="2" charset="2"/>
              <a:buChar char="Ø"/>
            </a:pPr>
            <a:r>
              <a:rPr lang="en-IN" sz="1900" dirty="0" smtClean="0">
                <a:latin typeface="+mn-lt"/>
                <a:hlinkClick r:id="rId3"/>
              </a:rPr>
              <a:t>http://www.google.co.in</a:t>
            </a:r>
            <a:endParaRPr lang="en-IN" sz="1900" dirty="0" smtClean="0">
              <a:latin typeface="+mn-lt"/>
            </a:endParaRPr>
          </a:p>
          <a:p>
            <a:pPr>
              <a:lnSpc>
                <a:spcPct val="210000"/>
              </a:lnSpc>
              <a:buFont typeface="Wingdings" panose="05000000000000000000" pitchFamily="2" charset="2"/>
              <a:buChar char="Ø"/>
            </a:pPr>
            <a:r>
              <a:rPr lang="en-IN" sz="1900" dirty="0">
                <a:latin typeface="+mn-lt"/>
                <a:hlinkClick r:id="rId4"/>
              </a:rPr>
              <a:t>https://</a:t>
            </a:r>
            <a:r>
              <a:rPr lang="en-IN" sz="1900" dirty="0" smtClean="0">
                <a:latin typeface="+mn-lt"/>
                <a:hlinkClick r:id="rId4"/>
              </a:rPr>
              <a:t>dzone.com/articles/iot-in-agriculture-five-technology-uses-for-smart</a:t>
            </a:r>
            <a:endParaRPr lang="en-IN" sz="1900" dirty="0" smtClean="0">
              <a:latin typeface="+mn-lt"/>
            </a:endParaRPr>
          </a:p>
          <a:p>
            <a:pPr>
              <a:lnSpc>
                <a:spcPct val="210000"/>
              </a:lnSpc>
              <a:buFont typeface="Wingdings" panose="05000000000000000000" pitchFamily="2" charset="2"/>
              <a:buChar char="Ø"/>
            </a:pPr>
            <a:r>
              <a:rPr lang="en-IN" sz="1900" dirty="0">
                <a:latin typeface="+mn-lt"/>
                <a:hlinkClick r:id="rId5"/>
              </a:rPr>
              <a:t>https://www.mouser.co.uk/applications/smart-agriculture-sensors</a:t>
            </a:r>
            <a:r>
              <a:rPr lang="en-IN" sz="1900" dirty="0" smtClean="0">
                <a:latin typeface="+mn-lt"/>
                <a:hlinkClick r:id="rId5"/>
              </a:rPr>
              <a:t>/</a:t>
            </a:r>
            <a:endParaRPr lang="en-IN" sz="1900" dirty="0" smtClean="0">
              <a:latin typeface="+mn-lt"/>
            </a:endParaRPr>
          </a:p>
          <a:p>
            <a:pPr>
              <a:lnSpc>
                <a:spcPct val="210000"/>
              </a:lnSpc>
              <a:buFont typeface="Wingdings" panose="05000000000000000000" pitchFamily="2" charset="2"/>
              <a:buChar char="Ø"/>
            </a:pPr>
            <a:r>
              <a:rPr lang="en-IN" sz="1900" dirty="0">
                <a:latin typeface="+mn-lt"/>
                <a:hlinkClick r:id="rId6"/>
              </a:rPr>
              <a:t>https://medium.com/@</a:t>
            </a:r>
            <a:r>
              <a:rPr lang="en-IN" sz="1900" dirty="0" smtClean="0">
                <a:latin typeface="+mn-lt"/>
                <a:hlinkClick r:id="rId6"/>
              </a:rPr>
              <a:t>Unfoldlabs/successful-farming-with-technology-the-new-era-e73cf4fc0dce</a:t>
            </a:r>
            <a:endParaRPr lang="en-IN" sz="1900" dirty="0" smtClean="0">
              <a:latin typeface="+mn-lt"/>
            </a:endParaRPr>
          </a:p>
          <a:p>
            <a:pPr marL="0" indent="0">
              <a:lnSpc>
                <a:spcPct val="210000"/>
              </a:lnSpc>
              <a:buNone/>
            </a:pPr>
            <a:r>
              <a:rPr lang="en-US" sz="1900" dirty="0">
                <a:latin typeface="+mn-lt"/>
              </a:rPr>
              <a:t/>
            </a:r>
            <a:br>
              <a:rPr lang="en-US" sz="1900" dirty="0">
                <a:latin typeface="+mn-lt"/>
              </a:rPr>
            </a:br>
            <a:r>
              <a:rPr lang="en-US" sz="1800" dirty="0"/>
              <a:t/>
            </a:r>
            <a:br>
              <a:rPr lang="en-US" sz="18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852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155281"/>
            <a:ext cx="8706678" cy="584775"/>
          </a:xfrm>
          <a:prstGeom prst="rect">
            <a:avLst/>
          </a:prstGeom>
          <a:extLst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 b="1">
                <a:solidFill>
                  <a:srgbClr val="8B191B"/>
                </a:solidFill>
              </a:defRPr>
            </a:lvl1pPr>
          </a:lstStyle>
          <a:p>
            <a:r>
              <a:rPr lang="en-IN" sz="3200" dirty="0">
                <a:solidFill>
                  <a:schemeClr val="accent6">
                    <a:lumMod val="7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Q &amp; A Session</a:t>
            </a:r>
            <a:endParaRPr lang="en-US" altLang="en-US" sz="3200" dirty="0">
              <a:solidFill>
                <a:schemeClr val="accent6">
                  <a:lumMod val="75000"/>
                </a:schemeClr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064" y="117541"/>
            <a:ext cx="2312557" cy="56654"/>
          </a:xfrm>
          <a:prstGeom prst="rect">
            <a:avLst/>
          </a:prstGeom>
          <a:solidFill>
            <a:srgbClr val="83D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1" r="30809"/>
          <a:stretch/>
        </p:blipFill>
        <p:spPr>
          <a:xfrm>
            <a:off x="10617913" y="0"/>
            <a:ext cx="1574087" cy="1555148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043" y="1555148"/>
            <a:ext cx="5474724" cy="4100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65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240" y="4908989"/>
            <a:ext cx="10515600" cy="1325563"/>
          </a:xfrm>
        </p:spPr>
        <p:txBody>
          <a:bodyPr/>
          <a:lstStyle/>
          <a:p>
            <a:r>
              <a:rPr lang="en-IN" b="1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TEAM (16) DYPIEMR</a:t>
            </a:r>
            <a:endParaRPr lang="en-IN" b="1" dirty="0">
              <a:solidFill>
                <a:srgbClr val="00206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715" y="-18288"/>
            <a:ext cx="9214339" cy="572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5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408176" y="825070"/>
            <a:ext cx="13517880" cy="4761914"/>
          </a:xfrm>
        </p:spPr>
        <p:txBody>
          <a:bodyPr>
            <a:noAutofit/>
          </a:bodyPr>
          <a:lstStyle/>
          <a:p>
            <a:pPr marL="2171700" lvl="4" indent="-342900" algn="l">
              <a:lnSpc>
                <a:spcPct val="21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Introduction of Team Members</a:t>
            </a:r>
          </a:p>
          <a:p>
            <a:pPr marL="2171700" lvl="4" indent="-342900" algn="l">
              <a:lnSpc>
                <a:spcPct val="21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Problem Statement</a:t>
            </a:r>
          </a:p>
          <a:p>
            <a:pPr marL="2171700" lvl="4" indent="-342900" algn="l">
              <a:lnSpc>
                <a:spcPct val="21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Current Problems in Agriculture</a:t>
            </a:r>
          </a:p>
          <a:p>
            <a:pPr marL="2171700" lvl="4" indent="-342900" algn="l">
              <a:lnSpc>
                <a:spcPct val="21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Technology Innovation Solutions</a:t>
            </a:r>
          </a:p>
          <a:p>
            <a:pPr marL="2171700" lvl="4" indent="-342900" algn="l">
              <a:lnSpc>
                <a:spcPct val="21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Additional Profit Making in Agriculture</a:t>
            </a:r>
            <a:endParaRPr lang="en-IN" sz="1800" dirty="0"/>
          </a:p>
          <a:p>
            <a:pPr marL="2171700" lvl="4" indent="-342900" algn="l">
              <a:lnSpc>
                <a:spcPct val="21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Technology Innovation Challenges</a:t>
            </a:r>
          </a:p>
          <a:p>
            <a:pPr marL="2171700" lvl="4" indent="-342900" algn="l">
              <a:lnSpc>
                <a:spcPct val="21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References</a:t>
            </a:r>
          </a:p>
          <a:p>
            <a:pPr marL="2171700" lvl="4" indent="-342900" algn="l">
              <a:lnSpc>
                <a:spcPct val="21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Q &amp; A Session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0" y="155281"/>
            <a:ext cx="8706678" cy="584775"/>
          </a:xfrm>
          <a:prstGeom prst="rect">
            <a:avLst/>
          </a:prstGeom>
          <a:extLst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 b="1">
                <a:solidFill>
                  <a:srgbClr val="8B191B"/>
                </a:solidFill>
              </a:defRPr>
            </a:lvl1pPr>
          </a:lstStyle>
          <a:p>
            <a:r>
              <a:rPr lang="en-US" altLang="en-US" sz="3200" dirty="0" smtClean="0">
                <a:solidFill>
                  <a:srgbClr val="83D340"/>
                </a:solidFill>
                <a:latin typeface="Arial"/>
                <a:cs typeface="Arial"/>
              </a:rPr>
              <a:t>Agenda</a:t>
            </a:r>
            <a:endParaRPr lang="en-US" altLang="en-US" sz="32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064" y="117541"/>
            <a:ext cx="2312557" cy="56654"/>
          </a:xfrm>
          <a:prstGeom prst="rect">
            <a:avLst/>
          </a:prstGeom>
          <a:solidFill>
            <a:srgbClr val="83D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1" r="30809"/>
          <a:stretch/>
        </p:blipFill>
        <p:spPr>
          <a:xfrm>
            <a:off x="10617913" y="0"/>
            <a:ext cx="1574087" cy="1555148"/>
          </a:xfrm>
          <a:prstGeom prst="rect">
            <a:avLst/>
          </a:prstGeom>
        </p:spPr>
      </p:pic>
      <p:pic>
        <p:nvPicPr>
          <p:cNvPr id="2052" name="Picture 4" descr="Image result for cartoon innovation images of agricul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140" y="1929384"/>
            <a:ext cx="6528816" cy="424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43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213ACE-E2DE-CB43-99BE-24B61DA65299}"/>
              </a:ext>
            </a:extLst>
          </p:cNvPr>
          <p:cNvSpPr txBox="1"/>
          <p:nvPr/>
        </p:nvSpPr>
        <p:spPr>
          <a:xfrm>
            <a:off x="110280" y="1302084"/>
            <a:ext cx="11934374" cy="619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Arial"/>
                <a:cs typeface="Arial"/>
              </a:rPr>
              <a:t>How to make A</a:t>
            </a:r>
            <a:r>
              <a:rPr lang="en-IN" sz="3200" b="1" dirty="0" smtClean="0">
                <a:latin typeface="Arial"/>
                <a:cs typeface="Arial"/>
              </a:rPr>
              <a:t>griculture a </a:t>
            </a:r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P</a:t>
            </a:r>
            <a:r>
              <a:rPr lang="en-IN" sz="32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rofit </a:t>
            </a:r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lang="en-IN" sz="32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enture </a:t>
            </a:r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B</a:t>
            </a:r>
            <a:r>
              <a:rPr lang="en-IN" sz="32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usiness</a:t>
            </a:r>
            <a:endParaRPr lang="en-IN" sz="32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97" y="3107019"/>
            <a:ext cx="3372592" cy="251903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183" y="2907008"/>
            <a:ext cx="5338640" cy="2990872"/>
          </a:xfrm>
          <a:prstGeom prst="rect">
            <a:avLst/>
          </a:prstGeom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155281"/>
            <a:ext cx="8706678" cy="584775"/>
          </a:xfrm>
          <a:prstGeom prst="rect">
            <a:avLst/>
          </a:prstGeom>
          <a:extLst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 b="1">
                <a:solidFill>
                  <a:srgbClr val="8B191B"/>
                </a:solidFill>
              </a:defRPr>
            </a:lvl1pPr>
          </a:lstStyle>
          <a:p>
            <a:r>
              <a:rPr lang="en-US" altLang="en-US" sz="3200" dirty="0" smtClean="0">
                <a:solidFill>
                  <a:srgbClr val="83D340"/>
                </a:solidFill>
                <a:latin typeface="Arial"/>
                <a:cs typeface="Arial"/>
              </a:rPr>
              <a:t>Problem Statement</a:t>
            </a:r>
            <a:endParaRPr lang="en-US" altLang="en-US" sz="32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064" y="117541"/>
            <a:ext cx="2312557" cy="56654"/>
          </a:xfrm>
          <a:prstGeom prst="rect">
            <a:avLst/>
          </a:prstGeom>
          <a:solidFill>
            <a:srgbClr val="83D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1" r="30809"/>
          <a:stretch/>
        </p:blipFill>
        <p:spPr>
          <a:xfrm>
            <a:off x="10617913" y="0"/>
            <a:ext cx="1574087" cy="1555148"/>
          </a:xfrm>
          <a:prstGeom prst="rect">
            <a:avLst/>
          </a:prstGeom>
        </p:spPr>
      </p:pic>
      <p:pic>
        <p:nvPicPr>
          <p:cNvPr id="1026" name="Picture 2" descr="Image result for creative right arrows imag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33" y="3390328"/>
            <a:ext cx="257175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30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408176" y="825070"/>
            <a:ext cx="13517880" cy="4761914"/>
          </a:xfrm>
        </p:spPr>
        <p:txBody>
          <a:bodyPr>
            <a:normAutofit/>
          </a:bodyPr>
          <a:lstStyle/>
          <a:p>
            <a:pPr marL="2171700" lvl="4" indent="-342900" algn="l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Lack of proper Seed + Crop Selection with Smart Farming and Climate Monitoring.</a:t>
            </a:r>
          </a:p>
          <a:p>
            <a:pPr marL="2171700" lvl="4" indent="-342900" algn="l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Lack of Water and Soil Management. </a:t>
            </a:r>
          </a:p>
          <a:p>
            <a:pPr marL="2171700" lvl="4" indent="-342900" algn="l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Traditional Instrumentation and Machineries.</a:t>
            </a:r>
          </a:p>
          <a:p>
            <a:pPr marL="2171700" lvl="4" indent="-342900" algn="l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Poor Food Processing Techniques.</a:t>
            </a:r>
          </a:p>
          <a:p>
            <a:pPr marL="2171700" lvl="4" indent="-342900" algn="l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No Investment in Marketing.</a:t>
            </a:r>
            <a:endParaRPr lang="en-IN" sz="1800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0" y="155281"/>
            <a:ext cx="8706678" cy="584775"/>
          </a:xfrm>
          <a:prstGeom prst="rect">
            <a:avLst/>
          </a:prstGeom>
          <a:extLst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 b="1">
                <a:solidFill>
                  <a:srgbClr val="8B191B"/>
                </a:solidFill>
              </a:defRPr>
            </a:lvl1pPr>
          </a:lstStyle>
          <a:p>
            <a:r>
              <a:rPr lang="en-US" altLang="en-US" sz="3200" dirty="0" smtClean="0">
                <a:solidFill>
                  <a:srgbClr val="83D340"/>
                </a:solidFill>
                <a:latin typeface="Arial"/>
                <a:cs typeface="Arial"/>
              </a:rPr>
              <a:t>Current Problems in Agriculture </a:t>
            </a:r>
            <a:endParaRPr lang="en-US" altLang="en-US" sz="32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064" y="117541"/>
            <a:ext cx="2312557" cy="56654"/>
          </a:xfrm>
          <a:prstGeom prst="rect">
            <a:avLst/>
          </a:prstGeom>
          <a:solidFill>
            <a:srgbClr val="83D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1" r="30809"/>
          <a:stretch/>
        </p:blipFill>
        <p:spPr>
          <a:xfrm>
            <a:off x="10617913" y="0"/>
            <a:ext cx="1574087" cy="15551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417" y="1854326"/>
            <a:ext cx="6610350" cy="38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9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46F8E9-D597-DC44-82B6-93AB3DFA3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08" y="1134149"/>
            <a:ext cx="11931823" cy="435133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n-lt"/>
              </a:rPr>
              <a:t>Use of Apomictic Crop seeds that are produced </a:t>
            </a:r>
            <a:r>
              <a:rPr lang="en-US" sz="1800" dirty="0">
                <a:latin typeface="+mn-lt"/>
              </a:rPr>
              <a:t>without </a:t>
            </a:r>
            <a:r>
              <a:rPr lang="en-US" sz="1800" dirty="0" smtClean="0">
                <a:latin typeface="+mn-lt"/>
              </a:rPr>
              <a:t>fertilization. </a:t>
            </a:r>
            <a:endParaRPr lang="en-IN" sz="1800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n-lt"/>
              </a:rPr>
              <a:t>Tracing </a:t>
            </a:r>
            <a:r>
              <a:rPr lang="en-US" sz="1800" dirty="0">
                <a:latin typeface="+mn-lt"/>
              </a:rPr>
              <a:t>out various methods for breaking the dormancy of the </a:t>
            </a:r>
            <a:r>
              <a:rPr lang="en-US" sz="1800" dirty="0" smtClean="0">
                <a:latin typeface="+mn-lt"/>
              </a:rPr>
              <a:t>seeds.</a:t>
            </a:r>
            <a:endParaRPr lang="en-IN" sz="1800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n-lt"/>
              </a:rPr>
              <a:t>Farmer’s Overall Survey in </a:t>
            </a:r>
            <a:r>
              <a:rPr lang="en-US" sz="1800" dirty="0">
                <a:latin typeface="+mn-lt"/>
              </a:rPr>
              <a:t>Neighborhood (Land, Water and Weather</a:t>
            </a:r>
            <a:r>
              <a:rPr lang="en-US" sz="1800" dirty="0" smtClean="0">
                <a:latin typeface="+mn-lt"/>
              </a:rPr>
              <a:t>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+mn-lt"/>
              </a:rPr>
              <a:t>Using of IoT for Smart End to End Farming, Climate Monitoring, Crop and Cattle Monitoring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CA142BAA-00B3-7940-B4BC-6F11658E8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09" y="3647794"/>
            <a:ext cx="4335270" cy="19574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109561"/>
            <a:ext cx="11301984" cy="1077218"/>
          </a:xfrm>
          <a:prstGeom prst="rect">
            <a:avLst/>
          </a:prstGeom>
          <a:extLst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 b="1">
                <a:solidFill>
                  <a:srgbClr val="8B191B"/>
                </a:solidFill>
              </a:defRPr>
            </a:lvl1pPr>
          </a:lstStyle>
          <a:p>
            <a:r>
              <a:rPr lang="en-US" sz="3200" dirty="0" smtClean="0">
                <a:solidFill>
                  <a:srgbClr val="83D340"/>
                </a:solidFill>
                <a:latin typeface="Arial"/>
                <a:cs typeface="Arial"/>
              </a:rPr>
              <a:t>Solution for </a:t>
            </a:r>
            <a:r>
              <a:rPr lang="en-IN" sz="3200" dirty="0">
                <a:solidFill>
                  <a:srgbClr val="83D340"/>
                </a:solidFill>
                <a:latin typeface="Arial"/>
                <a:cs typeface="Arial"/>
              </a:rPr>
              <a:t>Seed + Crop Selection with Smart </a:t>
            </a:r>
            <a:r>
              <a:rPr lang="en-IN" sz="3200" dirty="0" smtClean="0">
                <a:solidFill>
                  <a:srgbClr val="83D340"/>
                </a:solidFill>
                <a:latin typeface="Arial"/>
                <a:cs typeface="Arial"/>
              </a:rPr>
              <a:t>Farming</a:t>
            </a:r>
          </a:p>
          <a:p>
            <a:r>
              <a:rPr lang="en-IN" sz="3200" dirty="0" smtClean="0">
                <a:solidFill>
                  <a:srgbClr val="83D340"/>
                </a:solidFill>
                <a:latin typeface="Arial"/>
                <a:cs typeface="Arial"/>
              </a:rPr>
              <a:t>&amp; Climate Monitoring</a:t>
            </a:r>
            <a:endParaRPr lang="en-US" altLang="en-US" sz="32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064" y="117541"/>
            <a:ext cx="2312557" cy="56654"/>
          </a:xfrm>
          <a:prstGeom prst="rect">
            <a:avLst/>
          </a:prstGeom>
          <a:solidFill>
            <a:srgbClr val="83D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1" r="30809"/>
          <a:stretch/>
        </p:blipFill>
        <p:spPr>
          <a:xfrm>
            <a:off x="10617913" y="0"/>
            <a:ext cx="1574087" cy="15551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507" y="3398017"/>
            <a:ext cx="5759453" cy="332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8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hart 30"/>
          <p:cNvGraphicFramePr/>
          <p:nvPr>
            <p:extLst>
              <p:ext uri="{D42A27DB-BD31-4B8C-83A1-F6EECF244321}">
                <p14:modId xmlns:p14="http://schemas.microsoft.com/office/powerpoint/2010/main" val="4054481840"/>
              </p:ext>
            </p:extLst>
          </p:nvPr>
        </p:nvGraphicFramePr>
        <p:xfrm>
          <a:off x="3349674" y="735140"/>
          <a:ext cx="5775569" cy="5484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496617" y="1918367"/>
            <a:ext cx="4448398" cy="1325563"/>
          </a:xfrm>
        </p:spPr>
        <p:txBody>
          <a:bodyPr/>
          <a:lstStyle/>
          <a:p>
            <a:r>
              <a:rPr lang="en-US" dirty="0" smtClean="0"/>
              <a:t>Success Rate</a:t>
            </a:r>
            <a:endParaRPr lang="en-US" dirty="0"/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0" y="155281"/>
            <a:ext cx="8706678" cy="584775"/>
          </a:xfrm>
          <a:prstGeom prst="rect">
            <a:avLst/>
          </a:prstGeom>
          <a:extLst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 b="1">
                <a:solidFill>
                  <a:srgbClr val="8B191B"/>
                </a:solidFill>
              </a:defRPr>
            </a:lvl1pPr>
          </a:lstStyle>
          <a:p>
            <a:r>
              <a:rPr lang="en-US" altLang="en-US" sz="3200" dirty="0" smtClean="0">
                <a:solidFill>
                  <a:srgbClr val="83D340"/>
                </a:solidFill>
                <a:latin typeface="Arial"/>
                <a:cs typeface="Arial"/>
              </a:rPr>
              <a:t>Normal Seeds Vs Apomictic Seeds</a:t>
            </a:r>
            <a:endParaRPr lang="en-US" altLang="en-US" sz="32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0064" y="117541"/>
            <a:ext cx="2312557" cy="56654"/>
          </a:xfrm>
          <a:prstGeom prst="rect">
            <a:avLst/>
          </a:prstGeom>
          <a:solidFill>
            <a:srgbClr val="83D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1" r="30809"/>
          <a:stretch/>
        </p:blipFill>
        <p:spPr>
          <a:xfrm>
            <a:off x="10617913" y="0"/>
            <a:ext cx="1574087" cy="15551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6504" y="914734"/>
            <a:ext cx="8997696" cy="5230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2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2F0FFB-C8BB-D042-BC07-07A35AD5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30" y="442673"/>
            <a:ext cx="11724249" cy="112685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0" indent="0">
              <a:buNone/>
            </a:pPr>
            <a:r>
              <a:rPr lang="en-IN" sz="4000" dirty="0" smtClean="0"/>
              <a:t>MYTH - MORE WATER , BETTER YIELD </a:t>
            </a:r>
            <a:endParaRPr lang="en-IN" sz="4000" dirty="0"/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0" y="155281"/>
            <a:ext cx="8706678" cy="584775"/>
          </a:xfrm>
          <a:prstGeom prst="rect">
            <a:avLst/>
          </a:prstGeom>
          <a:extLst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 b="1">
                <a:solidFill>
                  <a:srgbClr val="8B191B"/>
                </a:solidFill>
              </a:defRPr>
            </a:lvl1pPr>
          </a:lstStyle>
          <a:p>
            <a:r>
              <a:rPr lang="en-IN" sz="3200" dirty="0" smtClean="0">
                <a:solidFill>
                  <a:srgbClr val="83D340"/>
                </a:solidFill>
                <a:latin typeface="Arial"/>
                <a:cs typeface="Arial"/>
              </a:rPr>
              <a:t>Solution for Water and Soil Management</a:t>
            </a:r>
            <a:endParaRPr lang="en-US" altLang="en-US" sz="32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064" y="117541"/>
            <a:ext cx="2312557" cy="56654"/>
          </a:xfrm>
          <a:prstGeom prst="rect">
            <a:avLst/>
          </a:prstGeom>
          <a:solidFill>
            <a:srgbClr val="83D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1" r="30809"/>
          <a:stretch/>
        </p:blipFill>
        <p:spPr>
          <a:xfrm>
            <a:off x="10617913" y="0"/>
            <a:ext cx="1574087" cy="155514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0122" y="211935"/>
            <a:ext cx="10515600" cy="1534569"/>
          </a:xfrm>
          <a:noFill/>
        </p:spPr>
        <p:txBody>
          <a:bodyPr>
            <a:normAutofit fontScale="90000"/>
          </a:bodyPr>
          <a:lstStyle/>
          <a:p>
            <a:pPr lvl="0"/>
            <a:r>
              <a:rPr lang="en-IN" dirty="0" smtClean="0"/>
              <a:t/>
            </a:r>
            <a:br>
              <a:rPr lang="en-IN" dirty="0" smtClean="0"/>
            </a:br>
            <a:r>
              <a:rPr lang="en-US" sz="1800" dirty="0">
                <a:latin typeface="+mn-lt"/>
              </a:rPr>
              <a:t/>
            </a:r>
            <a:br>
              <a:rPr lang="en-US" sz="1800" dirty="0">
                <a:latin typeface="+mn-lt"/>
              </a:rPr>
            </a:br>
            <a:r>
              <a:rPr lang="en-IN" sz="1800" dirty="0" smtClean="0">
                <a:latin typeface="+mn-lt"/>
              </a:rPr>
              <a:t/>
            </a:r>
            <a:br>
              <a:rPr lang="en-IN" sz="1800" dirty="0" smtClean="0">
                <a:latin typeface="+mn-lt"/>
              </a:rPr>
            </a:br>
            <a:r>
              <a:rPr lang="en-IN" dirty="0" smtClean="0"/>
              <a:t>  </a:t>
            </a:r>
            <a:br>
              <a:rPr lang="en-IN" dirty="0" smtClean="0"/>
            </a:br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46F8E9-D597-DC44-82B6-93AB3DFA3C6B}"/>
              </a:ext>
            </a:extLst>
          </p:cNvPr>
          <p:cNvSpPr txBox="1">
            <a:spLocks/>
          </p:cNvSpPr>
          <p:nvPr/>
        </p:nvSpPr>
        <p:spPr>
          <a:xfrm>
            <a:off x="100064" y="1457003"/>
            <a:ext cx="11931823" cy="4351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SRI </a:t>
            </a:r>
            <a:r>
              <a:rPr lang="en-IN" sz="1800" dirty="0"/>
              <a:t>(System of Rice Intensification</a:t>
            </a:r>
            <a:r>
              <a:rPr lang="en-IN" sz="1800" dirty="0" smtClean="0"/>
              <a:t>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Soil moisture </a:t>
            </a:r>
            <a:r>
              <a:rPr lang="en-IN" sz="1800" dirty="0" smtClean="0"/>
              <a:t>Neutron </a:t>
            </a:r>
            <a:r>
              <a:rPr lang="en-IN" sz="1800" dirty="0"/>
              <a:t>probe</a:t>
            </a:r>
            <a:r>
              <a:rPr lang="en-IN" sz="1800" dirty="0" smtClean="0"/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Making Fertile through organic techniques like Earthworms and levelling of Land.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Advancements in Bore wells &amp; other wells</a:t>
            </a:r>
            <a:r>
              <a:rPr lang="en-IN" sz="18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Use of Effective and latest Water Harvesting and cultivation techniques like Drip and sprinklers irrigation.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54" y="4134107"/>
            <a:ext cx="4333089" cy="19127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533" y="4174690"/>
            <a:ext cx="2619375" cy="1743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4387" y="4055593"/>
            <a:ext cx="270064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9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528" y="1293843"/>
            <a:ext cx="3751385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385" y="4045221"/>
            <a:ext cx="3751385" cy="2327184"/>
          </a:xfrm>
          <a:prstGeom prst="rect">
            <a:avLst/>
          </a:prstGeom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-1" y="155281"/>
            <a:ext cx="11149782" cy="584775"/>
          </a:xfrm>
          <a:prstGeom prst="rect">
            <a:avLst/>
          </a:prstGeom>
          <a:extLst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 b="1">
                <a:solidFill>
                  <a:srgbClr val="8B191B"/>
                </a:solidFill>
              </a:defRPr>
            </a:lvl1pPr>
          </a:lstStyle>
          <a:p>
            <a:r>
              <a:rPr lang="en-US" altLang="en-US" sz="3200" dirty="0" smtClean="0">
                <a:solidFill>
                  <a:srgbClr val="83D340"/>
                </a:solidFill>
                <a:latin typeface="Arial"/>
                <a:cs typeface="Arial"/>
              </a:rPr>
              <a:t>Technology Innovation Instrumentation &amp; Machineries</a:t>
            </a:r>
            <a:endParaRPr lang="en-US" altLang="en-US" sz="32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064" y="117541"/>
            <a:ext cx="2312557" cy="56654"/>
          </a:xfrm>
          <a:prstGeom prst="rect">
            <a:avLst/>
          </a:prstGeom>
          <a:solidFill>
            <a:srgbClr val="83D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1" r="30809"/>
          <a:stretch/>
        </p:blipFill>
        <p:spPr>
          <a:xfrm>
            <a:off x="10617913" y="0"/>
            <a:ext cx="1574087" cy="155514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946F8E9-D597-DC44-82B6-93AB3DFA3C6B}"/>
              </a:ext>
            </a:extLst>
          </p:cNvPr>
          <p:cNvSpPr txBox="1">
            <a:spLocks/>
          </p:cNvSpPr>
          <p:nvPr/>
        </p:nvSpPr>
        <p:spPr>
          <a:xfrm>
            <a:off x="260177" y="841242"/>
            <a:ext cx="11931823" cy="4351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Driver Less Tractors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Cool Beans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Use of Drones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Use of Sensors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Use of High Tech Machineries for farming.</a:t>
            </a:r>
          </a:p>
        </p:txBody>
      </p:sp>
      <p:sp>
        <p:nvSpPr>
          <p:cNvPr id="12" name="AutoShape 2" descr="Image result for images of latest machineries in agricul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6" descr="Image result for images of latest machineries in agriculture"/>
          <p:cNvSpPr>
            <a:spLocks noChangeAspect="1" noChangeArrowheads="1"/>
          </p:cNvSpPr>
          <p:nvPr/>
        </p:nvSpPr>
        <p:spPr bwMode="auto">
          <a:xfrm>
            <a:off x="1103942" y="304644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64" y="4032147"/>
            <a:ext cx="2857500" cy="22359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4919" y="4070018"/>
            <a:ext cx="3073804" cy="230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6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>
            <a:extLst>
              <a:ext uri="{FF2B5EF4-FFF2-40B4-BE49-F238E27FC236}">
                <a16:creationId xmlns:a16="http://schemas.microsoft.com/office/drawing/2014/main" id="{EDDC01E7-ABE5-0B43-A857-5343CA9FF1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414" y="2913498"/>
            <a:ext cx="3346658" cy="24820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73" y="2972790"/>
            <a:ext cx="3580695" cy="24080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362" y="2885563"/>
            <a:ext cx="3346658" cy="2509993"/>
          </a:xfrm>
          <a:prstGeom prst="rect">
            <a:avLst/>
          </a:prstGeom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0" y="155281"/>
            <a:ext cx="8706678" cy="584775"/>
          </a:xfrm>
          <a:prstGeom prst="rect">
            <a:avLst/>
          </a:prstGeom>
          <a:extLst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500" b="1">
                <a:solidFill>
                  <a:srgbClr val="8B191B"/>
                </a:solidFill>
              </a:defRPr>
            </a:lvl1pPr>
          </a:lstStyle>
          <a:p>
            <a:r>
              <a:rPr lang="en-US" altLang="en-US" sz="3200" dirty="0" smtClean="0">
                <a:solidFill>
                  <a:srgbClr val="83D340"/>
                </a:solidFill>
                <a:latin typeface="Arial"/>
                <a:cs typeface="Arial"/>
              </a:rPr>
              <a:t>Food Processing</a:t>
            </a:r>
            <a:endParaRPr lang="en-US" altLang="en-US" sz="32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064" y="117541"/>
            <a:ext cx="2312557" cy="56654"/>
          </a:xfrm>
          <a:prstGeom prst="rect">
            <a:avLst/>
          </a:prstGeom>
          <a:solidFill>
            <a:srgbClr val="83D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1" r="30809"/>
          <a:stretch/>
        </p:blipFill>
        <p:spPr>
          <a:xfrm>
            <a:off x="10617913" y="0"/>
            <a:ext cx="1574087" cy="155514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46F8E9-D597-DC44-82B6-93AB3DFA3C6B}"/>
              </a:ext>
            </a:extLst>
          </p:cNvPr>
          <p:cNvSpPr txBox="1">
            <a:spLocks/>
          </p:cNvSpPr>
          <p:nvPr/>
        </p:nvSpPr>
        <p:spPr>
          <a:xfrm>
            <a:off x="245429" y="853167"/>
            <a:ext cx="11931823" cy="435133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Effective Crop Waste Management using modern machineries.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Use of various companies (e.g</a:t>
            </a:r>
            <a:r>
              <a:rPr lang="en-IN" sz="1800" dirty="0" smtClean="0"/>
              <a:t>. BVG) for food processing and standardization.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Use of Robotic Machines and Automated plants for faster food processing.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421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</TotalTime>
  <Words>468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Unicode MS</vt:lpstr>
      <vt:lpstr>Arial</vt:lpstr>
      <vt:lpstr>Calibri</vt:lpstr>
      <vt:lpstr>Calibri Light</vt:lpstr>
      <vt:lpstr>Wingdings</vt:lpstr>
      <vt:lpstr>Office Theme</vt:lpstr>
      <vt:lpstr>TECH INNOVATION CHALLENGE  2018</vt:lpstr>
      <vt:lpstr>PowerPoint Presentation</vt:lpstr>
      <vt:lpstr>PowerPoint Presentation</vt:lpstr>
      <vt:lpstr>PowerPoint Presentation</vt:lpstr>
      <vt:lpstr>PowerPoint Presentation</vt:lpstr>
      <vt:lpstr>Success Rate</vt:lpstr>
      <vt:lpstr>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 (16) DYPIEMR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INNOVATION CHALLENGE</dc:title>
  <dc:creator>Unknown User</dc:creator>
  <cp:lastModifiedBy>Ruia, Darshan : Personal &amp; Corporate Banking</cp:lastModifiedBy>
  <cp:revision>134</cp:revision>
  <dcterms:created xsi:type="dcterms:W3CDTF">2018-09-25T04:50:16Z</dcterms:created>
  <dcterms:modified xsi:type="dcterms:W3CDTF">2018-09-26T13:46:18Z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754cbb2-29ed-4ffe-af90-a08465e0dd2c_Enabled">
    <vt:lpwstr>True</vt:lpwstr>
  </property>
  <property fmtid="{D5CDD505-2E9C-101B-9397-08002B2CF9AE}" pid="3" name="MSIP_Label_c754cbb2-29ed-4ffe-af90-a08465e0dd2c_SiteId">
    <vt:lpwstr>c4b62f1d-01e0-4107-a0cc-5ac886858b23</vt:lpwstr>
  </property>
  <property fmtid="{D5CDD505-2E9C-101B-9397-08002B2CF9AE}" pid="4" name="MSIP_Label_c754cbb2-29ed-4ffe-af90-a08465e0dd2c_Ref">
    <vt:lpwstr>https://api.informationprotection.azure.com/api/c4b62f1d-01e0-4107-a0cc-5ac886858b23</vt:lpwstr>
  </property>
  <property fmtid="{D5CDD505-2E9C-101B-9397-08002B2CF9AE}" pid="5" name="MSIP_Label_c754cbb2-29ed-4ffe-af90-a08465e0dd2c_Owner">
    <vt:lpwstr>G01204318@client.barclayscorp.com</vt:lpwstr>
  </property>
  <property fmtid="{D5CDD505-2E9C-101B-9397-08002B2CF9AE}" pid="6" name="MSIP_Label_c754cbb2-29ed-4ffe-af90-a08465e0dd2c_SetDate">
    <vt:lpwstr>2018-09-26T17:41:29.3781981+05:30</vt:lpwstr>
  </property>
  <property fmtid="{D5CDD505-2E9C-101B-9397-08002B2CF9AE}" pid="7" name="MSIP_Label_c754cbb2-29ed-4ffe-af90-a08465e0dd2c_Name">
    <vt:lpwstr>Unrestricted</vt:lpwstr>
  </property>
  <property fmtid="{D5CDD505-2E9C-101B-9397-08002B2CF9AE}" pid="8" name="MSIP_Label_c754cbb2-29ed-4ffe-af90-a08465e0dd2c_Application">
    <vt:lpwstr>Microsoft Azure Information Protection</vt:lpwstr>
  </property>
  <property fmtid="{D5CDD505-2E9C-101B-9397-08002B2CF9AE}" pid="9" name="MSIP_Label_c754cbb2-29ed-4ffe-af90-a08465e0dd2c_Extended_MSFT_Method">
    <vt:lpwstr>Manual</vt:lpwstr>
  </property>
  <property fmtid="{D5CDD505-2E9C-101B-9397-08002B2CF9AE}" pid="10" name="BarclaysDC">
    <vt:lpwstr>Unrestricted</vt:lpwstr>
  </property>
  <property fmtid="{D5CDD505-2E9C-101B-9397-08002B2CF9AE}" pid="11" name="_AdHocReviewCycleID">
    <vt:i4>1440560045</vt:i4>
  </property>
  <property fmtid="{D5CDD505-2E9C-101B-9397-08002B2CF9AE}" pid="12" name="_NewReviewCycle">
    <vt:lpwstr/>
  </property>
  <property fmtid="{D5CDD505-2E9C-101B-9397-08002B2CF9AE}" pid="13" name="_EmailSubject">
    <vt:lpwstr>College Event</vt:lpwstr>
  </property>
  <property fmtid="{D5CDD505-2E9C-101B-9397-08002B2CF9AE}" pid="14" name="_AuthorEmail">
    <vt:lpwstr>Darshan.Ruia2@barclayscorp.com</vt:lpwstr>
  </property>
  <property fmtid="{D5CDD505-2E9C-101B-9397-08002B2CF9AE}" pid="15" name="_AuthorEmailDisplayName">
    <vt:lpwstr>Ruia, Darshan : Barclays UK</vt:lpwstr>
  </property>
</Properties>
</file>