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sldIdLst>
    <p:sldId id="256" r:id="rId2"/>
    <p:sldId id="257" r:id="rId3"/>
    <p:sldId id="258" r:id="rId4"/>
    <p:sldId id="265" r:id="rId5"/>
    <p:sldId id="260" r:id="rId6"/>
    <p:sldId id="261" r:id="rId7"/>
    <p:sldId id="262" r:id="rId8"/>
    <p:sldId id="263"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6"/>
    <p:restoredTop sz="81905"/>
  </p:normalViewPr>
  <p:slideViewPr>
    <p:cSldViewPr snapToGrid="0" snapToObjects="1">
      <p:cViewPr varScale="1">
        <p:scale>
          <a:sx n="94" d="100"/>
          <a:sy n="94" d="100"/>
        </p:scale>
        <p:origin x="208" y="4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29E3E-1DC2-A94D-A8C4-3D2997B7EE0A}" type="datetimeFigureOut">
              <a:rPr lang="en-US" smtClean="0"/>
              <a:t>6/3/21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36811-DB44-2047-81E0-A2CB59A1C3EE}" type="slidenum">
              <a:rPr lang="en-US" smtClean="0"/>
              <a:t>‹#›</a:t>
            </a:fld>
            <a:endParaRPr lang="en-US"/>
          </a:p>
        </p:txBody>
      </p:sp>
    </p:spTree>
    <p:extLst>
      <p:ext uri="{BB962C8B-B14F-4D97-AF65-F5344CB8AC3E}">
        <p14:creationId xmlns:p14="http://schemas.microsoft.com/office/powerpoint/2010/main" val="73988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1</a:t>
            </a:fld>
            <a:endParaRPr lang="en-US"/>
          </a:p>
        </p:txBody>
      </p:sp>
    </p:spTree>
    <p:extLst>
      <p:ext uri="{BB962C8B-B14F-4D97-AF65-F5344CB8AC3E}">
        <p14:creationId xmlns:p14="http://schemas.microsoft.com/office/powerpoint/2010/main" val="243371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36811-DB44-2047-81E0-A2CB59A1C3EE}" type="slidenum">
              <a:rPr lang="en-US" smtClean="0"/>
              <a:t>2</a:t>
            </a:fld>
            <a:endParaRPr lang="en-US"/>
          </a:p>
        </p:txBody>
      </p:sp>
    </p:spTree>
    <p:extLst>
      <p:ext uri="{BB962C8B-B14F-4D97-AF65-F5344CB8AC3E}">
        <p14:creationId xmlns:p14="http://schemas.microsoft.com/office/powerpoint/2010/main" val="301857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3</a:t>
            </a:fld>
            <a:endParaRPr lang="en-US"/>
          </a:p>
        </p:txBody>
      </p:sp>
    </p:spTree>
    <p:extLst>
      <p:ext uri="{BB962C8B-B14F-4D97-AF65-F5344CB8AC3E}">
        <p14:creationId xmlns:p14="http://schemas.microsoft.com/office/powerpoint/2010/main" val="31814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ways to create multi-label classification models: Using single dense output layer and using multiple dense output layers.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Multi-</a:t>
            </a:r>
            <a:r>
              <a:rPr lang="en-US" b="1" dirty="0" err="1"/>
              <a:t>lable</a:t>
            </a:r>
            <a:r>
              <a:rPr lang="en-US" b="1" dirty="0"/>
              <a:t> Text Classification Model with Single Output Layer </a:t>
            </a:r>
            <a:r>
              <a:rPr lang="en-US" dirty="0"/>
              <a:t>(</a:t>
            </a:r>
            <a:r>
              <a:rPr lang="en-US" sz="1200" b="0" i="0" kern="1200" dirty="0">
                <a:solidFill>
                  <a:schemeClr val="tx1"/>
                </a:solidFill>
                <a:effectLst/>
                <a:latin typeface="+mn-lt"/>
                <a:ea typeface="+mn-ea"/>
                <a:cs typeface="+mn-cs"/>
              </a:rPr>
              <a:t> Our model will have one input layer, one embedding layer, one LSTM layer with 128 neurons and one output layer with 4 neurons since we have 4 labels in the output.</a:t>
            </a:r>
            <a:r>
              <a:rPr lang="en-US" b="0"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Multi-</a:t>
            </a:r>
            <a:r>
              <a:rPr lang="en-US" b="1" dirty="0" err="1"/>
              <a:t>lable</a:t>
            </a:r>
            <a:r>
              <a:rPr lang="en-US" b="1" dirty="0"/>
              <a:t> Text Classification Model with Multiple Output Layers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Our model will have one input layer, one embedding layer followed by one LSTM layer with 128 neurons. The output from the LSTM layer will be used as the input to the 4 dense output layers. Each output layer will have 1 neuron with sigmoid activation function. Each output will predict integer value between 1 and 0 for the corresponding label.</a:t>
            </a:r>
            <a:endParaRPr lang="en-US" dirty="0"/>
          </a:p>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4</a:t>
            </a:fld>
            <a:endParaRPr lang="en-US"/>
          </a:p>
        </p:txBody>
      </p:sp>
    </p:spTree>
    <p:extLst>
      <p:ext uri="{BB962C8B-B14F-4D97-AF65-F5344CB8AC3E}">
        <p14:creationId xmlns:p14="http://schemas.microsoft.com/office/powerpoint/2010/main" val="187780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5</a:t>
            </a:fld>
            <a:endParaRPr lang="en-US"/>
          </a:p>
        </p:txBody>
      </p:sp>
    </p:spTree>
    <p:extLst>
      <p:ext uri="{BB962C8B-B14F-4D97-AF65-F5344CB8AC3E}">
        <p14:creationId xmlns:p14="http://schemas.microsoft.com/office/powerpoint/2010/main" val="164408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Male students= 840</a:t>
            </a:r>
          </a:p>
          <a:p>
            <a:r>
              <a:rPr lang="en-US" dirty="0"/>
              <a:t>Female Students =303</a:t>
            </a:r>
          </a:p>
        </p:txBody>
      </p:sp>
      <p:sp>
        <p:nvSpPr>
          <p:cNvPr id="4" name="Slide Number Placeholder 3"/>
          <p:cNvSpPr>
            <a:spLocks noGrp="1"/>
          </p:cNvSpPr>
          <p:nvPr>
            <p:ph type="sldNum" sz="quarter" idx="5"/>
          </p:nvPr>
        </p:nvSpPr>
        <p:spPr/>
        <p:txBody>
          <a:bodyPr/>
          <a:lstStyle/>
          <a:p>
            <a:fld id="{84036811-DB44-2047-81E0-A2CB59A1C3EE}" type="slidenum">
              <a:rPr lang="en-US" smtClean="0"/>
              <a:t>6</a:t>
            </a:fld>
            <a:endParaRPr lang="en-US"/>
          </a:p>
        </p:txBody>
      </p:sp>
    </p:spTree>
    <p:extLst>
      <p:ext uri="{BB962C8B-B14F-4D97-AF65-F5344CB8AC3E}">
        <p14:creationId xmlns:p14="http://schemas.microsoft.com/office/powerpoint/2010/main" val="73006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Asian =485</a:t>
            </a:r>
          </a:p>
          <a:p>
            <a:r>
              <a:rPr lang="en-US" dirty="0"/>
              <a:t>White= 473</a:t>
            </a:r>
          </a:p>
          <a:p>
            <a:r>
              <a:rPr lang="en-US" dirty="0"/>
              <a:t>Black= 27</a:t>
            </a:r>
          </a:p>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7</a:t>
            </a:fld>
            <a:endParaRPr lang="en-US"/>
          </a:p>
        </p:txBody>
      </p:sp>
    </p:spTree>
    <p:extLst>
      <p:ext uri="{BB962C8B-B14F-4D97-AF65-F5344CB8AC3E}">
        <p14:creationId xmlns:p14="http://schemas.microsoft.com/office/powerpoint/2010/main" val="20856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8</a:t>
            </a:fld>
            <a:endParaRPr lang="en-US"/>
          </a:p>
        </p:txBody>
      </p:sp>
    </p:spTree>
    <p:extLst>
      <p:ext uri="{BB962C8B-B14F-4D97-AF65-F5344CB8AC3E}">
        <p14:creationId xmlns:p14="http://schemas.microsoft.com/office/powerpoint/2010/main" val="21008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36811-DB44-2047-81E0-A2CB59A1C3EE}" type="slidenum">
              <a:rPr lang="en-US" smtClean="0"/>
              <a:t>14</a:t>
            </a:fld>
            <a:endParaRPr lang="en-US"/>
          </a:p>
        </p:txBody>
      </p:sp>
    </p:spTree>
    <p:extLst>
      <p:ext uri="{BB962C8B-B14F-4D97-AF65-F5344CB8AC3E}">
        <p14:creationId xmlns:p14="http://schemas.microsoft.com/office/powerpoint/2010/main" val="32200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9DAC18F5-EDCA-9442-8F24-318D9881AF7B}" type="datetime1">
              <a:rPr lang="en-US" smtClean="0"/>
              <a:t>6/3/21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14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E0F6762B-CB5F-4340-B3D9-F23BE26F30FC}" type="datetime1">
              <a:rPr lang="en-US" smtClean="0"/>
              <a:t>6/3/21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2476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DBE26039-6D12-2249-BE40-7EA5766E3D15}" type="datetime1">
              <a:rPr lang="en-US" smtClean="0"/>
              <a:t>6/3/21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6699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B93C7135-4A2C-3042-A9C4-A62F86E33A76}" type="datetime1">
              <a:rPr lang="en-US" smtClean="0"/>
              <a:t>6/3/21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472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FFAAB282-2E1C-2442-A8F9-5FAF68CE91D3}" type="datetime1">
              <a:rPr lang="en-US" smtClean="0"/>
              <a:t>6/3/21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546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BAA396A-CFCC-5C4C-A71C-BFFCEB59A24C}" type="datetime1">
              <a:rPr lang="en-US" smtClean="0"/>
              <a:t>6/3/21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6167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B57FABA3-7CEA-3C48-87E5-0B683DA07E96}" type="datetime1">
              <a:rPr lang="en-US" smtClean="0"/>
              <a:t>6/3/21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452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CCCCB4CC-22B4-FF4D-ADE7-23EE2FECE883}" type="datetime1">
              <a:rPr lang="en-US" smtClean="0"/>
              <a:t>6/3/21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7424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F3240A69-6DEB-D144-AB33-B1C87D1A37EE}" type="datetime1">
              <a:rPr lang="en-US" smtClean="0"/>
              <a:t>6/3/21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14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5F108DDE-BC19-044A-AC07-3BF03CDD6104}" type="datetime1">
              <a:rPr lang="en-US" smtClean="0"/>
              <a:t>6/3/21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365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D051F7CB-0FC8-1C44-9DE7-9C4F201FB0D9}" type="datetime1">
              <a:rPr lang="en-US" smtClean="0"/>
              <a:t>6/3/21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152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0BCD89F3-959E-4E45-BC8B-4589E7A3B572}" type="datetime1">
              <a:rPr lang="en-US" smtClean="0"/>
              <a:t>6/3/21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999961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Illuminated technology network on a dark background">
            <a:extLst>
              <a:ext uri="{FF2B5EF4-FFF2-40B4-BE49-F238E27FC236}">
                <a16:creationId xmlns:a16="http://schemas.microsoft.com/office/drawing/2014/main" id="{ABB50E43-EA42-457C-A699-F5CC82D4CE1B}"/>
              </a:ext>
            </a:extLst>
          </p:cNvPr>
          <p:cNvPicPr>
            <a:picLocks noChangeAspect="1"/>
          </p:cNvPicPr>
          <p:nvPr/>
        </p:nvPicPr>
        <p:blipFill rotWithShape="1">
          <a:blip r:embed="rId3">
            <a:alphaModFix amt="6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1526FE9-E0F3-504D-8106-D6D47345F220}"/>
              </a:ext>
            </a:extLst>
          </p:cNvPr>
          <p:cNvSpPr>
            <a:spLocks noGrp="1"/>
          </p:cNvSpPr>
          <p:nvPr>
            <p:ph type="ctrTitle"/>
          </p:nvPr>
        </p:nvSpPr>
        <p:spPr>
          <a:xfrm>
            <a:off x="960120" y="640080"/>
            <a:ext cx="10268712" cy="3227832"/>
          </a:xfrm>
        </p:spPr>
        <p:txBody>
          <a:bodyPr anchor="b">
            <a:normAutofit/>
          </a:bodyPr>
          <a:lstStyle/>
          <a:p>
            <a:r>
              <a:rPr lang="en-US" sz="7500" dirty="0"/>
              <a:t>NLP Techniques IN Engineering Education</a:t>
            </a:r>
          </a:p>
        </p:txBody>
      </p:sp>
      <p:sp>
        <p:nvSpPr>
          <p:cNvPr id="3" name="Subtitle 2">
            <a:extLst>
              <a:ext uri="{FF2B5EF4-FFF2-40B4-BE49-F238E27FC236}">
                <a16:creationId xmlns:a16="http://schemas.microsoft.com/office/drawing/2014/main" id="{BF35EFCB-449D-1A4C-ADB6-3F88F6E0840E}"/>
              </a:ext>
            </a:extLst>
          </p:cNvPr>
          <p:cNvSpPr>
            <a:spLocks noGrp="1"/>
          </p:cNvSpPr>
          <p:nvPr>
            <p:ph type="subTitle" idx="1"/>
          </p:nvPr>
        </p:nvSpPr>
        <p:spPr>
          <a:xfrm>
            <a:off x="960120" y="4526280"/>
            <a:ext cx="10268712" cy="1508760"/>
          </a:xfrm>
        </p:spPr>
        <p:txBody>
          <a:bodyPr anchor="t">
            <a:normAutofit/>
          </a:bodyPr>
          <a:lstStyle/>
          <a:p>
            <a:pPr>
              <a:lnSpc>
                <a:spcPct val="91000"/>
              </a:lnSpc>
              <a:spcBef>
                <a:spcPts val="0"/>
              </a:spcBef>
              <a:spcAft>
                <a:spcPts val="100"/>
              </a:spcAft>
            </a:pPr>
            <a:r>
              <a:rPr lang="en-US" sz="2300" dirty="0">
                <a:solidFill>
                  <a:schemeClr val="tx1"/>
                </a:solidFill>
              </a:rPr>
              <a:t>Neha </a:t>
            </a:r>
            <a:r>
              <a:rPr lang="en-US" sz="2300" dirty="0" err="1">
                <a:solidFill>
                  <a:schemeClr val="tx1"/>
                </a:solidFill>
              </a:rPr>
              <a:t>Kardam</a:t>
            </a:r>
            <a:endParaRPr lang="en-US" sz="2300" dirty="0">
              <a:solidFill>
                <a:schemeClr val="tx1"/>
              </a:solidFill>
            </a:endParaRPr>
          </a:p>
          <a:p>
            <a:pPr>
              <a:lnSpc>
                <a:spcPct val="91000"/>
              </a:lnSpc>
              <a:spcBef>
                <a:spcPts val="0"/>
              </a:spcBef>
              <a:spcAft>
                <a:spcPts val="100"/>
              </a:spcAft>
            </a:pPr>
            <a:r>
              <a:rPr lang="en-US" sz="2300" dirty="0">
                <a:solidFill>
                  <a:schemeClr val="tx1"/>
                </a:solidFill>
              </a:rPr>
              <a:t>Under supervision of Prof. Mari Ostendorf</a:t>
            </a:r>
          </a:p>
          <a:p>
            <a:pPr>
              <a:lnSpc>
                <a:spcPct val="91000"/>
              </a:lnSpc>
              <a:spcBef>
                <a:spcPts val="0"/>
              </a:spcBef>
              <a:spcAft>
                <a:spcPts val="100"/>
              </a:spcAft>
            </a:pPr>
            <a:r>
              <a:rPr lang="en-US" sz="2300" dirty="0">
                <a:solidFill>
                  <a:schemeClr val="tx1"/>
                </a:solidFill>
              </a:rPr>
              <a:t>EE517: Introduction to Statistical Learning </a:t>
            </a:r>
          </a:p>
          <a:p>
            <a:pPr>
              <a:lnSpc>
                <a:spcPct val="91000"/>
              </a:lnSpc>
              <a:spcBef>
                <a:spcPts val="0"/>
              </a:spcBef>
              <a:spcAft>
                <a:spcPts val="100"/>
              </a:spcAft>
            </a:pPr>
            <a:r>
              <a:rPr lang="en-US" sz="2300" dirty="0">
                <a:solidFill>
                  <a:schemeClr val="tx1"/>
                </a:solidFill>
              </a:rPr>
              <a:t>Spring 2021</a:t>
            </a:r>
          </a:p>
          <a:p>
            <a:pPr>
              <a:lnSpc>
                <a:spcPct val="91000"/>
              </a:lnSpc>
              <a:spcBef>
                <a:spcPts val="0"/>
              </a:spcBef>
              <a:spcAft>
                <a:spcPts val="100"/>
              </a:spcAft>
            </a:pPr>
            <a:endParaRPr lang="en-US" sz="2300" dirty="0">
              <a:solidFill>
                <a:schemeClr val="tx1"/>
              </a:solidFill>
            </a:endParaRPr>
          </a:p>
        </p:txBody>
      </p:sp>
    </p:spTree>
    <p:extLst>
      <p:ext uri="{BB962C8B-B14F-4D97-AF65-F5344CB8AC3E}">
        <p14:creationId xmlns:p14="http://schemas.microsoft.com/office/powerpoint/2010/main" val="15409461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029B8-88D2-FB42-8CAD-90C1F92CC02B}"/>
              </a:ext>
            </a:extLst>
          </p:cNvPr>
          <p:cNvSpPr>
            <a:spLocks noGrp="1"/>
          </p:cNvSpPr>
          <p:nvPr>
            <p:ph type="title"/>
          </p:nvPr>
        </p:nvSpPr>
        <p:spPr>
          <a:xfrm>
            <a:off x="960120" y="317814"/>
            <a:ext cx="10268712" cy="1700784"/>
          </a:xfrm>
        </p:spPr>
        <p:txBody>
          <a:bodyPr>
            <a:normAutofit/>
          </a:bodyPr>
          <a:lstStyle/>
          <a:p>
            <a:r>
              <a:rPr lang="en-US" dirty="0"/>
              <a:t>Multi label classification</a:t>
            </a:r>
          </a:p>
        </p:txBody>
      </p:sp>
      <p:sp>
        <p:nvSpPr>
          <p:cNvPr id="3" name="Content Placeholder 2">
            <a:extLst>
              <a:ext uri="{FF2B5EF4-FFF2-40B4-BE49-F238E27FC236}">
                <a16:creationId xmlns:a16="http://schemas.microsoft.com/office/drawing/2014/main" id="{A47DED86-98AA-2249-B99E-6E40F6CC9AA8}"/>
              </a:ext>
            </a:extLst>
          </p:cNvPr>
          <p:cNvSpPr>
            <a:spLocks noGrp="1"/>
          </p:cNvSpPr>
          <p:nvPr>
            <p:ph idx="1"/>
          </p:nvPr>
        </p:nvSpPr>
        <p:spPr>
          <a:xfrm>
            <a:off x="960120" y="2784143"/>
            <a:ext cx="5782586" cy="3433031"/>
          </a:xfrm>
        </p:spPr>
        <p:txBody>
          <a:bodyPr anchor="t">
            <a:normAutofit/>
          </a:bodyPr>
          <a:lstStyle/>
          <a:p>
            <a:pPr>
              <a:lnSpc>
                <a:spcPct val="91000"/>
              </a:lnSpc>
            </a:pPr>
            <a:r>
              <a:rPr lang="en-US" sz="1200" b="1" i="1" dirty="0" err="1"/>
              <a:t>A.Single</a:t>
            </a:r>
            <a:r>
              <a:rPr lang="en-US" sz="1200" b="1" i="1" dirty="0"/>
              <a:t> Output Layer Model (Baseline): </a:t>
            </a:r>
            <a:r>
              <a:rPr lang="en-US" sz="1200" dirty="0"/>
              <a:t>single dense layer with 4 outputs with a sigmoid activation functions and binary cross entropy loss functions. Each neuron in the output dense layer will represent one of the 4 output labels. The sigmoid activation function will return a value between 0 and 1 for each neuron. If any neuron's output value is greater than 0.5, it is assumed that the comment belongs to the class represented by that particular neuron.</a:t>
            </a:r>
          </a:p>
          <a:p>
            <a:pPr>
              <a:lnSpc>
                <a:spcPct val="91000"/>
              </a:lnSpc>
            </a:pPr>
            <a:br>
              <a:rPr lang="en-US" sz="1200" dirty="0"/>
            </a:br>
            <a:r>
              <a:rPr lang="en-US" sz="1200" dirty="0"/>
              <a:t>Our model will have one input layer, one embedding layer, one LSTM layer with 128 neurons and one output layer with 6 neurons since we have 6 labels in the output.</a:t>
            </a:r>
          </a:p>
          <a:p>
            <a:pPr>
              <a:lnSpc>
                <a:spcPct val="91000"/>
              </a:lnSpc>
            </a:pPr>
            <a:br>
              <a:rPr lang="en-US" sz="1200" dirty="0"/>
            </a:br>
            <a:endParaRPr lang="en-US" sz="1200" dirty="0"/>
          </a:p>
        </p:txBody>
      </p:sp>
      <p:pic>
        <p:nvPicPr>
          <p:cNvPr id="2050" name="Picture 2" descr="img4">
            <a:extLst>
              <a:ext uri="{FF2B5EF4-FFF2-40B4-BE49-F238E27FC236}">
                <a16:creationId xmlns:a16="http://schemas.microsoft.com/office/drawing/2014/main" id="{B616AE34-C8CE-4B41-8A05-B7A8FFA2C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8853" y="2852382"/>
            <a:ext cx="3921436" cy="33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05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029B8-88D2-FB42-8CAD-90C1F92CC02B}"/>
              </a:ext>
            </a:extLst>
          </p:cNvPr>
          <p:cNvSpPr>
            <a:spLocks noGrp="1"/>
          </p:cNvSpPr>
          <p:nvPr>
            <p:ph type="title"/>
          </p:nvPr>
        </p:nvSpPr>
        <p:spPr>
          <a:xfrm>
            <a:off x="960120" y="317814"/>
            <a:ext cx="10268712" cy="1700784"/>
          </a:xfrm>
        </p:spPr>
        <p:txBody>
          <a:bodyPr>
            <a:normAutofit/>
          </a:bodyPr>
          <a:lstStyle/>
          <a:p>
            <a:r>
              <a:rPr lang="en-US" dirty="0"/>
              <a:t>Multi label classification</a:t>
            </a:r>
          </a:p>
        </p:txBody>
      </p:sp>
      <p:sp>
        <p:nvSpPr>
          <p:cNvPr id="3" name="Content Placeholder 2">
            <a:extLst>
              <a:ext uri="{FF2B5EF4-FFF2-40B4-BE49-F238E27FC236}">
                <a16:creationId xmlns:a16="http://schemas.microsoft.com/office/drawing/2014/main" id="{A47DED86-98AA-2249-B99E-6E40F6CC9AA8}"/>
              </a:ext>
            </a:extLst>
          </p:cNvPr>
          <p:cNvSpPr>
            <a:spLocks noGrp="1"/>
          </p:cNvSpPr>
          <p:nvPr>
            <p:ph idx="1"/>
          </p:nvPr>
        </p:nvSpPr>
        <p:spPr>
          <a:xfrm>
            <a:off x="332508" y="2366768"/>
            <a:ext cx="11856443" cy="3433031"/>
          </a:xfrm>
        </p:spPr>
        <p:txBody>
          <a:bodyPr anchor="t">
            <a:normAutofit/>
          </a:bodyPr>
          <a:lstStyle/>
          <a:p>
            <a:pPr>
              <a:lnSpc>
                <a:spcPct val="91000"/>
              </a:lnSpc>
            </a:pPr>
            <a:r>
              <a:rPr lang="en-US" sz="1200" b="1" i="1" dirty="0" err="1"/>
              <a:t>B.Multiple</a:t>
            </a:r>
            <a:r>
              <a:rPr lang="en-US" sz="1200" b="1" i="1" dirty="0"/>
              <a:t> Output Layers Model: </a:t>
            </a:r>
            <a:r>
              <a:rPr lang="en-US" sz="1200" dirty="0"/>
              <a:t>we will create one dense output layer for each label. We will have a total of 4 dense layers in the output. Each layer will have its own sigmoid function.</a:t>
            </a:r>
          </a:p>
          <a:p>
            <a:pPr>
              <a:lnSpc>
                <a:spcPct val="91000"/>
              </a:lnSpc>
            </a:pPr>
            <a:r>
              <a:rPr lang="en-US" sz="1200" dirty="0"/>
              <a:t>Our model will have one input layer, one embedding layer followed by one LSTM layer with 128 neurons. The output from the LSTM layer will be used as the input to the 6 dense output layers. Each output layer will have 1 neuron with sigmoid activation function. Each output will predict integer value between 1 and 0 for the corresponding label.</a:t>
            </a:r>
            <a:br>
              <a:rPr lang="en-US" sz="1200" dirty="0"/>
            </a:br>
            <a:endParaRPr lang="en-US" sz="1200" dirty="0"/>
          </a:p>
        </p:txBody>
      </p:sp>
      <p:pic>
        <p:nvPicPr>
          <p:cNvPr id="4098" name="Picture 2" descr="img6">
            <a:extLst>
              <a:ext uri="{FF2B5EF4-FFF2-40B4-BE49-F238E27FC236}">
                <a16:creationId xmlns:a16="http://schemas.microsoft.com/office/drawing/2014/main" id="{2B795A6E-4D55-D14A-96EB-5146922E6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86609"/>
            <a:ext cx="12192000" cy="23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41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CD17-A930-2149-8CD0-73822697398C}"/>
              </a:ext>
            </a:extLst>
          </p:cNvPr>
          <p:cNvSpPr>
            <a:spLocks noGrp="1"/>
          </p:cNvSpPr>
          <p:nvPr>
            <p:ph type="title"/>
          </p:nvPr>
        </p:nvSpPr>
        <p:spPr/>
        <p:txBody>
          <a:bodyPr>
            <a:normAutofit fontScale="90000"/>
          </a:bodyPr>
          <a:lstStyle/>
          <a:p>
            <a:r>
              <a:rPr lang="en-US" b="1" i="1" dirty="0"/>
              <a:t>P #2A: Topic Modeling</a:t>
            </a:r>
            <a:br>
              <a:rPr lang="en-US" dirty="0"/>
            </a:br>
            <a:endParaRPr lang="en-US" dirty="0"/>
          </a:p>
        </p:txBody>
      </p:sp>
      <p:sp>
        <p:nvSpPr>
          <p:cNvPr id="3" name="Content Placeholder 2">
            <a:extLst>
              <a:ext uri="{FF2B5EF4-FFF2-40B4-BE49-F238E27FC236}">
                <a16:creationId xmlns:a16="http://schemas.microsoft.com/office/drawing/2014/main" id="{876DB384-5C03-6E46-851A-1DBF1399A4D5}"/>
              </a:ext>
            </a:extLst>
          </p:cNvPr>
          <p:cNvSpPr>
            <a:spLocks noGrp="1"/>
          </p:cNvSpPr>
          <p:nvPr>
            <p:ph idx="1"/>
          </p:nvPr>
        </p:nvSpPr>
        <p:spPr>
          <a:xfrm>
            <a:off x="960120" y="2473036"/>
            <a:ext cx="10268712" cy="4067150"/>
          </a:xfrm>
        </p:spPr>
        <p:txBody>
          <a:bodyPr>
            <a:normAutofit fontScale="62500" lnSpcReduction="20000"/>
          </a:bodyPr>
          <a:lstStyle/>
          <a:p>
            <a:r>
              <a:rPr lang="en-US" i="1" dirty="0"/>
              <a:t>Topic modeling is an unsupervised technique that intends to analyze large volumes of text data by clustering the documents into groups.  </a:t>
            </a:r>
            <a:endParaRPr lang="en-US" dirty="0"/>
          </a:p>
          <a:p>
            <a:pPr fontAlgn="base"/>
            <a:br>
              <a:rPr lang="en-US" dirty="0"/>
            </a:br>
            <a:r>
              <a:rPr lang="en-US" b="1" dirty="0"/>
              <a:t>Latent Dirichlet Allocation (LDA): </a:t>
            </a:r>
            <a:r>
              <a:rPr lang="en-US" dirty="0"/>
              <a:t>The LDA is based upon two general assumptions:</a:t>
            </a:r>
            <a:endParaRPr lang="en-US" b="1" dirty="0"/>
          </a:p>
          <a:p>
            <a:pPr fontAlgn="base"/>
            <a:r>
              <a:rPr lang="en-US" dirty="0"/>
              <a:t>Documents that have similar words usually have the same topic</a:t>
            </a:r>
          </a:p>
          <a:p>
            <a:pPr fontAlgn="base"/>
            <a:r>
              <a:rPr lang="en-US" dirty="0"/>
              <a:t>Documents that have groups of words frequently occurring together usually have the same topic.</a:t>
            </a:r>
          </a:p>
          <a:p>
            <a:r>
              <a:rPr lang="en-US" dirty="0"/>
              <a:t>The LDA is based upon two general assumptions:</a:t>
            </a:r>
          </a:p>
          <a:p>
            <a:r>
              <a:rPr lang="en-US" dirty="0"/>
              <a:t>**Documents that have similar words usually have the same topic</a:t>
            </a:r>
          </a:p>
          <a:p>
            <a:r>
              <a:rPr lang="en-US" dirty="0"/>
              <a:t>**Documents that have groups of words frequently occurring together usually have the same topic.</a:t>
            </a:r>
          </a:p>
          <a:p>
            <a:pPr fontAlgn="base"/>
            <a:br>
              <a:rPr lang="en-US" dirty="0"/>
            </a:br>
            <a:r>
              <a:rPr lang="en-US" b="1" dirty="0"/>
              <a:t>Non-Negative Matrix Factorization (NMF): </a:t>
            </a:r>
            <a:r>
              <a:rPr lang="en-US" dirty="0"/>
              <a:t>Non-negative matrix factorization is also a supervised learning technique which performs clustering as well as dimensionality reduction</a:t>
            </a:r>
            <a:endParaRPr lang="en-US" b="1" dirty="0"/>
          </a:p>
        </p:txBody>
      </p:sp>
    </p:spTree>
    <p:extLst>
      <p:ext uri="{BB962C8B-B14F-4D97-AF65-F5344CB8AC3E}">
        <p14:creationId xmlns:p14="http://schemas.microsoft.com/office/powerpoint/2010/main" val="190932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02BE-3C9B-A745-BB8E-97DEB48B6BCE}"/>
              </a:ext>
            </a:extLst>
          </p:cNvPr>
          <p:cNvSpPr>
            <a:spLocks noGrp="1"/>
          </p:cNvSpPr>
          <p:nvPr>
            <p:ph type="title"/>
          </p:nvPr>
        </p:nvSpPr>
        <p:spPr/>
        <p:txBody>
          <a:bodyPr/>
          <a:lstStyle/>
          <a:p>
            <a:r>
              <a:rPr lang="en-US" b="1" i="1" dirty="0"/>
              <a:t>P #2B: Sentiment Analysis</a:t>
            </a:r>
            <a:endParaRPr lang="en-US" dirty="0"/>
          </a:p>
        </p:txBody>
      </p:sp>
      <p:sp>
        <p:nvSpPr>
          <p:cNvPr id="3" name="Content Placeholder 2">
            <a:extLst>
              <a:ext uri="{FF2B5EF4-FFF2-40B4-BE49-F238E27FC236}">
                <a16:creationId xmlns:a16="http://schemas.microsoft.com/office/drawing/2014/main" id="{734A4291-BD9E-3943-8D22-E0687D0C2E29}"/>
              </a:ext>
            </a:extLst>
          </p:cNvPr>
          <p:cNvSpPr>
            <a:spLocks noGrp="1"/>
          </p:cNvSpPr>
          <p:nvPr>
            <p:ph idx="1"/>
          </p:nvPr>
        </p:nvSpPr>
        <p:spPr/>
        <p:txBody>
          <a:bodyPr>
            <a:normAutofit fontScale="92500" lnSpcReduction="10000"/>
          </a:bodyPr>
          <a:lstStyle/>
          <a:p>
            <a:pPr fontAlgn="base"/>
            <a:r>
              <a:rPr lang="en-US" b="1" dirty="0"/>
              <a:t>NLTK: </a:t>
            </a:r>
            <a:r>
              <a:rPr lang="en-US" dirty="0"/>
              <a:t>NLTK’s Vader sentiment analysis tool uses a bag of words approach (a lookup table of positive and negative words) with some simple heuristics</a:t>
            </a:r>
            <a:endParaRPr lang="en-US" b="1" dirty="0"/>
          </a:p>
          <a:p>
            <a:pPr fontAlgn="base"/>
            <a:r>
              <a:rPr lang="en-US" b="1" dirty="0" err="1"/>
              <a:t>Textblob</a:t>
            </a:r>
            <a:r>
              <a:rPr lang="en-US" b="1" dirty="0"/>
              <a:t>: </a:t>
            </a:r>
            <a:r>
              <a:rPr lang="en-US" dirty="0" err="1"/>
              <a:t>Textblob’s</a:t>
            </a:r>
            <a:r>
              <a:rPr lang="en-US" dirty="0"/>
              <a:t> Sentiment Analysis works in a similar way to NLTK — using a bag of words classifier, but the advantage is that it includes Subjectivity Analysis too (how factual/opinionated a piece of text is)</a:t>
            </a:r>
            <a:endParaRPr lang="en-US" b="1" dirty="0"/>
          </a:p>
          <a:p>
            <a:r>
              <a:rPr lang="en-US" b="1" dirty="0"/>
              <a:t>Flair: </a:t>
            </a:r>
            <a:r>
              <a:rPr lang="en-US" dirty="0"/>
              <a:t>Flair’s sentiment classifier is based on a character-level LSTM neural network which takes sequences of letters and words into account when predicting</a:t>
            </a:r>
          </a:p>
        </p:txBody>
      </p:sp>
    </p:spTree>
    <p:extLst>
      <p:ext uri="{BB962C8B-B14F-4D97-AF65-F5344CB8AC3E}">
        <p14:creationId xmlns:p14="http://schemas.microsoft.com/office/powerpoint/2010/main" val="338741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0285-6535-874C-B1FF-4117D37F9F52}"/>
              </a:ext>
            </a:extLst>
          </p:cNvPr>
          <p:cNvSpPr>
            <a:spLocks noGrp="1"/>
          </p:cNvSpPr>
          <p:nvPr>
            <p:ph type="title"/>
          </p:nvPr>
        </p:nvSpPr>
        <p:spPr/>
        <p:txBody>
          <a:bodyPr/>
          <a:lstStyle/>
          <a:p>
            <a:r>
              <a:rPr lang="en-US" b="1" i="1" dirty="0"/>
              <a:t>P #2C: Semantic Similarity</a:t>
            </a:r>
            <a:endParaRPr lang="en-US" dirty="0"/>
          </a:p>
        </p:txBody>
      </p:sp>
      <p:sp>
        <p:nvSpPr>
          <p:cNvPr id="3" name="Content Placeholder 2">
            <a:extLst>
              <a:ext uri="{FF2B5EF4-FFF2-40B4-BE49-F238E27FC236}">
                <a16:creationId xmlns:a16="http://schemas.microsoft.com/office/drawing/2014/main" id="{065F4701-87CD-7242-818C-20E266DA3EEA}"/>
              </a:ext>
            </a:extLst>
          </p:cNvPr>
          <p:cNvSpPr>
            <a:spLocks noGrp="1"/>
          </p:cNvSpPr>
          <p:nvPr>
            <p:ph idx="1"/>
          </p:nvPr>
        </p:nvSpPr>
        <p:spPr/>
        <p:txBody>
          <a:bodyPr>
            <a:normAutofit fontScale="62500" lnSpcReduction="20000"/>
          </a:bodyPr>
          <a:lstStyle/>
          <a:p>
            <a:pPr fontAlgn="base"/>
            <a:r>
              <a:rPr lang="en-US" dirty="0"/>
              <a:t>I represented each sentence by an embedding using </a:t>
            </a:r>
            <a:r>
              <a:rPr lang="en-US" dirty="0" err="1"/>
              <a:t>infersent</a:t>
            </a:r>
            <a:r>
              <a:rPr lang="en-US" dirty="0"/>
              <a:t> where, </a:t>
            </a:r>
            <a:r>
              <a:rPr lang="en-US" dirty="0" err="1"/>
              <a:t>inferset</a:t>
            </a:r>
            <a:r>
              <a:rPr lang="en-US" dirty="0"/>
              <a:t> is a </a:t>
            </a:r>
            <a:r>
              <a:rPr lang="en-US" i="1" dirty="0"/>
              <a:t>sentence embeddings</a:t>
            </a:r>
            <a:r>
              <a:rPr lang="en-US" dirty="0"/>
              <a:t> method that provides semantic representations for English sentences. It is trained on natural language inference data and generalizes well to many different tasks.</a:t>
            </a:r>
          </a:p>
          <a:p>
            <a:pPr fontAlgn="base"/>
            <a:r>
              <a:rPr lang="en-US" dirty="0"/>
              <a:t>Secondly, I found responses that are semantically similar so the idea here is to index representation of each sentence and pick k(=10) NN (nearest neighbor) for each sentence based on distance threshold. </a:t>
            </a:r>
          </a:p>
          <a:p>
            <a:pPr fontAlgn="base"/>
            <a:r>
              <a:rPr lang="en-US" dirty="0"/>
              <a:t>Thirdly, I found the Get prediction probability of responses pairs on semantic similarity classifiers. Think of step 2 as response generation (focusing on recall) and step 3 as focusing on precision. Of all the responses that are considered potential duplicates here we assign probability to each pair.</a:t>
            </a:r>
          </a:p>
          <a:p>
            <a:r>
              <a:rPr lang="en-US" dirty="0"/>
              <a:t>In the fourth step, Agglomerative clustering is used to merge clusters. Based on responses that are considered duplicates in step 3 we merge clusters using agglomerative clustering implementation in scikit. In agglomerative clustering all observations start as their own clusters and clusters are merged using the merge criteria specified until convergence, at which point no more merges are happening.</a:t>
            </a:r>
          </a:p>
        </p:txBody>
      </p:sp>
    </p:spTree>
    <p:extLst>
      <p:ext uri="{BB962C8B-B14F-4D97-AF65-F5344CB8AC3E}">
        <p14:creationId xmlns:p14="http://schemas.microsoft.com/office/powerpoint/2010/main" val="7085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EEE9-030F-B94E-AFC4-208D7BA5DE93}"/>
              </a:ext>
            </a:extLst>
          </p:cNvPr>
          <p:cNvSpPr>
            <a:spLocks noGrp="1"/>
          </p:cNvSpPr>
          <p:nvPr>
            <p:ph type="title"/>
          </p:nvPr>
        </p:nvSpPr>
        <p:spPr>
          <a:xfrm>
            <a:off x="961644" y="737616"/>
            <a:ext cx="10268712" cy="1700784"/>
          </a:xfrm>
        </p:spPr>
        <p:txBody>
          <a:bodyPr>
            <a:normAutofit fontScale="90000"/>
          </a:bodyPr>
          <a:lstStyle/>
          <a:p>
            <a:r>
              <a:rPr lang="en-US" sz="7300" dirty="0"/>
              <a:t>Task description</a:t>
            </a:r>
            <a:br>
              <a:rPr lang="en-US" dirty="0"/>
            </a:br>
            <a:endParaRPr lang="en-US" dirty="0"/>
          </a:p>
        </p:txBody>
      </p:sp>
      <p:sp>
        <p:nvSpPr>
          <p:cNvPr id="3" name="Content Placeholder 2">
            <a:extLst>
              <a:ext uri="{FF2B5EF4-FFF2-40B4-BE49-F238E27FC236}">
                <a16:creationId xmlns:a16="http://schemas.microsoft.com/office/drawing/2014/main" id="{C35036F8-0CBD-9148-94CD-CB854234AC6C}"/>
              </a:ext>
            </a:extLst>
          </p:cNvPr>
          <p:cNvSpPr>
            <a:spLocks noGrp="1"/>
          </p:cNvSpPr>
          <p:nvPr>
            <p:ph idx="1"/>
          </p:nvPr>
        </p:nvSpPr>
        <p:spPr>
          <a:xfrm>
            <a:off x="444500" y="2438400"/>
            <a:ext cx="10911332" cy="3781044"/>
          </a:xfrm>
        </p:spPr>
        <p:txBody>
          <a:bodyPr>
            <a:normAutofit lnSpcReduction="10000"/>
          </a:bodyPr>
          <a:lstStyle/>
          <a:p>
            <a:r>
              <a:rPr lang="en-US" dirty="0">
                <a:solidFill>
                  <a:schemeClr val="accent6">
                    <a:lumMod val="75000"/>
                  </a:schemeClr>
                </a:solidFill>
              </a:rPr>
              <a:t>Problem #1</a:t>
            </a:r>
            <a:r>
              <a:rPr lang="en-US" dirty="0"/>
              <a:t>: Multi label classification of student responses to the following question:</a:t>
            </a:r>
          </a:p>
          <a:p>
            <a:pPr algn="ctr"/>
            <a:r>
              <a:rPr lang="en-US" i="1" dirty="0">
                <a:solidFill>
                  <a:schemeClr val="accent1">
                    <a:lumMod val="60000"/>
                    <a:lumOff val="40000"/>
                  </a:schemeClr>
                </a:solidFill>
              </a:rPr>
              <a:t>"What one action can students in your lab groups take to improve your educational experience at UW?"</a:t>
            </a:r>
          </a:p>
          <a:p>
            <a:r>
              <a:rPr lang="en-US" dirty="0">
                <a:solidFill>
                  <a:schemeClr val="accent6">
                    <a:lumMod val="75000"/>
                  </a:schemeClr>
                </a:solidFill>
              </a:rPr>
              <a:t>Problem #2: </a:t>
            </a:r>
            <a:r>
              <a:rPr lang="en-US" dirty="0"/>
              <a:t>Identify the topics, Sentiments and semantic similarity of student responses to the following question:</a:t>
            </a:r>
          </a:p>
          <a:p>
            <a:pPr algn="ctr"/>
            <a:r>
              <a:rPr lang="en-US" i="1" dirty="0">
                <a:solidFill>
                  <a:schemeClr val="accent1">
                    <a:lumMod val="60000"/>
                    <a:lumOff val="40000"/>
                  </a:schemeClr>
                </a:solidFill>
              </a:rPr>
              <a:t>"What one action can faculty take to improve your educational experience at UW?”</a:t>
            </a:r>
          </a:p>
          <a:p>
            <a:endParaRPr lang="en-US" dirty="0"/>
          </a:p>
        </p:txBody>
      </p:sp>
    </p:spTree>
    <p:extLst>
      <p:ext uri="{BB962C8B-B14F-4D97-AF65-F5344CB8AC3E}">
        <p14:creationId xmlns:p14="http://schemas.microsoft.com/office/powerpoint/2010/main" val="150378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C06-5299-9A4C-8069-FE7524731E7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5B488A79-8BC0-0F48-96D4-044E403B37F5}"/>
              </a:ext>
            </a:extLst>
          </p:cNvPr>
          <p:cNvSpPr>
            <a:spLocks noGrp="1"/>
          </p:cNvSpPr>
          <p:nvPr>
            <p:ph idx="1"/>
          </p:nvPr>
        </p:nvSpPr>
        <p:spPr>
          <a:xfrm>
            <a:off x="358652" y="2309006"/>
            <a:ext cx="11967426" cy="3593592"/>
          </a:xfrm>
        </p:spPr>
        <p:txBody>
          <a:bodyPr/>
          <a:lstStyle/>
          <a:p>
            <a:r>
              <a:rPr lang="en-US" dirty="0">
                <a:solidFill>
                  <a:schemeClr val="accent6">
                    <a:lumMod val="75000"/>
                  </a:schemeClr>
                </a:solidFill>
              </a:rPr>
              <a:t>P #1: Multi label classification (712 rows × 3 columns)</a:t>
            </a:r>
          </a:p>
          <a:p>
            <a:endParaRPr lang="en-US" dirty="0"/>
          </a:p>
          <a:p>
            <a:endParaRPr lang="en-US" dirty="0"/>
          </a:p>
          <a:p>
            <a:r>
              <a:rPr lang="en-US" dirty="0">
                <a:solidFill>
                  <a:schemeClr val="accent6">
                    <a:lumMod val="75000"/>
                  </a:schemeClr>
                </a:solidFill>
              </a:rPr>
              <a:t>P #2: Topics, Sentiment and Semantic similarity (1624rows × 60 columns)</a:t>
            </a:r>
          </a:p>
          <a:p>
            <a:endParaRPr lang="en-US" sz="2000" dirty="0">
              <a:solidFill>
                <a:schemeClr val="accent1">
                  <a:lumMod val="60000"/>
                  <a:lumOff val="40000"/>
                </a:schemeClr>
              </a:solidFill>
            </a:endParaRPr>
          </a:p>
        </p:txBody>
      </p:sp>
      <p:graphicFrame>
        <p:nvGraphicFramePr>
          <p:cNvPr id="4" name="Table 3">
            <a:extLst>
              <a:ext uri="{FF2B5EF4-FFF2-40B4-BE49-F238E27FC236}">
                <a16:creationId xmlns:a16="http://schemas.microsoft.com/office/drawing/2014/main" id="{00784398-EEDB-4D42-9A71-068AB566418E}"/>
              </a:ext>
            </a:extLst>
          </p:cNvPr>
          <p:cNvGraphicFramePr>
            <a:graphicFrameLocks noGrp="1"/>
          </p:cNvGraphicFramePr>
          <p:nvPr>
            <p:extLst>
              <p:ext uri="{D42A27DB-BD31-4B8C-83A1-F6EECF244321}">
                <p14:modId xmlns:p14="http://schemas.microsoft.com/office/powerpoint/2010/main" val="4209247710"/>
              </p:ext>
            </p:extLst>
          </p:nvPr>
        </p:nvGraphicFramePr>
        <p:xfrm>
          <a:off x="212849" y="2827020"/>
          <a:ext cx="11620499" cy="899160"/>
        </p:xfrm>
        <a:graphic>
          <a:graphicData uri="http://schemas.openxmlformats.org/drawingml/2006/table">
            <a:tbl>
              <a:tblPr/>
              <a:tblGrid>
                <a:gridCol w="10263861">
                  <a:extLst>
                    <a:ext uri="{9D8B030D-6E8A-4147-A177-3AD203B41FA5}">
                      <a16:colId xmlns:a16="http://schemas.microsoft.com/office/drawing/2014/main" val="345513459"/>
                    </a:ext>
                  </a:extLst>
                </a:gridCol>
                <a:gridCol w="647908">
                  <a:extLst>
                    <a:ext uri="{9D8B030D-6E8A-4147-A177-3AD203B41FA5}">
                      <a16:colId xmlns:a16="http://schemas.microsoft.com/office/drawing/2014/main" val="311026163"/>
                    </a:ext>
                  </a:extLst>
                </a:gridCol>
                <a:gridCol w="708730">
                  <a:extLst>
                    <a:ext uri="{9D8B030D-6E8A-4147-A177-3AD203B41FA5}">
                      <a16:colId xmlns:a16="http://schemas.microsoft.com/office/drawing/2014/main" val="1150124543"/>
                    </a:ext>
                  </a:extLst>
                </a:gridCol>
              </a:tblGrid>
              <a:tr h="104775">
                <a:tc>
                  <a:txBody>
                    <a:bodyPr/>
                    <a:lstStyle/>
                    <a:p>
                      <a:pPr marL="0" algn="l" defTabSz="914400" rtl="0" eaLnBrk="1" latinLnBrk="0" hangingPunct="1"/>
                      <a:r>
                        <a:rPr lang="en-US" sz="1600" kern="1200" dirty="0">
                          <a:solidFill>
                            <a:schemeClr val="tx1"/>
                          </a:solidFill>
                          <a:latin typeface="+mn-lt"/>
                          <a:ea typeface="+mn-ea"/>
                          <a:cs typeface="+mn-cs"/>
                        </a:rPr>
                        <a:t>Students Response to Question 1</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effectLst/>
                        </a:rPr>
                        <a:t>C.1</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effectLst/>
                        </a:rPr>
                        <a:t>C.2</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80531129"/>
                  </a:ext>
                </a:extLst>
              </a:tr>
              <a:tr h="104775">
                <a:tc>
                  <a:txBody>
                    <a:bodyPr/>
                    <a:lstStyle/>
                    <a:p>
                      <a:r>
                        <a:rPr lang="en-US" sz="1400" kern="1200" dirty="0">
                          <a:solidFill>
                            <a:srgbClr val="000000"/>
                          </a:solidFill>
                          <a:effectLst/>
                          <a:latin typeface="Helvetica Neue" panose="02000503000000020004" pitchFamily="2" charset="0"/>
                          <a:ea typeface="+mn-ea"/>
                          <a:cs typeface="+mn-cs"/>
                        </a:rPr>
                        <a:t>Participate and engage as much as possible by collaborating during the agreed meeting time and being prepared for the lab.</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US" sz="1400" dirty="0">
                          <a:solidFill>
                            <a:srgbClr val="000000"/>
                          </a:solidFill>
                          <a:effectLst/>
                          <a:latin typeface="Helvetica Neue" panose="02000503000000020004" pitchFamily="2" charset="0"/>
                        </a:rPr>
                        <a:t>PI</a:t>
                      </a:r>
                      <a:endParaRPr lang="en-US" sz="1400"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IA</a:t>
                      </a:r>
                      <a:endParaRPr lang="en-US" sz="1400"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573337"/>
                  </a:ext>
                </a:extLst>
              </a:tr>
              <a:tr h="104775">
                <a:tc>
                  <a:txBody>
                    <a:bodyPr/>
                    <a:lstStyle/>
                    <a:p>
                      <a:r>
                        <a:rPr lang="en-US" sz="1400" kern="1200" dirty="0">
                          <a:solidFill>
                            <a:srgbClr val="000000"/>
                          </a:solidFill>
                          <a:effectLst/>
                          <a:latin typeface="Helvetica Neue" panose="02000503000000020004" pitchFamily="2" charset="0"/>
                          <a:ea typeface="+mn-ea"/>
                          <a:cs typeface="+mn-cs"/>
                        </a:rPr>
                        <a:t>They can be better at communicating and more time efficient</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US" sz="1400" dirty="0">
                          <a:solidFill>
                            <a:srgbClr val="000000"/>
                          </a:solidFill>
                          <a:effectLst/>
                          <a:latin typeface="Helvetica Neue" panose="02000503000000020004" pitchFamily="2" charset="0"/>
                        </a:rPr>
                        <a:t>ISS</a:t>
                      </a:r>
                      <a:endParaRPr lang="en-US" sz="1400"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POSI</a:t>
                      </a:r>
                      <a:endParaRPr lang="en-US" sz="1400"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560136"/>
                  </a:ext>
                </a:extLst>
              </a:tr>
            </a:tbl>
          </a:graphicData>
        </a:graphic>
      </p:graphicFrame>
      <p:graphicFrame>
        <p:nvGraphicFramePr>
          <p:cNvPr id="5" name="Table 4">
            <a:extLst>
              <a:ext uri="{FF2B5EF4-FFF2-40B4-BE49-F238E27FC236}">
                <a16:creationId xmlns:a16="http://schemas.microsoft.com/office/drawing/2014/main" id="{E707016E-B235-5E41-B005-C65FF7B8F5C8}"/>
              </a:ext>
            </a:extLst>
          </p:cNvPr>
          <p:cNvGraphicFramePr>
            <a:graphicFrameLocks noGrp="1"/>
          </p:cNvGraphicFramePr>
          <p:nvPr>
            <p:extLst>
              <p:ext uri="{D42A27DB-BD31-4B8C-83A1-F6EECF244321}">
                <p14:modId xmlns:p14="http://schemas.microsoft.com/office/powerpoint/2010/main" val="2777275602"/>
              </p:ext>
            </p:extLst>
          </p:nvPr>
        </p:nvGraphicFramePr>
        <p:xfrm>
          <a:off x="142996" y="4654265"/>
          <a:ext cx="11760203" cy="1641220"/>
        </p:xfrm>
        <a:graphic>
          <a:graphicData uri="http://schemas.openxmlformats.org/drawingml/2006/table">
            <a:tbl>
              <a:tblPr/>
              <a:tblGrid>
                <a:gridCol w="1570301">
                  <a:extLst>
                    <a:ext uri="{9D8B030D-6E8A-4147-A177-3AD203B41FA5}">
                      <a16:colId xmlns:a16="http://schemas.microsoft.com/office/drawing/2014/main" val="3669333872"/>
                    </a:ext>
                  </a:extLst>
                </a:gridCol>
                <a:gridCol w="866274">
                  <a:extLst>
                    <a:ext uri="{9D8B030D-6E8A-4147-A177-3AD203B41FA5}">
                      <a16:colId xmlns:a16="http://schemas.microsoft.com/office/drawing/2014/main" val="2265998634"/>
                    </a:ext>
                  </a:extLst>
                </a:gridCol>
                <a:gridCol w="661039">
                  <a:extLst>
                    <a:ext uri="{9D8B030D-6E8A-4147-A177-3AD203B41FA5}">
                      <a16:colId xmlns:a16="http://schemas.microsoft.com/office/drawing/2014/main" val="1442988807"/>
                    </a:ext>
                  </a:extLst>
                </a:gridCol>
                <a:gridCol w="1180043">
                  <a:extLst>
                    <a:ext uri="{9D8B030D-6E8A-4147-A177-3AD203B41FA5}">
                      <a16:colId xmlns:a16="http://schemas.microsoft.com/office/drawing/2014/main" val="1510351358"/>
                    </a:ext>
                  </a:extLst>
                </a:gridCol>
                <a:gridCol w="1394597">
                  <a:extLst>
                    <a:ext uri="{9D8B030D-6E8A-4147-A177-3AD203B41FA5}">
                      <a16:colId xmlns:a16="http://schemas.microsoft.com/office/drawing/2014/main" val="500864446"/>
                    </a:ext>
                  </a:extLst>
                </a:gridCol>
                <a:gridCol w="1649379">
                  <a:extLst>
                    <a:ext uri="{9D8B030D-6E8A-4147-A177-3AD203B41FA5}">
                      <a16:colId xmlns:a16="http://schemas.microsoft.com/office/drawing/2014/main" val="1954068056"/>
                    </a:ext>
                  </a:extLst>
                </a:gridCol>
                <a:gridCol w="1475054">
                  <a:extLst>
                    <a:ext uri="{9D8B030D-6E8A-4147-A177-3AD203B41FA5}">
                      <a16:colId xmlns:a16="http://schemas.microsoft.com/office/drawing/2014/main" val="1630286962"/>
                    </a:ext>
                  </a:extLst>
                </a:gridCol>
                <a:gridCol w="2963516">
                  <a:extLst>
                    <a:ext uri="{9D8B030D-6E8A-4147-A177-3AD203B41FA5}">
                      <a16:colId xmlns:a16="http://schemas.microsoft.com/office/drawing/2014/main" val="289165887"/>
                    </a:ext>
                  </a:extLst>
                </a:gridCol>
              </a:tblGrid>
              <a:tr h="368615">
                <a:tc>
                  <a:txBody>
                    <a:bodyPr/>
                    <a:lstStyle/>
                    <a:p>
                      <a:r>
                        <a:rPr lang="en-US" sz="1600"/>
                        <a:t>Class</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t>Quarter</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a:t>Year</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t>B1_Age</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t>B2_Gender</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t>B3.1_USStatus</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r>
                        <a:rPr lang="en-US" sz="1600" dirty="0"/>
                        <a:t>B4.1_Race</a:t>
                      </a: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Students Response to Question 2</a:t>
                      </a:r>
                    </a:p>
                    <a:p>
                      <a:endParaRPr lang="en-US" sz="1600" dirty="0"/>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587724110"/>
                  </a:ext>
                </a:extLst>
              </a:tr>
              <a:tr h="667905">
                <a:tc>
                  <a:txBody>
                    <a:bodyPr/>
                    <a:lstStyle/>
                    <a:p>
                      <a:r>
                        <a:rPr lang="en-US" sz="1400" dirty="0">
                          <a:solidFill>
                            <a:srgbClr val="000000"/>
                          </a:solidFill>
                          <a:effectLst/>
                          <a:latin typeface="Helvetica Neue" panose="02000503000000020004" pitchFamily="2" charset="0"/>
                        </a:rPr>
                        <a:t>EE233_Spring2020</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Spring</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2020</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20</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2</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1</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6</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Helvetica Neue" panose="02000503000000020004" pitchFamily="2" charset="0"/>
                        </a:rPr>
                        <a:t>Restructure quizzes and stuff. In 235 we had a weekly quiz in lieu of midterms and a final, and that helped keep people engaged and paying attention.</a:t>
                      </a:r>
                      <a:endParaRPr lang="en-US" sz="1400" dirty="0">
                        <a:effectLst/>
                      </a:endParaRPr>
                    </a:p>
                  </a:txBody>
                  <a:tcPr marL="21685" marR="21685" marT="21685" marB="2168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27315"/>
                  </a:ext>
                </a:extLst>
              </a:tr>
            </a:tbl>
          </a:graphicData>
        </a:graphic>
      </p:graphicFrame>
    </p:spTree>
    <p:extLst>
      <p:ext uri="{BB962C8B-B14F-4D97-AF65-F5344CB8AC3E}">
        <p14:creationId xmlns:p14="http://schemas.microsoft.com/office/powerpoint/2010/main" val="298081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12C7-BBD7-624A-AE7B-E8082C18545C}"/>
              </a:ext>
            </a:extLst>
          </p:cNvPr>
          <p:cNvSpPr>
            <a:spLocks noGrp="1"/>
          </p:cNvSpPr>
          <p:nvPr>
            <p:ph type="title"/>
          </p:nvPr>
        </p:nvSpPr>
        <p:spPr/>
        <p:txBody>
          <a:bodyPr/>
          <a:lstStyle/>
          <a:p>
            <a:r>
              <a:rPr lang="en-US" dirty="0"/>
              <a:t>Overview of approach </a:t>
            </a:r>
          </a:p>
        </p:txBody>
      </p:sp>
      <p:sp>
        <p:nvSpPr>
          <p:cNvPr id="3" name="Content Placeholder 2">
            <a:extLst>
              <a:ext uri="{FF2B5EF4-FFF2-40B4-BE49-F238E27FC236}">
                <a16:creationId xmlns:a16="http://schemas.microsoft.com/office/drawing/2014/main" id="{186B3367-B892-1948-8958-B0C85E2C4BC8}"/>
              </a:ext>
            </a:extLst>
          </p:cNvPr>
          <p:cNvSpPr>
            <a:spLocks noGrp="1"/>
          </p:cNvSpPr>
          <p:nvPr>
            <p:ph idx="1"/>
          </p:nvPr>
        </p:nvSpPr>
        <p:spPr>
          <a:xfrm>
            <a:off x="960120" y="2260205"/>
            <a:ext cx="10268712" cy="3593592"/>
          </a:xfrm>
        </p:spPr>
        <p:txBody>
          <a:bodyPr/>
          <a:lstStyle/>
          <a:p>
            <a:endParaRPr lang="en-US" i="1" dirty="0">
              <a:solidFill>
                <a:schemeClr val="accent1">
                  <a:lumMod val="60000"/>
                  <a:lumOff val="40000"/>
                </a:schemeClr>
              </a:solidFill>
            </a:endParaRPr>
          </a:p>
          <a:p>
            <a:endParaRPr lang="en-US" b="1" dirty="0"/>
          </a:p>
          <a:p>
            <a:endParaRPr lang="en-US" sz="1800" b="1" dirty="0"/>
          </a:p>
        </p:txBody>
      </p:sp>
      <p:graphicFrame>
        <p:nvGraphicFramePr>
          <p:cNvPr id="4" name="Table 4">
            <a:extLst>
              <a:ext uri="{FF2B5EF4-FFF2-40B4-BE49-F238E27FC236}">
                <a16:creationId xmlns:a16="http://schemas.microsoft.com/office/drawing/2014/main" id="{4C94C262-7FD9-884C-AAEC-411CF555320C}"/>
              </a:ext>
            </a:extLst>
          </p:cNvPr>
          <p:cNvGraphicFramePr>
            <a:graphicFrameLocks noGrp="1"/>
          </p:cNvGraphicFramePr>
          <p:nvPr>
            <p:extLst>
              <p:ext uri="{D42A27DB-BD31-4B8C-83A1-F6EECF244321}">
                <p14:modId xmlns:p14="http://schemas.microsoft.com/office/powerpoint/2010/main" val="3828131792"/>
              </p:ext>
            </p:extLst>
          </p:nvPr>
        </p:nvGraphicFramePr>
        <p:xfrm>
          <a:off x="415480" y="4169437"/>
          <a:ext cx="11357991" cy="2055865"/>
        </p:xfrm>
        <a:graphic>
          <a:graphicData uri="http://schemas.openxmlformats.org/drawingml/2006/table">
            <a:tbl>
              <a:tblPr firstRow="1" bandRow="1">
                <a:tableStyleId>{7E9639D4-E3E2-4D34-9284-5A2195B3D0D7}</a:tableStyleId>
              </a:tblPr>
              <a:tblGrid>
                <a:gridCol w="4512183">
                  <a:extLst>
                    <a:ext uri="{9D8B030D-6E8A-4147-A177-3AD203B41FA5}">
                      <a16:colId xmlns:a16="http://schemas.microsoft.com/office/drawing/2014/main" val="401177011"/>
                    </a:ext>
                  </a:extLst>
                </a:gridCol>
                <a:gridCol w="3422904">
                  <a:extLst>
                    <a:ext uri="{9D8B030D-6E8A-4147-A177-3AD203B41FA5}">
                      <a16:colId xmlns:a16="http://schemas.microsoft.com/office/drawing/2014/main" val="3285890228"/>
                    </a:ext>
                  </a:extLst>
                </a:gridCol>
                <a:gridCol w="3422904">
                  <a:extLst>
                    <a:ext uri="{9D8B030D-6E8A-4147-A177-3AD203B41FA5}">
                      <a16:colId xmlns:a16="http://schemas.microsoft.com/office/drawing/2014/main" val="3466993537"/>
                    </a:ext>
                  </a:extLst>
                </a:gridCol>
              </a:tblGrid>
              <a:tr h="488854">
                <a:tc>
                  <a:txBody>
                    <a:bodyPr/>
                    <a:lstStyle/>
                    <a:p>
                      <a:r>
                        <a:rPr lang="en-US" dirty="0">
                          <a:solidFill>
                            <a:schemeClr val="tx1"/>
                          </a:solidFill>
                        </a:rPr>
                        <a:t>P #2A: Topic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tc>
                  <a:txBody>
                    <a:bodyPr/>
                    <a:lstStyle/>
                    <a:p>
                      <a:r>
                        <a:rPr lang="en-US" dirty="0">
                          <a:solidFill>
                            <a:schemeClr val="tx1"/>
                          </a:solidFill>
                        </a:rPr>
                        <a:t>P #2B: Sentiment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tc>
                  <a:txBody>
                    <a:bodyPr/>
                    <a:lstStyle/>
                    <a:p>
                      <a:r>
                        <a:rPr lang="en-US" dirty="0">
                          <a:solidFill>
                            <a:schemeClr val="tx1"/>
                          </a:solidFill>
                        </a:rPr>
                        <a:t>P #2C: Semantic Similarity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extLst>
                  <a:ext uri="{0D108BD9-81ED-4DB2-BD59-A6C34878D82A}">
                    <a16:rowId xmlns:a16="http://schemas.microsoft.com/office/drawing/2014/main" val="4228199588"/>
                  </a:ext>
                </a:extLst>
              </a:tr>
              <a:tr h="1567011">
                <a:tc>
                  <a:txBody>
                    <a:bodyPr/>
                    <a:lstStyle/>
                    <a:p>
                      <a:pPr marL="342900" indent="-342900">
                        <a:buFont typeface="+mj-lt"/>
                        <a:buAutoNum type="arabicPeriod"/>
                      </a:pPr>
                      <a:r>
                        <a:rPr lang="en-US" b="0" dirty="0"/>
                        <a:t>Latent Dirichlet Allocation (LDA)</a:t>
                      </a:r>
                    </a:p>
                    <a:p>
                      <a:pPr marL="342900" indent="-342900">
                        <a:buFont typeface="+mj-lt"/>
                        <a:buAutoNum type="arabicPeriod"/>
                      </a:pPr>
                      <a:r>
                        <a:rPr lang="en-US" b="0" dirty="0"/>
                        <a:t>Non-Negative Matrix Factorization (NMF)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Pertained Sentiment analysis tools are used</a:t>
                      </a:r>
                    </a:p>
                    <a:p>
                      <a:pPr marL="342900" indent="-342900">
                        <a:buFont typeface="+mj-lt"/>
                        <a:buAutoNum type="arabicPeriod"/>
                      </a:pPr>
                      <a:r>
                        <a:rPr lang="en-US" dirty="0"/>
                        <a:t>NLTK</a:t>
                      </a:r>
                    </a:p>
                    <a:p>
                      <a:pPr marL="342900" indent="-342900">
                        <a:buFont typeface="+mj-lt"/>
                        <a:buAutoNum type="arabicPeriod"/>
                      </a:pPr>
                      <a:r>
                        <a:rPr lang="en-US" dirty="0" err="1"/>
                        <a:t>Textblob</a:t>
                      </a:r>
                      <a:endParaRPr lang="en-US" dirty="0"/>
                    </a:p>
                    <a:p>
                      <a:pPr marL="342900" indent="-342900">
                        <a:buFont typeface="+mj-lt"/>
                        <a:buAutoNum type="arabicPeriod"/>
                      </a:pPr>
                      <a:r>
                        <a:rPr lang="en-US" dirty="0"/>
                        <a:t>Flair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dirty="0"/>
                        <a:t>Sentence embedding using </a:t>
                      </a:r>
                      <a:r>
                        <a:rPr lang="en-US" dirty="0" err="1"/>
                        <a:t>infersent</a:t>
                      </a:r>
                      <a:endParaRPr lang="en-US" dirty="0"/>
                    </a:p>
                    <a:p>
                      <a:pPr marL="342900" indent="-342900">
                        <a:buFont typeface="+mj-lt"/>
                        <a:buAutoNum type="arabicPeriod"/>
                      </a:pPr>
                      <a:r>
                        <a:rPr lang="en-US" dirty="0"/>
                        <a:t>KNN for clustering</a:t>
                      </a:r>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559441"/>
                  </a:ext>
                </a:extLst>
              </a:tr>
            </a:tbl>
          </a:graphicData>
        </a:graphic>
      </p:graphicFrame>
      <p:graphicFrame>
        <p:nvGraphicFramePr>
          <p:cNvPr id="6" name="Table 4">
            <a:extLst>
              <a:ext uri="{FF2B5EF4-FFF2-40B4-BE49-F238E27FC236}">
                <a16:creationId xmlns:a16="http://schemas.microsoft.com/office/drawing/2014/main" id="{D2BBF01F-31FE-9B44-A795-1E2423C471D0}"/>
              </a:ext>
            </a:extLst>
          </p:cNvPr>
          <p:cNvGraphicFramePr>
            <a:graphicFrameLocks noGrp="1"/>
          </p:cNvGraphicFramePr>
          <p:nvPr>
            <p:extLst>
              <p:ext uri="{D42A27DB-BD31-4B8C-83A1-F6EECF244321}">
                <p14:modId xmlns:p14="http://schemas.microsoft.com/office/powerpoint/2010/main" val="2606974397"/>
              </p:ext>
            </p:extLst>
          </p:nvPr>
        </p:nvGraphicFramePr>
        <p:xfrm>
          <a:off x="3411596" y="2574741"/>
          <a:ext cx="5068261" cy="1280160"/>
        </p:xfrm>
        <a:graphic>
          <a:graphicData uri="http://schemas.openxmlformats.org/drawingml/2006/table">
            <a:tbl>
              <a:tblPr firstRow="1" bandRow="1">
                <a:tableStyleId>{7E9639D4-E3E2-4D34-9284-5A2195B3D0D7}</a:tableStyleId>
              </a:tblPr>
              <a:tblGrid>
                <a:gridCol w="5068261">
                  <a:extLst>
                    <a:ext uri="{9D8B030D-6E8A-4147-A177-3AD203B41FA5}">
                      <a16:colId xmlns:a16="http://schemas.microsoft.com/office/drawing/2014/main" val="401177011"/>
                    </a:ext>
                  </a:extLst>
                </a:gridCol>
              </a:tblGrid>
              <a:tr h="264817">
                <a:tc>
                  <a:txBody>
                    <a:bodyPr/>
                    <a:lstStyle/>
                    <a:p>
                      <a:pPr algn="ctr"/>
                      <a:r>
                        <a:rPr lang="en-US" dirty="0">
                          <a:solidFill>
                            <a:schemeClr val="tx1"/>
                          </a:solidFill>
                        </a:rPr>
                        <a:t>P #1: Multi Label Classification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extLst>
                  <a:ext uri="{0D108BD9-81ED-4DB2-BD59-A6C34878D82A}">
                    <a16:rowId xmlns:a16="http://schemas.microsoft.com/office/drawing/2014/main" val="4228199588"/>
                  </a:ext>
                </a:extLst>
              </a:tr>
              <a:tr h="527783">
                <a:tc>
                  <a:txBody>
                    <a:bodyPr/>
                    <a:lstStyle/>
                    <a:p>
                      <a:pPr marL="617220" lvl="2" indent="-342900">
                        <a:buFont typeface="+mj-lt"/>
                        <a:buAutoNum type="alphaUcPeriod"/>
                      </a:pPr>
                      <a:r>
                        <a:rPr lang="en-US" b="0" dirty="0"/>
                        <a:t>Single Output Layer Model (Baseline)</a:t>
                      </a:r>
                    </a:p>
                    <a:p>
                      <a:pPr marL="617220" marR="0" lvl="2" indent="-342900" algn="l" defTabSz="914400" rtl="0" eaLnBrk="1" fontAlgn="auto" latinLnBrk="0" hangingPunct="1">
                        <a:lnSpc>
                          <a:spcPct val="100000"/>
                        </a:lnSpc>
                        <a:spcBef>
                          <a:spcPts val="0"/>
                        </a:spcBef>
                        <a:spcAft>
                          <a:spcPts val="0"/>
                        </a:spcAft>
                        <a:buClrTx/>
                        <a:buSzTx/>
                        <a:buFont typeface="+mj-lt"/>
                        <a:buAutoNum type="alphaUcPeriod"/>
                        <a:tabLst/>
                        <a:defRPr/>
                      </a:pPr>
                      <a:r>
                        <a:rPr lang="en-US" b="0" dirty="0"/>
                        <a:t>Multiple Output Layers Model</a:t>
                      </a:r>
                    </a:p>
                    <a:p>
                      <a:pPr marL="617220" lvl="2" indent="-342900">
                        <a:buFont typeface="+mj-lt"/>
                        <a:buAutoNum type="alphaUcPeriod"/>
                      </a:pP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559441"/>
                  </a:ext>
                </a:extLst>
              </a:tr>
            </a:tbl>
          </a:graphicData>
        </a:graphic>
      </p:graphicFrame>
    </p:spTree>
    <p:extLst>
      <p:ext uri="{BB962C8B-B14F-4D97-AF65-F5344CB8AC3E}">
        <p14:creationId xmlns:p14="http://schemas.microsoft.com/office/powerpoint/2010/main" val="106422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3527-4478-944D-89D4-187A5E13163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7E98ED4-2218-4C4B-A63E-4DFE09F85BE5}"/>
              </a:ext>
            </a:extLst>
          </p:cNvPr>
          <p:cNvSpPr>
            <a:spLocks noGrp="1"/>
          </p:cNvSpPr>
          <p:nvPr>
            <p:ph idx="1"/>
          </p:nvPr>
        </p:nvSpPr>
        <p:spPr>
          <a:xfrm>
            <a:off x="673517" y="2291333"/>
            <a:ext cx="10268712" cy="3593592"/>
          </a:xfrm>
        </p:spPr>
        <p:txBody>
          <a:bodyPr/>
          <a:lstStyle/>
          <a:p>
            <a:endParaRPr lang="en-US" dirty="0">
              <a:solidFill>
                <a:schemeClr val="accent6">
                  <a:lumMod val="75000"/>
                </a:schemeClr>
              </a:solidFill>
            </a:endParaRPr>
          </a:p>
          <a:p>
            <a:endParaRPr lang="en-US" dirty="0">
              <a:solidFill>
                <a:schemeClr val="accent6">
                  <a:lumMod val="75000"/>
                </a:schemeClr>
              </a:solidFill>
            </a:endParaRPr>
          </a:p>
          <a:p>
            <a:r>
              <a:rPr lang="en-US" dirty="0">
                <a:solidFill>
                  <a:schemeClr val="accent6">
                    <a:lumMod val="75000"/>
                  </a:schemeClr>
                </a:solidFill>
              </a:rPr>
              <a:t> </a:t>
            </a:r>
          </a:p>
          <a:p>
            <a:endParaRPr lang="en-US" i="1" dirty="0">
              <a:solidFill>
                <a:schemeClr val="accent1">
                  <a:lumMod val="60000"/>
                  <a:lumOff val="40000"/>
                </a:schemeClr>
              </a:solidFill>
            </a:endParaRPr>
          </a:p>
          <a:p>
            <a:endParaRPr lang="en-US" dirty="0"/>
          </a:p>
        </p:txBody>
      </p:sp>
      <p:graphicFrame>
        <p:nvGraphicFramePr>
          <p:cNvPr id="4" name="Table 4">
            <a:extLst>
              <a:ext uri="{FF2B5EF4-FFF2-40B4-BE49-F238E27FC236}">
                <a16:creationId xmlns:a16="http://schemas.microsoft.com/office/drawing/2014/main" id="{963E3D6D-5BDA-9B46-A9BC-6FFF5B88D768}"/>
              </a:ext>
            </a:extLst>
          </p:cNvPr>
          <p:cNvGraphicFramePr>
            <a:graphicFrameLocks noGrp="1"/>
          </p:cNvGraphicFramePr>
          <p:nvPr>
            <p:extLst>
              <p:ext uri="{D42A27DB-BD31-4B8C-83A1-F6EECF244321}">
                <p14:modId xmlns:p14="http://schemas.microsoft.com/office/powerpoint/2010/main" val="2608657820"/>
              </p:ext>
            </p:extLst>
          </p:nvPr>
        </p:nvGraphicFramePr>
        <p:xfrm>
          <a:off x="3061064" y="2569142"/>
          <a:ext cx="7242996" cy="1125401"/>
        </p:xfrm>
        <a:graphic>
          <a:graphicData uri="http://schemas.openxmlformats.org/drawingml/2006/table">
            <a:tbl>
              <a:tblPr firstRow="1" bandRow="1">
                <a:tableStyleId>{7E9639D4-E3E2-4D34-9284-5A2195B3D0D7}</a:tableStyleId>
              </a:tblPr>
              <a:tblGrid>
                <a:gridCol w="3621498">
                  <a:extLst>
                    <a:ext uri="{9D8B030D-6E8A-4147-A177-3AD203B41FA5}">
                      <a16:colId xmlns:a16="http://schemas.microsoft.com/office/drawing/2014/main" val="401177011"/>
                    </a:ext>
                  </a:extLst>
                </a:gridCol>
                <a:gridCol w="3621498">
                  <a:extLst>
                    <a:ext uri="{9D8B030D-6E8A-4147-A177-3AD203B41FA5}">
                      <a16:colId xmlns:a16="http://schemas.microsoft.com/office/drawing/2014/main" val="3466993537"/>
                    </a:ext>
                  </a:extLst>
                </a:gridCol>
              </a:tblGrid>
              <a:tr h="272676">
                <a:tc gridSpan="2">
                  <a:txBody>
                    <a:bodyPr/>
                    <a:lstStyle/>
                    <a:p>
                      <a:pPr algn="ctr"/>
                      <a:r>
                        <a:rPr lang="en-US" dirty="0">
                          <a:solidFill>
                            <a:schemeClr val="tx1"/>
                          </a:solidFill>
                        </a:rPr>
                        <a:t>P #1: Multi Label Classification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tc hMerge="1">
                  <a:txBody>
                    <a:bodyPr/>
                    <a:lstStyle/>
                    <a:p>
                      <a:r>
                        <a:rPr lang="en-US" dirty="0">
                          <a:solidFill>
                            <a:schemeClr val="tx1"/>
                          </a:solidFill>
                        </a:rPr>
                        <a:t>Semantic Similarity</a:t>
                      </a:r>
                    </a:p>
                  </a:txBody>
                  <a:tcPr>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2700000" scaled="1"/>
                      <a:tileRect/>
                    </a:gradFill>
                  </a:tcPr>
                </a:tc>
                <a:extLst>
                  <a:ext uri="{0D108BD9-81ED-4DB2-BD59-A6C34878D82A}">
                    <a16:rowId xmlns:a16="http://schemas.microsoft.com/office/drawing/2014/main" val="4228199588"/>
                  </a:ext>
                </a:extLst>
              </a:tr>
              <a:tr h="759641">
                <a:tc>
                  <a:txBody>
                    <a:bodyPr/>
                    <a:lstStyle/>
                    <a:p>
                      <a:pPr marL="0" lvl="2" indent="0" algn="l" defTabSz="914400" rtl="0" eaLnBrk="1" latinLnBrk="0" hangingPunct="1">
                        <a:buFont typeface="+mj-lt"/>
                        <a:buNone/>
                      </a:pPr>
                      <a:r>
                        <a:rPr lang="en-US" sz="1800" b="0" kern="1200" dirty="0">
                          <a:solidFill>
                            <a:schemeClr val="tx1"/>
                          </a:solidFill>
                          <a:latin typeface="+mn-lt"/>
                          <a:ea typeface="+mn-ea"/>
                          <a:cs typeface="+mn-cs"/>
                        </a:rPr>
                        <a:t>Single Output Layer Model</a:t>
                      </a:r>
                    </a:p>
                    <a:p>
                      <a:pPr marL="0" lvl="2" indent="0" algn="l" defTabSz="914400" rtl="0" eaLnBrk="1" latinLnBrk="0" hangingPunct="1">
                        <a:buFont typeface="+mj-lt"/>
                        <a:buNone/>
                      </a:pPr>
                      <a:r>
                        <a:rPr lang="en-US" sz="1800" b="0" kern="1200" dirty="0">
                          <a:solidFill>
                            <a:schemeClr val="accent6">
                              <a:lumMod val="75000"/>
                            </a:schemeClr>
                          </a:solidFill>
                          <a:latin typeface="+mn-lt"/>
                          <a:ea typeface="+mn-ea"/>
                          <a:cs typeface="+mn-cs"/>
                        </a:rPr>
                        <a:t>Test Accuracy: 0.475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2" indent="0" algn="l" defTabSz="914400" rtl="0" eaLnBrk="1" latinLnBrk="0" hangingPunct="1">
                        <a:buFont typeface="+mj-lt"/>
                        <a:buNone/>
                      </a:pPr>
                      <a:r>
                        <a:rPr lang="en-US" sz="1800" b="0" kern="1200" dirty="0">
                          <a:solidFill>
                            <a:schemeClr val="tx1"/>
                          </a:solidFill>
                          <a:latin typeface="+mn-lt"/>
                          <a:ea typeface="+mn-ea"/>
                          <a:cs typeface="+mn-cs"/>
                        </a:rPr>
                        <a:t>Multiple Output Layers Model</a:t>
                      </a:r>
                    </a:p>
                    <a:p>
                      <a:pPr marL="0" lvl="2" indent="0" algn="l" defTabSz="914400" rtl="0" eaLnBrk="1" latinLnBrk="0" hangingPunct="1">
                        <a:buFont typeface="+mj-lt"/>
                        <a:buNone/>
                      </a:pPr>
                      <a:r>
                        <a:rPr lang="en-US" sz="1800" b="0" kern="1200" dirty="0">
                          <a:solidFill>
                            <a:schemeClr val="accent6">
                              <a:lumMod val="75000"/>
                            </a:schemeClr>
                          </a:solidFill>
                          <a:latin typeface="+mn-lt"/>
                          <a:ea typeface="+mn-ea"/>
                          <a:cs typeface="+mn-cs"/>
                        </a:rPr>
                        <a:t>Test Accuracy: 0.693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559441"/>
                  </a:ext>
                </a:extLst>
              </a:tr>
            </a:tbl>
          </a:graphicData>
        </a:graphic>
      </p:graphicFrame>
      <p:graphicFrame>
        <p:nvGraphicFramePr>
          <p:cNvPr id="5" name="Table 4">
            <a:extLst>
              <a:ext uri="{FF2B5EF4-FFF2-40B4-BE49-F238E27FC236}">
                <a16:creationId xmlns:a16="http://schemas.microsoft.com/office/drawing/2014/main" id="{C19A4597-59D6-8442-9183-B6DDA8FD2AFD}"/>
              </a:ext>
            </a:extLst>
          </p:cNvPr>
          <p:cNvGraphicFramePr>
            <a:graphicFrameLocks noGrp="1"/>
          </p:cNvGraphicFramePr>
          <p:nvPr>
            <p:extLst>
              <p:ext uri="{D42A27DB-BD31-4B8C-83A1-F6EECF244321}">
                <p14:modId xmlns:p14="http://schemas.microsoft.com/office/powerpoint/2010/main" val="344861767"/>
              </p:ext>
            </p:extLst>
          </p:nvPr>
        </p:nvGraphicFramePr>
        <p:xfrm>
          <a:off x="3061065" y="4256622"/>
          <a:ext cx="7242996" cy="2377440"/>
        </p:xfrm>
        <a:graphic>
          <a:graphicData uri="http://schemas.openxmlformats.org/drawingml/2006/table">
            <a:tbl>
              <a:tblPr firstRow="1" bandRow="1">
                <a:tableStyleId>{7E9639D4-E3E2-4D34-9284-5A2195B3D0D7}</a:tableStyleId>
              </a:tblPr>
              <a:tblGrid>
                <a:gridCol w="7242996">
                  <a:extLst>
                    <a:ext uri="{9D8B030D-6E8A-4147-A177-3AD203B41FA5}">
                      <a16:colId xmlns:a16="http://schemas.microsoft.com/office/drawing/2014/main" val="401177011"/>
                    </a:ext>
                  </a:extLst>
                </a:gridCol>
              </a:tblGrid>
              <a:tr h="348725">
                <a:tc>
                  <a:txBody>
                    <a:bodyPr/>
                    <a:lstStyle/>
                    <a:p>
                      <a:pPr algn="ctr"/>
                      <a:r>
                        <a:rPr lang="en-US" dirty="0">
                          <a:solidFill>
                            <a:schemeClr val="tx1"/>
                          </a:solidFill>
                        </a:rPr>
                        <a:t>P #2A: Topic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tcPr>
                </a:tc>
                <a:extLst>
                  <a:ext uri="{0D108BD9-81ED-4DB2-BD59-A6C34878D82A}">
                    <a16:rowId xmlns:a16="http://schemas.microsoft.com/office/drawing/2014/main" val="4228199588"/>
                  </a:ext>
                </a:extLst>
              </a:tr>
              <a:tr h="1458102">
                <a:tc>
                  <a:txBody>
                    <a:bodyPr/>
                    <a:lstStyle/>
                    <a:p>
                      <a:pPr marL="342900" indent="-342900">
                        <a:buFont typeface="+mj-lt"/>
                        <a:buAutoNum type="arabicPeriod"/>
                      </a:pPr>
                      <a:r>
                        <a:rPr lang="en-US" b="0" dirty="0"/>
                        <a:t>Latent Dirichlet Allocation (LDA)</a:t>
                      </a:r>
                    </a:p>
                    <a:p>
                      <a:pPr marL="342900" indent="-342900">
                        <a:buFont typeface="+mj-lt"/>
                        <a:buAutoNum type="arabicPeriod"/>
                      </a:pPr>
                      <a:r>
                        <a:rPr lang="en-US" b="0" dirty="0"/>
                        <a:t>Non-Negative Matrix Factorization (NMF)</a:t>
                      </a:r>
                    </a:p>
                    <a:p>
                      <a:pPr marL="0" indent="0">
                        <a:buFont typeface="+mj-lt"/>
                        <a:buNone/>
                      </a:pPr>
                      <a:endParaRPr lang="en-US" b="0" dirty="0"/>
                    </a:p>
                    <a:p>
                      <a:pPr marL="0" indent="0">
                        <a:buFont typeface="+mj-lt"/>
                        <a:buNone/>
                      </a:pPr>
                      <a:r>
                        <a:rPr lang="en-US" b="0" dirty="0">
                          <a:solidFill>
                            <a:schemeClr val="accent6">
                              <a:lumMod val="75000"/>
                            </a:schemeClr>
                          </a:solidFill>
                        </a:rPr>
                        <a:t>Topics emerged: </a:t>
                      </a:r>
                    </a:p>
                    <a:p>
                      <a:pPr marL="342900" indent="-342900">
                        <a:buFont typeface="+mj-lt"/>
                        <a:buAutoNum type="arabicPeriod"/>
                      </a:pPr>
                      <a:r>
                        <a:rPr lang="en-US" sz="1800" b="0" i="0" kern="1200" dirty="0">
                          <a:solidFill>
                            <a:schemeClr val="accent6">
                              <a:lumMod val="75000"/>
                            </a:schemeClr>
                          </a:solidFill>
                          <a:effectLst/>
                          <a:latin typeface="+mn-lt"/>
                          <a:ea typeface="+mn-ea"/>
                          <a:cs typeface="+mn-cs"/>
                        </a:rPr>
                        <a:t>Assessment</a:t>
                      </a:r>
                    </a:p>
                    <a:p>
                      <a:pPr marL="342900" indent="-342900">
                        <a:buFont typeface="+mj-lt"/>
                        <a:buAutoNum type="arabicPeriod"/>
                      </a:pPr>
                      <a:r>
                        <a:rPr lang="en-US" sz="1800" b="0" i="0" kern="1200" dirty="0">
                          <a:solidFill>
                            <a:schemeClr val="accent6">
                              <a:lumMod val="75000"/>
                            </a:schemeClr>
                          </a:solidFill>
                          <a:effectLst/>
                          <a:latin typeface="+mn-lt"/>
                          <a:ea typeface="+mn-ea"/>
                          <a:cs typeface="+mn-cs"/>
                        </a:rPr>
                        <a:t>Supporting Materials</a:t>
                      </a:r>
                    </a:p>
                    <a:p>
                      <a:pPr marL="342900" indent="-342900">
                        <a:buFont typeface="+mj-lt"/>
                        <a:buAutoNum type="arabicPeriod"/>
                      </a:pPr>
                      <a:r>
                        <a:rPr lang="en-US" sz="1800" b="0" i="0" kern="1200" dirty="0">
                          <a:solidFill>
                            <a:schemeClr val="accent6">
                              <a:lumMod val="75000"/>
                            </a:schemeClr>
                          </a:solidFill>
                          <a:effectLst/>
                          <a:latin typeface="+mn-lt"/>
                          <a:ea typeface="+mn-ea"/>
                          <a:cs typeface="+mn-cs"/>
                        </a:rPr>
                        <a:t>Faculty Interactions</a:t>
                      </a:r>
                      <a:endParaRPr lang="en-US"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559441"/>
                  </a:ext>
                </a:extLst>
              </a:tr>
            </a:tbl>
          </a:graphicData>
        </a:graphic>
      </p:graphicFrame>
    </p:spTree>
    <p:extLst>
      <p:ext uri="{BB962C8B-B14F-4D97-AF65-F5344CB8AC3E}">
        <p14:creationId xmlns:p14="http://schemas.microsoft.com/office/powerpoint/2010/main" val="123998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9905-64F5-764D-A89E-CE054C699B8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2DBAA89-8BCB-3344-B0F8-FED0B785EAA4}"/>
              </a:ext>
            </a:extLst>
          </p:cNvPr>
          <p:cNvSpPr>
            <a:spLocks noGrp="1"/>
          </p:cNvSpPr>
          <p:nvPr>
            <p:ph idx="1"/>
          </p:nvPr>
        </p:nvSpPr>
        <p:spPr>
          <a:xfrm>
            <a:off x="86437" y="2285395"/>
            <a:ext cx="8457956" cy="3593592"/>
          </a:xfrm>
        </p:spPr>
        <p:txBody>
          <a:bodyPr/>
          <a:lstStyle/>
          <a:p>
            <a:r>
              <a:rPr lang="en-US" dirty="0">
                <a:solidFill>
                  <a:schemeClr val="accent6">
                    <a:lumMod val="75000"/>
                  </a:schemeClr>
                </a:solidFill>
              </a:rPr>
              <a:t>Problem #2B:  Sentiment Analysis by Gender</a:t>
            </a:r>
          </a:p>
          <a:p>
            <a:endParaRPr lang="en-US" dirty="0"/>
          </a:p>
        </p:txBody>
      </p:sp>
      <p:pic>
        <p:nvPicPr>
          <p:cNvPr id="11" name="Picture 10" descr="Chart, pie chart&#10;&#10;Description automatically generated">
            <a:extLst>
              <a:ext uri="{FF2B5EF4-FFF2-40B4-BE49-F238E27FC236}">
                <a16:creationId xmlns:a16="http://schemas.microsoft.com/office/drawing/2014/main" id="{D4726680-91A5-0C41-8D5B-DE5618690FF6}"/>
              </a:ext>
            </a:extLst>
          </p:cNvPr>
          <p:cNvPicPr>
            <a:picLocks noChangeAspect="1"/>
          </p:cNvPicPr>
          <p:nvPr/>
        </p:nvPicPr>
        <p:blipFill rotWithShape="1">
          <a:blip r:embed="rId3"/>
          <a:srcRect l="11044"/>
          <a:stretch/>
        </p:blipFill>
        <p:spPr>
          <a:xfrm>
            <a:off x="8873251" y="4601393"/>
            <a:ext cx="2640460" cy="2256607"/>
          </a:xfrm>
          <a:prstGeom prst="rect">
            <a:avLst/>
          </a:prstGeom>
          <a:pattFill prst="pct5">
            <a:fgClr>
              <a:schemeClr val="accent1"/>
            </a:fgClr>
            <a:bgClr>
              <a:schemeClr val="bg1"/>
            </a:bgClr>
          </a:pattFill>
          <a:effectLst>
            <a:softEdge rad="0"/>
          </a:effectLst>
        </p:spPr>
      </p:pic>
      <p:pic>
        <p:nvPicPr>
          <p:cNvPr id="13" name="Picture 12" descr="Chart, pie chart&#10;&#10;Description automatically generated">
            <a:extLst>
              <a:ext uri="{FF2B5EF4-FFF2-40B4-BE49-F238E27FC236}">
                <a16:creationId xmlns:a16="http://schemas.microsoft.com/office/drawing/2014/main" id="{A60F2A97-90E4-C24E-AA0F-60BAA39091ED}"/>
              </a:ext>
            </a:extLst>
          </p:cNvPr>
          <p:cNvPicPr>
            <a:picLocks noChangeAspect="1"/>
          </p:cNvPicPr>
          <p:nvPr/>
        </p:nvPicPr>
        <p:blipFill rotWithShape="1">
          <a:blip r:embed="rId4"/>
          <a:srcRect l="11044"/>
          <a:stretch/>
        </p:blipFill>
        <p:spPr>
          <a:xfrm>
            <a:off x="8871095" y="2294493"/>
            <a:ext cx="2642616" cy="2329962"/>
          </a:xfrm>
          <a:prstGeom prst="rect">
            <a:avLst/>
          </a:prstGeom>
          <a:pattFill prst="pct5">
            <a:fgClr>
              <a:schemeClr val="accent1"/>
            </a:fgClr>
            <a:bgClr>
              <a:schemeClr val="bg1"/>
            </a:bgClr>
          </a:pattFill>
          <a:effectLst>
            <a:softEdge rad="0"/>
          </a:effectLst>
        </p:spPr>
      </p:pic>
      <p:grpSp>
        <p:nvGrpSpPr>
          <p:cNvPr id="23" name="Group 22">
            <a:extLst>
              <a:ext uri="{FF2B5EF4-FFF2-40B4-BE49-F238E27FC236}">
                <a16:creationId xmlns:a16="http://schemas.microsoft.com/office/drawing/2014/main" id="{7D4F9F34-C004-8043-9105-D591E0998EBA}"/>
              </a:ext>
            </a:extLst>
          </p:cNvPr>
          <p:cNvGrpSpPr/>
          <p:nvPr/>
        </p:nvGrpSpPr>
        <p:grpSpPr>
          <a:xfrm>
            <a:off x="84682" y="3090142"/>
            <a:ext cx="8117385" cy="2788845"/>
            <a:chOff x="199188" y="3897525"/>
            <a:chExt cx="8117385" cy="2788845"/>
          </a:xfrm>
        </p:grpSpPr>
        <p:pic>
          <p:nvPicPr>
            <p:cNvPr id="7" name="Picture 6" descr="Table&#10;&#10;Description automatically generated">
              <a:extLst>
                <a:ext uri="{FF2B5EF4-FFF2-40B4-BE49-F238E27FC236}">
                  <a16:creationId xmlns:a16="http://schemas.microsoft.com/office/drawing/2014/main" id="{8DDE66DD-AA8F-0C45-91FC-7A90D563A608}"/>
                </a:ext>
              </a:extLst>
            </p:cNvPr>
            <p:cNvPicPr>
              <a:picLocks noChangeAspect="1"/>
            </p:cNvPicPr>
            <p:nvPr/>
          </p:nvPicPr>
          <p:blipFill>
            <a:blip r:embed="rId5"/>
            <a:stretch>
              <a:fillRect/>
            </a:stretch>
          </p:blipFill>
          <p:spPr>
            <a:xfrm>
              <a:off x="199188" y="4865342"/>
              <a:ext cx="8117385" cy="1821028"/>
            </a:xfrm>
            <a:prstGeom prst="rect">
              <a:avLst/>
            </a:prstGeom>
          </p:spPr>
        </p:pic>
        <p:sp>
          <p:nvSpPr>
            <p:cNvPr id="16" name="Left Brace 15">
              <a:extLst>
                <a:ext uri="{FF2B5EF4-FFF2-40B4-BE49-F238E27FC236}">
                  <a16:creationId xmlns:a16="http://schemas.microsoft.com/office/drawing/2014/main" id="{B8CE1ABD-8A22-C044-9798-F480CC0743A8}"/>
                </a:ext>
              </a:extLst>
            </p:cNvPr>
            <p:cNvSpPr/>
            <p:nvPr/>
          </p:nvSpPr>
          <p:spPr>
            <a:xfrm rot="5400000">
              <a:off x="5855782" y="3858314"/>
              <a:ext cx="568198" cy="1803544"/>
            </a:xfrm>
            <a:prstGeom prst="leftBrace">
              <a:avLst>
                <a:gd name="adj1" fmla="val 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E5EE971A-FCA3-C440-9D8F-D76645A94CFF}"/>
                </a:ext>
              </a:extLst>
            </p:cNvPr>
            <p:cNvSpPr/>
            <p:nvPr/>
          </p:nvSpPr>
          <p:spPr>
            <a:xfrm rot="5400000">
              <a:off x="2928823" y="2952458"/>
              <a:ext cx="616951" cy="3566508"/>
            </a:xfrm>
            <a:prstGeom prst="leftBrace">
              <a:avLst>
                <a:gd name="adj1" fmla="val 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8" name="TextBox 17">
              <a:extLst>
                <a:ext uri="{FF2B5EF4-FFF2-40B4-BE49-F238E27FC236}">
                  <a16:creationId xmlns:a16="http://schemas.microsoft.com/office/drawing/2014/main" id="{0B5A9B33-AC37-AC49-BA70-2343314439D5}"/>
                </a:ext>
              </a:extLst>
            </p:cNvPr>
            <p:cNvSpPr txBox="1"/>
            <p:nvPr/>
          </p:nvSpPr>
          <p:spPr>
            <a:xfrm>
              <a:off x="2891979" y="3924506"/>
              <a:ext cx="690638" cy="369332"/>
            </a:xfrm>
            <a:prstGeom prst="rect">
              <a:avLst/>
            </a:prstGeom>
            <a:noFill/>
          </p:spPr>
          <p:txBody>
            <a:bodyPr wrap="none" rtlCol="0">
              <a:spAutoFit/>
            </a:bodyPr>
            <a:lstStyle/>
            <a:p>
              <a:r>
                <a:rPr lang="en-US" dirty="0"/>
                <a:t>NLTK</a:t>
              </a:r>
            </a:p>
          </p:txBody>
        </p:sp>
        <p:sp>
          <p:nvSpPr>
            <p:cNvPr id="19" name="TextBox 18">
              <a:extLst>
                <a:ext uri="{FF2B5EF4-FFF2-40B4-BE49-F238E27FC236}">
                  <a16:creationId xmlns:a16="http://schemas.microsoft.com/office/drawing/2014/main" id="{819DFBA8-D524-EC40-AAA3-270828CFF90C}"/>
                </a:ext>
              </a:extLst>
            </p:cNvPr>
            <p:cNvSpPr txBox="1"/>
            <p:nvPr/>
          </p:nvSpPr>
          <p:spPr>
            <a:xfrm>
              <a:off x="5749157" y="3935121"/>
              <a:ext cx="1007712" cy="369332"/>
            </a:xfrm>
            <a:prstGeom prst="rect">
              <a:avLst/>
            </a:prstGeom>
            <a:noFill/>
          </p:spPr>
          <p:txBody>
            <a:bodyPr wrap="none" rtlCol="0">
              <a:spAutoFit/>
            </a:bodyPr>
            <a:lstStyle/>
            <a:p>
              <a:r>
                <a:rPr lang="en-US" dirty="0" err="1"/>
                <a:t>Textblob</a:t>
              </a:r>
              <a:endParaRPr lang="en-US" dirty="0"/>
            </a:p>
          </p:txBody>
        </p:sp>
        <p:sp>
          <p:nvSpPr>
            <p:cNvPr id="20" name="TextBox 19">
              <a:extLst>
                <a:ext uri="{FF2B5EF4-FFF2-40B4-BE49-F238E27FC236}">
                  <a16:creationId xmlns:a16="http://schemas.microsoft.com/office/drawing/2014/main" id="{DD9B11F0-9906-9C4E-A3E2-BD48E151DF9B}"/>
                </a:ext>
              </a:extLst>
            </p:cNvPr>
            <p:cNvSpPr txBox="1"/>
            <p:nvPr/>
          </p:nvSpPr>
          <p:spPr>
            <a:xfrm>
              <a:off x="7328579" y="3897525"/>
              <a:ext cx="615874" cy="369332"/>
            </a:xfrm>
            <a:prstGeom prst="rect">
              <a:avLst/>
            </a:prstGeom>
            <a:noFill/>
          </p:spPr>
          <p:txBody>
            <a:bodyPr wrap="none" rtlCol="0">
              <a:spAutoFit/>
            </a:bodyPr>
            <a:lstStyle/>
            <a:p>
              <a:r>
                <a:rPr lang="en-US" dirty="0"/>
                <a:t>Flair</a:t>
              </a:r>
            </a:p>
          </p:txBody>
        </p:sp>
        <p:cxnSp>
          <p:nvCxnSpPr>
            <p:cNvPr id="22" name="Straight Arrow Connector 21">
              <a:extLst>
                <a:ext uri="{FF2B5EF4-FFF2-40B4-BE49-F238E27FC236}">
                  <a16:creationId xmlns:a16="http://schemas.microsoft.com/office/drawing/2014/main" id="{7580864F-27F7-4247-B4C5-8C9C6A405673}"/>
                </a:ext>
              </a:extLst>
            </p:cNvPr>
            <p:cNvCxnSpPr/>
            <p:nvPr/>
          </p:nvCxnSpPr>
          <p:spPr>
            <a:xfrm>
              <a:off x="7636516" y="4427236"/>
              <a:ext cx="0" cy="4381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0137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E66C-B945-3045-AF00-882EF284579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E6422A4-746C-B34A-9720-D95165DE00AA}"/>
              </a:ext>
            </a:extLst>
          </p:cNvPr>
          <p:cNvSpPr>
            <a:spLocks noGrp="1"/>
          </p:cNvSpPr>
          <p:nvPr>
            <p:ph idx="1"/>
          </p:nvPr>
        </p:nvSpPr>
        <p:spPr>
          <a:xfrm>
            <a:off x="960120" y="2455524"/>
            <a:ext cx="10268712" cy="3725820"/>
          </a:xfrm>
        </p:spPr>
        <p:txBody>
          <a:bodyPr/>
          <a:lstStyle/>
          <a:p>
            <a:r>
              <a:rPr lang="en-US" dirty="0">
                <a:solidFill>
                  <a:schemeClr val="accent6">
                    <a:lumMod val="75000"/>
                  </a:schemeClr>
                </a:solidFill>
              </a:rPr>
              <a:t>Problem #2B: Sentiment Analysis by Demographic</a:t>
            </a:r>
          </a:p>
          <a:p>
            <a:endParaRPr lang="en-US" dirty="0"/>
          </a:p>
        </p:txBody>
      </p:sp>
      <p:pic>
        <p:nvPicPr>
          <p:cNvPr id="7" name="Picture 6" descr="Chart, pie chart&#10;&#10;Description automatically generated">
            <a:extLst>
              <a:ext uri="{FF2B5EF4-FFF2-40B4-BE49-F238E27FC236}">
                <a16:creationId xmlns:a16="http://schemas.microsoft.com/office/drawing/2014/main" id="{F4BCD2FF-2437-E84C-A04A-4775F1B73849}"/>
              </a:ext>
            </a:extLst>
          </p:cNvPr>
          <p:cNvPicPr>
            <a:picLocks noChangeAspect="1"/>
          </p:cNvPicPr>
          <p:nvPr/>
        </p:nvPicPr>
        <p:blipFill>
          <a:blip r:embed="rId3"/>
          <a:stretch>
            <a:fillRect/>
          </a:stretch>
        </p:blipFill>
        <p:spPr>
          <a:xfrm>
            <a:off x="0" y="3414846"/>
            <a:ext cx="3683000" cy="3022600"/>
          </a:xfrm>
          <a:prstGeom prst="rect">
            <a:avLst/>
          </a:prstGeom>
        </p:spPr>
      </p:pic>
      <p:pic>
        <p:nvPicPr>
          <p:cNvPr id="9" name="Picture 8" descr="Chart, pie chart&#10;&#10;Description automatically generated">
            <a:extLst>
              <a:ext uri="{FF2B5EF4-FFF2-40B4-BE49-F238E27FC236}">
                <a16:creationId xmlns:a16="http://schemas.microsoft.com/office/drawing/2014/main" id="{9C1C90A3-3B9D-A641-9188-1E6099483EF5}"/>
              </a:ext>
            </a:extLst>
          </p:cNvPr>
          <p:cNvPicPr>
            <a:picLocks noChangeAspect="1"/>
          </p:cNvPicPr>
          <p:nvPr/>
        </p:nvPicPr>
        <p:blipFill>
          <a:blip r:embed="rId4"/>
          <a:stretch>
            <a:fillRect/>
          </a:stretch>
        </p:blipFill>
        <p:spPr>
          <a:xfrm>
            <a:off x="3812505" y="3338165"/>
            <a:ext cx="3975100" cy="3022600"/>
          </a:xfrm>
          <a:prstGeom prst="rect">
            <a:avLst/>
          </a:prstGeom>
        </p:spPr>
      </p:pic>
      <p:pic>
        <p:nvPicPr>
          <p:cNvPr id="11" name="Picture 10" descr="Chart, pie chart&#10;&#10;Description automatically generated">
            <a:extLst>
              <a:ext uri="{FF2B5EF4-FFF2-40B4-BE49-F238E27FC236}">
                <a16:creationId xmlns:a16="http://schemas.microsoft.com/office/drawing/2014/main" id="{6908E309-218E-6043-AEA9-58EF8216E0CB}"/>
              </a:ext>
            </a:extLst>
          </p:cNvPr>
          <p:cNvPicPr>
            <a:picLocks noChangeAspect="1"/>
          </p:cNvPicPr>
          <p:nvPr/>
        </p:nvPicPr>
        <p:blipFill>
          <a:blip r:embed="rId5"/>
          <a:stretch>
            <a:fillRect/>
          </a:stretch>
        </p:blipFill>
        <p:spPr>
          <a:xfrm>
            <a:off x="7850456" y="3334371"/>
            <a:ext cx="4279900" cy="3009900"/>
          </a:xfrm>
          <a:prstGeom prst="rect">
            <a:avLst/>
          </a:prstGeom>
        </p:spPr>
      </p:pic>
    </p:spTree>
    <p:extLst>
      <p:ext uri="{BB962C8B-B14F-4D97-AF65-F5344CB8AC3E}">
        <p14:creationId xmlns:p14="http://schemas.microsoft.com/office/powerpoint/2010/main" val="205490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4CFE-4228-BB48-AC3B-C1F4EC44C6F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95C16A5-F112-094C-836A-5400801115E4}"/>
              </a:ext>
            </a:extLst>
          </p:cNvPr>
          <p:cNvSpPr>
            <a:spLocks noGrp="1"/>
          </p:cNvSpPr>
          <p:nvPr>
            <p:ph idx="1"/>
          </p:nvPr>
        </p:nvSpPr>
        <p:spPr/>
        <p:txBody>
          <a:bodyPr/>
          <a:lstStyle/>
          <a:p>
            <a:r>
              <a:rPr lang="en-US" dirty="0">
                <a:solidFill>
                  <a:schemeClr val="accent6">
                    <a:lumMod val="75000"/>
                  </a:schemeClr>
                </a:solidFill>
              </a:rPr>
              <a:t>Problem #2C: Semantic Similarity (work in progress)</a:t>
            </a:r>
          </a:p>
          <a:p>
            <a:endParaRPr lang="en-US" dirty="0"/>
          </a:p>
        </p:txBody>
      </p:sp>
      <p:pic>
        <p:nvPicPr>
          <p:cNvPr id="5" name="Picture 4" descr="A screenshot of a map&#10;&#10;Description automatically generated with medium confidence">
            <a:extLst>
              <a:ext uri="{FF2B5EF4-FFF2-40B4-BE49-F238E27FC236}">
                <a16:creationId xmlns:a16="http://schemas.microsoft.com/office/drawing/2014/main" id="{1F13DB51-2789-9849-931C-C72565AFFC27}"/>
              </a:ext>
            </a:extLst>
          </p:cNvPr>
          <p:cNvPicPr>
            <a:picLocks noChangeAspect="1"/>
          </p:cNvPicPr>
          <p:nvPr/>
        </p:nvPicPr>
        <p:blipFill>
          <a:blip r:embed="rId3"/>
          <a:stretch>
            <a:fillRect/>
          </a:stretch>
        </p:blipFill>
        <p:spPr>
          <a:xfrm>
            <a:off x="3015396" y="3187386"/>
            <a:ext cx="5283200" cy="3352800"/>
          </a:xfrm>
          <a:prstGeom prst="rect">
            <a:avLst/>
          </a:prstGeom>
        </p:spPr>
      </p:pic>
    </p:spTree>
    <p:extLst>
      <p:ext uri="{BB962C8B-B14F-4D97-AF65-F5344CB8AC3E}">
        <p14:creationId xmlns:p14="http://schemas.microsoft.com/office/powerpoint/2010/main" val="68192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F4EB6CE4-ECE3-4022-B77B-0A2D8706D7E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4ED2A-487F-4B4E-8842-28A04B21D82E}"/>
              </a:ext>
            </a:extLst>
          </p:cNvPr>
          <p:cNvSpPr>
            <a:spLocks noGrp="1"/>
          </p:cNvSpPr>
          <p:nvPr>
            <p:ph type="title"/>
          </p:nvPr>
        </p:nvSpPr>
        <p:spPr>
          <a:xfrm>
            <a:off x="960438" y="1486894"/>
            <a:ext cx="10267950" cy="2684004"/>
          </a:xfrm>
        </p:spPr>
        <p:txBody>
          <a:bodyPr vert="horz" lIns="91440" tIns="45720" rIns="91440" bIns="45720" rtlCol="0" anchor="b">
            <a:normAutofit/>
          </a:bodyPr>
          <a:lstStyle/>
          <a:p>
            <a:pPr algn="ctr"/>
            <a:r>
              <a:rPr lang="en-US" sz="8800" dirty="0">
                <a:solidFill>
                  <a:srgbClr val="FFFFFF"/>
                </a:solidFill>
              </a:rPr>
              <a:t>Thank you!</a:t>
            </a:r>
          </a:p>
        </p:txBody>
      </p:sp>
    </p:spTree>
    <p:extLst>
      <p:ext uri="{BB962C8B-B14F-4D97-AF65-F5344CB8AC3E}">
        <p14:creationId xmlns:p14="http://schemas.microsoft.com/office/powerpoint/2010/main" val="3824706250"/>
      </p:ext>
    </p:extLst>
  </p:cSld>
  <p:clrMapOvr>
    <a:masterClrMapping/>
  </p:clrMapOvr>
</p:sld>
</file>

<file path=ppt/theme/theme1.xml><?xml version="1.0" encoding="utf-8"?>
<a:theme xmlns:a="http://schemas.openxmlformats.org/drawingml/2006/main" name="Juxtapos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Words>1218</Words>
  <Application>Microsoft Macintosh PowerPoint</Application>
  <PresentationFormat>Widescreen</PresentationFormat>
  <Paragraphs>127</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Demi Cond</vt:lpstr>
      <vt:lpstr>Franklin Gothic Medium</vt:lpstr>
      <vt:lpstr>Helvetica Neue</vt:lpstr>
      <vt:lpstr>Wingdings</vt:lpstr>
      <vt:lpstr>JuxtaposeVTI</vt:lpstr>
      <vt:lpstr>NLP Techniques IN Engineering Education</vt:lpstr>
      <vt:lpstr>Task description </vt:lpstr>
      <vt:lpstr>Data description</vt:lpstr>
      <vt:lpstr>Overview of approach </vt:lpstr>
      <vt:lpstr>Results</vt:lpstr>
      <vt:lpstr>Results…</vt:lpstr>
      <vt:lpstr>Results…</vt:lpstr>
      <vt:lpstr>Results…</vt:lpstr>
      <vt:lpstr>Thank you!</vt:lpstr>
      <vt:lpstr>Multi label classification</vt:lpstr>
      <vt:lpstr>Multi label classification</vt:lpstr>
      <vt:lpstr>P #2A: Topic Modeling </vt:lpstr>
      <vt:lpstr>P #2B: Sentiment Analysis</vt:lpstr>
      <vt:lpstr>P #2C: Semantic Similarity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Techniques for Engineering Education</dc:title>
  <dc:creator>Kardam, Neha</dc:creator>
  <cp:lastModifiedBy>Kardam, Neha</cp:lastModifiedBy>
  <cp:revision>29</cp:revision>
  <dcterms:created xsi:type="dcterms:W3CDTF">2021-06-03T21:04:49Z</dcterms:created>
  <dcterms:modified xsi:type="dcterms:W3CDTF">2021-06-04T17:17:54Z</dcterms:modified>
</cp:coreProperties>
</file>