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8"/>
  </p:notesMasterIdLst>
  <p:sldIdLst>
    <p:sldId id="259" r:id="rId3"/>
    <p:sldId id="260" r:id="rId4"/>
    <p:sldId id="271" r:id="rId5"/>
    <p:sldId id="267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E3D3"/>
    <a:srgbClr val="E8D3A2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66476"/>
  </p:normalViewPr>
  <p:slideViewPr>
    <p:cSldViewPr snapToGrid="0" snapToObjects="1" showGuides="1">
      <p:cViewPr>
        <p:scale>
          <a:sx n="100" d="100"/>
          <a:sy n="100" d="100"/>
        </p:scale>
        <p:origin x="-88" y="-640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8E93-2324-0148-895B-80DBF6F9619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4C2C-1B98-7841-92F2-4E4F899C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OneHotEncoder.html#sklearn.preprocessing.OneHotEncod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4C2C-1B98-7841-92F2-4E4F899C82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this project is to understand what factors are good predictors of the course-level engagement.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total 138 features I have considered in this project.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forms of engagement scales are created based on survey responses received by the students during remote learning and traditional learning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4C2C-1B98-7841-92F2-4E4F899C82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1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 the data and defining numerical and discrete variables and then handling any missing values, so, missing discrete value assigned as nan (special string) and missing numerical value as 0.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Splitting the data into train and test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hot encoding was used for transforming discrete features into binary features, 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scaling: It is used to normalized the features by subtracting the mean and dividing by standard deviation (Centering and scaling happen independently on each feature)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Selection : I used multiple models in this projects which you will see in the next slide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parameter tuning I used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Gridsearch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 , it implements fit and score methods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Gridsearch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an exhaustive search over specified parameter values for an estimator).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OLS: Ordinary Least Squares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one of the simplest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linear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minimize the sum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errors (a difference between observed values and predicted values). The goal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closely "fit" a function with the data. It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 by minimizing the sum of squared errors from the data.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klearn.preprocessing.OneHotEncoder"/>
              </a:rPr>
              <a:t>OneHotEncoder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transforms each categorical feature with </a:t>
            </a:r>
            <a:r>
              <a:rPr lang="en-US" dirty="0" err="1">
                <a:effectLst/>
              </a:rPr>
              <a:t>n_categories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possible values into </a:t>
            </a:r>
            <a:r>
              <a:rPr lang="en-US" dirty="0" err="1">
                <a:effectLst/>
              </a:rPr>
              <a:t>n_categories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binary features, with one of them 1, and all others 0.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method is widely used to estimate the parameter of a linear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model.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estimators minimize the sum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errors (a difference between observed values and predicted values)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4C2C-1B98-7841-92F2-4E4F899C82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Selection : I used multiple models in this projects for example ,  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OLS: IT estimates unknown parameter in a linear regression model. 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 regression : addresses some of the problems of OLS by imposing a penalty on the size of the coefficient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Lasso regression : estimates sparse coefficients, L2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panelty</a:t>
            </a: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 regression : It is a linear regression model trained with both ℓ1 and ℓ2-norm regularization of the coefficients. This combination allows for learning a sparse model where few of the weights. 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Linear Regression (Poisson) : It used  L2 regularization penalty. If the target values y are counts (non-negative integer valued) or relative frequencies (non-negative), you might use a Poisson deviance with log-link.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Linear Regression (Gamma) :If the target values are positive valued and skewed, you might try a Gamma deviance with log-link.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Elipson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vector Machine : The implementation is based on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libsvm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free parameters in the model are C and epsilon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 SVM: Similar to SVC but uses a parameter to control the number of support vectors.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Gradient Descent: it is particularly useful when the number of samples (and the number of features) is very large</a:t>
            </a:r>
          </a:p>
          <a:p>
            <a:pPr marL="685800" lvl="1" indent="-228600">
              <a:buFont typeface="+mj-lt"/>
              <a:buAutoNum type="alphaU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lphaU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lphaU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4C2C-1B98-7841-92F2-4E4F899C82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1757" y="1137383"/>
            <a:ext cx="6972300" cy="3100173"/>
          </a:xfrm>
        </p:spPr>
        <p:txBody>
          <a:bodyPr/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Project Title: Predicting students engagement using machine learning techniques</a:t>
            </a:r>
            <a:br>
              <a:rPr lang="en-US" sz="3600" dirty="0">
                <a:latin typeface="+mj-lt"/>
                <a:cs typeface="Times New Roman" panose="02020603050405020304" pitchFamily="18" charset="0"/>
              </a:rPr>
            </a:br>
            <a:endParaRPr lang="en-US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8F2AD-6649-374B-943B-0741C19EF3F3}"/>
              </a:ext>
            </a:extLst>
          </p:cNvPr>
          <p:cNvSpPr/>
          <p:nvPr/>
        </p:nvSpPr>
        <p:spPr>
          <a:xfrm>
            <a:off x="777775" y="4241073"/>
            <a:ext cx="4102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Instructor: Prof. Mari Ostendorf</a:t>
            </a:r>
          </a:p>
          <a:p>
            <a:r>
              <a:rPr lang="en-US" dirty="0"/>
              <a:t>Student: Neha </a:t>
            </a:r>
            <a:r>
              <a:rPr lang="en-US" dirty="0" err="1"/>
              <a:t>Kardam</a:t>
            </a:r>
            <a:endParaRPr lang="en-US" dirty="0"/>
          </a:p>
          <a:p>
            <a:r>
              <a:rPr lang="en-US" dirty="0"/>
              <a:t>EE511: Introduction to Statistical Learning</a:t>
            </a:r>
          </a:p>
          <a:p>
            <a:r>
              <a:rPr lang="en-US" dirty="0"/>
              <a:t>Winter 2021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6" y="1601258"/>
            <a:ext cx="8196210" cy="497734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Problem: Regression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Input (X) : Student Information 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Numeric variable (ex. Age, GPA)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Discrete variables (ex. Class, Gender, Race)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Output (Y) : Students Engagement Scale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Effort Scale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Belonging Scale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Peer Support Scale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Faculty Support Scale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Positive Emotional Engagement scale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Evaluation: Mean Square Error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3D9C7F6B-C9DF-1B42-9EFC-33ECEECDA7B2}"/>
              </a:ext>
            </a:extLst>
          </p:cNvPr>
          <p:cNvSpPr/>
          <p:nvPr/>
        </p:nvSpPr>
        <p:spPr>
          <a:xfrm>
            <a:off x="6819900" y="2597150"/>
            <a:ext cx="1684746" cy="8001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9BA9-B94B-514F-BF35-7C8C2B9EA6CC}"/>
              </a:ext>
            </a:extLst>
          </p:cNvPr>
          <p:cNvSpPr txBox="1"/>
          <p:nvPr/>
        </p:nvSpPr>
        <p:spPr>
          <a:xfrm>
            <a:off x="6902449" y="2650128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495D5-1E2F-B34E-9F4E-6767C48E933A}"/>
              </a:ext>
            </a:extLst>
          </p:cNvPr>
          <p:cNvSpPr txBox="1"/>
          <p:nvPr/>
        </p:nvSpPr>
        <p:spPr>
          <a:xfrm>
            <a:off x="6902449" y="2997200"/>
            <a:ext cx="15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1053 SAMPLES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E38F4B-409F-7040-8A8B-769CBACD7E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Approach: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Pre-Processing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Data Split (80% Train vs 20% Test)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One Hot Encoding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Standard Scaling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Model Selection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Hyperparameter Tuning using Cross Validation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Baseline: Ordinary Least Squares (OLS)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A8DE31-5890-E646-BAAC-533DBF6E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&amp; 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74EB9-CF5B-5B41-A701-537846295834}"/>
              </a:ext>
            </a:extLst>
          </p:cNvPr>
          <p:cNvSpPr txBox="1"/>
          <p:nvPr/>
        </p:nvSpPr>
        <p:spPr>
          <a:xfrm>
            <a:off x="11116235" y="-412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7697449-BB0C-9746-9531-B0E0DB2AF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58367" y="5129568"/>
            <a:ext cx="751767" cy="698500"/>
          </a:xfrm>
          <a:prstGeom prst="curvedConnector3">
            <a:avLst>
              <a:gd name="adj1" fmla="val 38174"/>
            </a:avLst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FCDF94A3-4DAA-004B-A879-B5CCDDAE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19" y="4727422"/>
            <a:ext cx="4115881" cy="20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9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D078F-1703-9946-9CAD-ED7819B6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AB5612-B5B9-4B43-BE8E-5CE5960D8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24996"/>
              </p:ext>
            </p:extLst>
          </p:nvPr>
        </p:nvGraphicFramePr>
        <p:xfrm>
          <a:off x="139701" y="1905358"/>
          <a:ext cx="8826499" cy="39190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180">
                  <a:extLst>
                    <a:ext uri="{9D8B030D-6E8A-4147-A177-3AD203B41FA5}">
                      <a16:colId xmlns:a16="http://schemas.microsoft.com/office/drawing/2014/main" val="2962495573"/>
                    </a:ext>
                  </a:extLst>
                </a:gridCol>
                <a:gridCol w="812947">
                  <a:extLst>
                    <a:ext uri="{9D8B030D-6E8A-4147-A177-3AD203B41FA5}">
                      <a16:colId xmlns:a16="http://schemas.microsoft.com/office/drawing/2014/main" val="2424148578"/>
                    </a:ext>
                  </a:extLst>
                </a:gridCol>
                <a:gridCol w="869872">
                  <a:extLst>
                    <a:ext uri="{9D8B030D-6E8A-4147-A177-3AD203B41FA5}">
                      <a16:colId xmlns:a16="http://schemas.microsoft.com/office/drawing/2014/main" val="39689687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7581082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191532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9244751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81320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986626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3937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04611887"/>
                    </a:ext>
                  </a:extLst>
                </a:gridCol>
              </a:tblGrid>
              <a:tr h="827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GLR- 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GLR-Gamma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Elipson</a:t>
                      </a:r>
                      <a:r>
                        <a:rPr lang="en-US" sz="1400" dirty="0"/>
                        <a:t>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Stochastic Gradient descent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57592"/>
                  </a:ext>
                </a:extLst>
              </a:tr>
              <a:tr h="5629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Effort</a:t>
                      </a:r>
                      <a:r>
                        <a:rPr lang="en-US" sz="1400" dirty="0"/>
                        <a:t>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0.7125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28179"/>
                  </a:ext>
                </a:extLst>
              </a:tr>
              <a:tr h="473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Belonging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0.5830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24151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r>
                        <a:rPr lang="en-US" sz="1400" b="1" dirty="0"/>
                        <a:t>Faculty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highlight>
                            <a:srgbClr val="FFFF00"/>
                          </a:highlight>
                        </a:rPr>
                        <a:t>0.5328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0.5437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4786"/>
                  </a:ext>
                </a:extLst>
              </a:tr>
              <a:tr h="483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Peer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0.6740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0.6767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37717"/>
                  </a:ext>
                </a:extLst>
              </a:tr>
              <a:tr h="794747">
                <a:tc>
                  <a:txBody>
                    <a:bodyPr/>
                    <a:lstStyle/>
                    <a:p>
                      <a:r>
                        <a:rPr lang="en-US" sz="1400" b="1" dirty="0"/>
                        <a:t>Positive Emotional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0.6314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0.6303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0392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0649D9-E3F4-BA48-96F3-694CF096C0B3}"/>
              </a:ext>
            </a:extLst>
          </p:cNvPr>
          <p:cNvCxnSpPr>
            <a:cxnSpLocks/>
          </p:cNvCxnSpPr>
          <p:nvPr/>
        </p:nvCxnSpPr>
        <p:spPr>
          <a:xfrm>
            <a:off x="177800" y="1905358"/>
            <a:ext cx="1104900" cy="6854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A1BC1B-BE94-DA46-98A2-FB2777832A93}"/>
              </a:ext>
            </a:extLst>
          </p:cNvPr>
          <p:cNvSpPr txBox="1"/>
          <p:nvPr/>
        </p:nvSpPr>
        <p:spPr>
          <a:xfrm rot="1682930">
            <a:off x="320346" y="2272619"/>
            <a:ext cx="702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8E3D3"/>
                </a:solidFill>
              </a:rPr>
              <a:t>Scales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04824-FB8F-5246-BFFD-BF18A44BBB18}"/>
              </a:ext>
            </a:extLst>
          </p:cNvPr>
          <p:cNvSpPr txBox="1"/>
          <p:nvPr/>
        </p:nvSpPr>
        <p:spPr>
          <a:xfrm rot="1904519">
            <a:off x="509540" y="2044856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8E3D3"/>
                </a:solidFill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20706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C10559-5560-1E4A-A1FA-59BB458A6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6EDC4-7674-1D4B-A5AA-E557DED2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THANK YOU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44478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</TotalTime>
  <Words>740</Words>
  <Application>Microsoft Macintosh PowerPoint</Application>
  <PresentationFormat>On-screen Show (4:3)</PresentationFormat>
  <Paragraphs>124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Wingdings</vt:lpstr>
      <vt:lpstr>Custom Design</vt:lpstr>
      <vt:lpstr>1_Custom Design</vt:lpstr>
      <vt:lpstr>Project Title: Predicting students engagement using machine learning techniques </vt:lpstr>
      <vt:lpstr>TASK DESCRIPTION</vt:lpstr>
      <vt:lpstr>APPROACH &amp; BASELINE</vt:lpstr>
      <vt:lpstr>EXPERIMENTS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Kardam, Neha</cp:lastModifiedBy>
  <cp:revision>82</cp:revision>
  <cp:lastPrinted>2016-02-10T20:19:12Z</cp:lastPrinted>
  <dcterms:created xsi:type="dcterms:W3CDTF">2014-10-14T00:51:43Z</dcterms:created>
  <dcterms:modified xsi:type="dcterms:W3CDTF">2021-03-15T20:37:18Z</dcterms:modified>
</cp:coreProperties>
</file>