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1979640" cy="6637320"/>
            <a:chOff x="0" y="228600"/>
            <a:chExt cx="1979640" cy="663732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68400" cy="62460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89280" y="3156480"/>
              <a:ext cx="447840" cy="23209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560520" y="5447160"/>
              <a:ext cx="421920" cy="141876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66720" y="6503760"/>
              <a:ext cx="117720" cy="36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69840" y="3201120"/>
              <a:ext cx="569520" cy="332712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480" y="228600"/>
              <a:ext cx="72360" cy="29264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360" y="2944080"/>
              <a:ext cx="52920" cy="492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34960" y="5478840"/>
              <a:ext cx="130680" cy="102348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38560" y="1398960"/>
              <a:ext cx="1441080" cy="404676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640800" y="6530040"/>
              <a:ext cx="111240" cy="33588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534960" y="5359320"/>
              <a:ext cx="24480" cy="2203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590400" y="6244560"/>
              <a:ext cx="164160" cy="62100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0520" y="360"/>
            <a:ext cx="1950840" cy="6851520"/>
            <a:chOff x="20520" y="360"/>
            <a:chExt cx="1950840" cy="6851520"/>
          </a:xfrm>
        </p:grpSpPr>
        <p:sp>
          <p:nvSpPr>
            <p:cNvPr id="14" name="CustomShape 15"/>
            <p:cNvSpPr/>
            <p:nvPr/>
          </p:nvSpPr>
          <p:spPr>
            <a:xfrm>
              <a:off x="20520" y="360"/>
              <a:ext cx="408240" cy="439956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53600" y="4316400"/>
              <a:ext cx="349200" cy="15793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31600" y="5862600"/>
              <a:ext cx="355680" cy="9892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29840" y="4364280"/>
              <a:ext cx="455760" cy="2234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385560" y="1289160"/>
              <a:ext cx="142920" cy="302580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918720" y="6571440"/>
              <a:ext cx="109800" cy="28008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414000" y="4107600"/>
              <a:ext cx="66960" cy="510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04600" y="3145680"/>
              <a:ext cx="1166760" cy="271548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87040" y="6600240"/>
              <a:ext cx="98640" cy="25164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04600" y="5897160"/>
              <a:ext cx="112680" cy="6728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804600" y="5772600"/>
              <a:ext cx="30240" cy="2264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31600" y="6322680"/>
              <a:ext cx="173160" cy="5292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1440" cy="6856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/>
          <p:nvPr/>
        </p:nvGrpSpPr>
        <p:grpSpPr>
          <a:xfrm>
            <a:off x="0" y="228600"/>
            <a:ext cx="1979640" cy="6637320"/>
            <a:chOff x="0" y="228600"/>
            <a:chExt cx="1979640" cy="6637320"/>
          </a:xfrm>
        </p:grpSpPr>
        <p:sp>
          <p:nvSpPr>
            <p:cNvPr id="66" name="CustomShape 2"/>
            <p:cNvSpPr/>
            <p:nvPr/>
          </p:nvSpPr>
          <p:spPr>
            <a:xfrm>
              <a:off x="0" y="2575080"/>
              <a:ext cx="68400" cy="62460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3"/>
            <p:cNvSpPr/>
            <p:nvPr/>
          </p:nvSpPr>
          <p:spPr>
            <a:xfrm>
              <a:off x="89280" y="3156480"/>
              <a:ext cx="447840" cy="23209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4"/>
            <p:cNvSpPr/>
            <p:nvPr/>
          </p:nvSpPr>
          <p:spPr>
            <a:xfrm>
              <a:off x="560520" y="5447160"/>
              <a:ext cx="421920" cy="141876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5"/>
            <p:cNvSpPr/>
            <p:nvPr/>
          </p:nvSpPr>
          <p:spPr>
            <a:xfrm>
              <a:off x="666720" y="6503760"/>
              <a:ext cx="117720" cy="36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"/>
            <p:cNvSpPr/>
            <p:nvPr/>
          </p:nvSpPr>
          <p:spPr>
            <a:xfrm>
              <a:off x="69840" y="3201120"/>
              <a:ext cx="569520" cy="332712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"/>
            <p:cNvSpPr/>
            <p:nvPr/>
          </p:nvSpPr>
          <p:spPr>
            <a:xfrm>
              <a:off x="15480" y="228600"/>
              <a:ext cx="72360" cy="29264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8"/>
            <p:cNvSpPr/>
            <p:nvPr/>
          </p:nvSpPr>
          <p:spPr>
            <a:xfrm>
              <a:off x="54360" y="2944080"/>
              <a:ext cx="52920" cy="492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9"/>
            <p:cNvSpPr/>
            <p:nvPr/>
          </p:nvSpPr>
          <p:spPr>
            <a:xfrm>
              <a:off x="534960" y="5478840"/>
              <a:ext cx="130680" cy="102348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538560" y="1398960"/>
              <a:ext cx="1441080" cy="404676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640800" y="6530040"/>
              <a:ext cx="111240" cy="33588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534960" y="5359320"/>
              <a:ext cx="24480" cy="2203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590400" y="6244560"/>
              <a:ext cx="164160" cy="62100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" name="Group 14"/>
          <p:cNvGrpSpPr/>
          <p:nvPr/>
        </p:nvGrpSpPr>
        <p:grpSpPr>
          <a:xfrm>
            <a:off x="20520" y="360"/>
            <a:ext cx="1950840" cy="6851520"/>
            <a:chOff x="20520" y="360"/>
            <a:chExt cx="1950840" cy="6851520"/>
          </a:xfrm>
        </p:grpSpPr>
        <p:sp>
          <p:nvSpPr>
            <p:cNvPr id="79" name="CustomShape 15"/>
            <p:cNvSpPr/>
            <p:nvPr/>
          </p:nvSpPr>
          <p:spPr>
            <a:xfrm>
              <a:off x="20520" y="360"/>
              <a:ext cx="408240" cy="439956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453600" y="4316400"/>
              <a:ext cx="349200" cy="15793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831600" y="5862600"/>
              <a:ext cx="355680" cy="9892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429840" y="4364280"/>
              <a:ext cx="455760" cy="2234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385560" y="1289160"/>
              <a:ext cx="142920" cy="302580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918720" y="6571440"/>
              <a:ext cx="109800" cy="28008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414000" y="4107600"/>
              <a:ext cx="66960" cy="510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804600" y="3145680"/>
              <a:ext cx="1166760" cy="271548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3"/>
            <p:cNvSpPr/>
            <p:nvPr/>
          </p:nvSpPr>
          <p:spPr>
            <a:xfrm>
              <a:off x="887040" y="6600240"/>
              <a:ext cx="98640" cy="25164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4"/>
            <p:cNvSpPr/>
            <p:nvPr/>
          </p:nvSpPr>
          <p:spPr>
            <a:xfrm>
              <a:off x="804600" y="5897160"/>
              <a:ext cx="112680" cy="6728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5"/>
            <p:cNvSpPr/>
            <p:nvPr/>
          </p:nvSpPr>
          <p:spPr>
            <a:xfrm>
              <a:off x="804600" y="5772600"/>
              <a:ext cx="30240" cy="2264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6"/>
            <p:cNvSpPr/>
            <p:nvPr/>
          </p:nvSpPr>
          <p:spPr>
            <a:xfrm>
              <a:off x="831600" y="6322680"/>
              <a:ext cx="173160" cy="5292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CustomShape 27"/>
          <p:cNvSpPr/>
          <p:nvPr/>
        </p:nvSpPr>
        <p:spPr>
          <a:xfrm>
            <a:off x="0" y="0"/>
            <a:ext cx="181440" cy="6856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28"/>
          <p:cNvSpPr/>
          <p:nvPr/>
        </p:nvSpPr>
        <p:spPr>
          <a:xfrm flipV="1">
            <a:off x="0" y="708480"/>
            <a:ext cx="1356840" cy="506520"/>
          </a:xfrm>
          <a:custGeom>
            <a:avLst/>
            <a:gdLst/>
            <a:ah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1">
            <a:alphaModFix amt="40000"/>
          </a:blip>
          <a:srcRect l="11339" t="0" r="0" b="0"/>
          <a:stretch/>
        </p:blipFill>
        <p:spPr>
          <a:xfrm>
            <a:off x="-10080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861120" y="941760"/>
            <a:ext cx="7950240" cy="9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400" spc="-1" strike="noStrike" u="sng" cap="all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Child Adoption Portal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31080" y="3502080"/>
            <a:ext cx="8410320" cy="31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56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- Presented By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36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                                     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 .Neha  Katekar [Team Leader] -  210543181053</a:t>
            </a:r>
            <a:endParaRPr b="0" lang="en-US" sz="2000" spc="-1" strike="noStrike">
              <a:latin typeface="Arial"/>
            </a:endParaRPr>
          </a:p>
          <a:p>
            <a:pPr marL="2971800" algn="r">
              <a:lnSpc>
                <a:spcPct val="90000"/>
              </a:lnSpc>
              <a:spcBef>
                <a:spcPts val="36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2. Komal  Jagtap -   210543181032</a:t>
            </a:r>
            <a:endParaRPr b="0" lang="en-US" sz="2000" spc="-1" strike="noStrike">
              <a:latin typeface="Arial"/>
            </a:endParaRPr>
          </a:p>
          <a:p>
            <a:pPr marL="2971800" algn="r">
              <a:lnSpc>
                <a:spcPct val="90000"/>
              </a:lnSpc>
              <a:spcBef>
                <a:spcPts val="36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       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3.Pranita Deshpande – 210543181021</a:t>
            </a:r>
            <a:endParaRPr b="0" lang="en-US" sz="2000" spc="-1" strike="noStrike">
              <a:latin typeface="Arial"/>
            </a:endParaRPr>
          </a:p>
          <a:p>
            <a:pPr marL="2971800" algn="r">
              <a:lnSpc>
                <a:spcPct val="90000"/>
              </a:lnSpc>
              <a:spcBef>
                <a:spcPts val="36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 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4. Shikha  Singh -     210543181098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9600" y="365760"/>
            <a:ext cx="59745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Technologies Used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001960" y="2693880"/>
            <a:ext cx="6261840" cy="37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95080" indent="-455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Front End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 : React js</a:t>
            </a:r>
            <a:endParaRPr b="0" lang="en-US" sz="2400" spc="-1" strike="noStrike">
              <a:latin typeface="Arial"/>
            </a:endParaRPr>
          </a:p>
          <a:p>
            <a:pPr marL="595080" indent="-455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Back End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: Spring Boot</a:t>
            </a:r>
            <a:endParaRPr b="0" lang="en-US" sz="2400" spc="-1" strike="noStrike">
              <a:latin typeface="Arial"/>
            </a:endParaRPr>
          </a:p>
          <a:p>
            <a:pPr marL="595080" indent="-455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Database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: MySQL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490840" y="365760"/>
            <a:ext cx="61326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Advantages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275200" y="2334600"/>
            <a:ext cx="598896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95080" indent="-455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Time Saving</a:t>
            </a:r>
            <a:endParaRPr b="0" lang="en-US" sz="2400" spc="-1" strike="noStrike">
              <a:latin typeface="Arial"/>
            </a:endParaRPr>
          </a:p>
          <a:p>
            <a:pPr marL="595080" indent="-455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Cost Effective</a:t>
            </a:r>
            <a:endParaRPr b="0" lang="en-US" sz="2400" spc="-1" strike="noStrike">
              <a:latin typeface="Arial"/>
            </a:endParaRPr>
          </a:p>
          <a:p>
            <a:pPr marL="595080" indent="-455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Reduced Manual Intervention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490840" y="365760"/>
            <a:ext cx="61326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Future Scope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275200" y="2334600"/>
            <a:ext cx="598896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95080" indent="-455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Status Tracking</a:t>
            </a:r>
            <a:endParaRPr b="0" lang="en-US" sz="2400" spc="-1" strike="noStrike">
              <a:latin typeface="Arial"/>
            </a:endParaRPr>
          </a:p>
          <a:p>
            <a:pPr marL="595080" indent="-455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Chat Portal</a:t>
            </a:r>
            <a:endParaRPr b="0" lang="en-US" sz="2400" spc="-1" strike="noStrike">
              <a:latin typeface="Arial"/>
            </a:endParaRPr>
          </a:p>
          <a:p>
            <a:pPr marL="595080" indent="-455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entury Gothic"/>
              </a:rPr>
              <a:t>Feedback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490840" y="365760"/>
            <a:ext cx="61326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Home Page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923760" y="1615680"/>
            <a:ext cx="7340400" cy="47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-5760" y="1217880"/>
            <a:ext cx="9154080" cy="564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90840" y="365760"/>
            <a:ext cx="61326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Admin Services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23760" y="1615680"/>
            <a:ext cx="7340400" cy="47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-5760" y="1200240"/>
            <a:ext cx="9110880" cy="564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490840" y="365760"/>
            <a:ext cx="61326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User Services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923760" y="1615680"/>
            <a:ext cx="7340400" cy="47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-5760" y="1236600"/>
            <a:ext cx="9154080" cy="562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490840" y="365760"/>
            <a:ext cx="61326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Child Details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923760" y="1615680"/>
            <a:ext cx="7340400" cy="47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0" name="Picture 4" descr=""/>
          <p:cNvPicPr/>
          <p:nvPr/>
        </p:nvPicPr>
        <p:blipFill>
          <a:blip r:embed="rId1"/>
          <a:stretch/>
        </p:blipFill>
        <p:spPr>
          <a:xfrm>
            <a:off x="66240" y="1256040"/>
            <a:ext cx="8996040" cy="550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0" y="228600"/>
            <a:ext cx="2136960" cy="6637320"/>
            <a:chOff x="0" y="228600"/>
            <a:chExt cx="2136960" cy="6637320"/>
          </a:xfrm>
        </p:grpSpPr>
        <p:sp>
          <p:nvSpPr>
            <p:cNvPr id="172" name="CustomShape 2"/>
            <p:cNvSpPr/>
            <p:nvPr/>
          </p:nvSpPr>
          <p:spPr>
            <a:xfrm>
              <a:off x="0" y="2575080"/>
              <a:ext cx="74160" cy="62460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3"/>
            <p:cNvSpPr/>
            <p:nvPr/>
          </p:nvSpPr>
          <p:spPr>
            <a:xfrm>
              <a:off x="96480" y="3156480"/>
              <a:ext cx="483480" cy="23209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4"/>
            <p:cNvSpPr/>
            <p:nvPr/>
          </p:nvSpPr>
          <p:spPr>
            <a:xfrm>
              <a:off x="605160" y="5447160"/>
              <a:ext cx="455760" cy="141876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5"/>
            <p:cNvSpPr/>
            <p:nvPr/>
          </p:nvSpPr>
          <p:spPr>
            <a:xfrm>
              <a:off x="720000" y="6503760"/>
              <a:ext cx="127080" cy="36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6"/>
            <p:cNvSpPr/>
            <p:nvPr/>
          </p:nvSpPr>
          <p:spPr>
            <a:xfrm>
              <a:off x="75600" y="3201120"/>
              <a:ext cx="614880" cy="332712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7"/>
            <p:cNvSpPr/>
            <p:nvPr/>
          </p:nvSpPr>
          <p:spPr>
            <a:xfrm>
              <a:off x="16920" y="228600"/>
              <a:ext cx="78120" cy="29264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8"/>
            <p:cNvSpPr/>
            <p:nvPr/>
          </p:nvSpPr>
          <p:spPr>
            <a:xfrm>
              <a:off x="58680" y="2944080"/>
              <a:ext cx="57240" cy="492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9"/>
            <p:cNvSpPr/>
            <p:nvPr/>
          </p:nvSpPr>
          <p:spPr>
            <a:xfrm>
              <a:off x="577440" y="5478840"/>
              <a:ext cx="141120" cy="102348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0"/>
            <p:cNvSpPr/>
            <p:nvPr/>
          </p:nvSpPr>
          <p:spPr>
            <a:xfrm>
              <a:off x="581400" y="1398960"/>
              <a:ext cx="1555560" cy="404676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1"/>
            <p:cNvSpPr/>
            <p:nvPr/>
          </p:nvSpPr>
          <p:spPr>
            <a:xfrm>
              <a:off x="691920" y="6530040"/>
              <a:ext cx="120240" cy="33588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2"/>
            <p:cNvSpPr/>
            <p:nvPr/>
          </p:nvSpPr>
          <p:spPr>
            <a:xfrm>
              <a:off x="577440" y="5359320"/>
              <a:ext cx="26640" cy="2203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3"/>
            <p:cNvSpPr/>
            <p:nvPr/>
          </p:nvSpPr>
          <p:spPr>
            <a:xfrm>
              <a:off x="637560" y="6244560"/>
              <a:ext cx="177480" cy="62100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14"/>
          <p:cNvGrpSpPr/>
          <p:nvPr/>
        </p:nvGrpSpPr>
        <p:grpSpPr>
          <a:xfrm>
            <a:off x="20520" y="-720"/>
            <a:ext cx="1766160" cy="6852600"/>
            <a:chOff x="20520" y="-720"/>
            <a:chExt cx="1766160" cy="6852600"/>
          </a:xfrm>
        </p:grpSpPr>
        <p:sp>
          <p:nvSpPr>
            <p:cNvPr id="185" name="CustomShape 15"/>
            <p:cNvSpPr/>
            <p:nvPr/>
          </p:nvSpPr>
          <p:spPr>
            <a:xfrm>
              <a:off x="20520" y="-720"/>
              <a:ext cx="369360" cy="439956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6"/>
            <p:cNvSpPr/>
            <p:nvPr/>
          </p:nvSpPr>
          <p:spPr>
            <a:xfrm>
              <a:off x="412560" y="4316400"/>
              <a:ext cx="316080" cy="15793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7"/>
            <p:cNvSpPr/>
            <p:nvPr/>
          </p:nvSpPr>
          <p:spPr>
            <a:xfrm>
              <a:off x="754560" y="5862600"/>
              <a:ext cx="321840" cy="9892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8"/>
            <p:cNvSpPr/>
            <p:nvPr/>
          </p:nvSpPr>
          <p:spPr>
            <a:xfrm>
              <a:off x="391320" y="4364280"/>
              <a:ext cx="412560" cy="2234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9"/>
            <p:cNvSpPr/>
            <p:nvPr/>
          </p:nvSpPr>
          <p:spPr>
            <a:xfrm>
              <a:off x="351000" y="1289160"/>
              <a:ext cx="129240" cy="302580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20"/>
            <p:cNvSpPr/>
            <p:nvPr/>
          </p:nvSpPr>
          <p:spPr>
            <a:xfrm>
              <a:off x="833760" y="6571440"/>
              <a:ext cx="99000" cy="28008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21"/>
            <p:cNvSpPr/>
            <p:nvPr/>
          </p:nvSpPr>
          <p:spPr>
            <a:xfrm>
              <a:off x="376920" y="4107600"/>
              <a:ext cx="60480" cy="510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2"/>
            <p:cNvSpPr/>
            <p:nvPr/>
          </p:nvSpPr>
          <p:spPr>
            <a:xfrm>
              <a:off x="730440" y="3145680"/>
              <a:ext cx="1056240" cy="271548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23"/>
            <p:cNvSpPr/>
            <p:nvPr/>
          </p:nvSpPr>
          <p:spPr>
            <a:xfrm>
              <a:off x="804960" y="6600240"/>
              <a:ext cx="88920" cy="25164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24"/>
            <p:cNvSpPr/>
            <p:nvPr/>
          </p:nvSpPr>
          <p:spPr>
            <a:xfrm>
              <a:off x="730440" y="5897160"/>
              <a:ext cx="101880" cy="6728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5"/>
            <p:cNvSpPr/>
            <p:nvPr/>
          </p:nvSpPr>
          <p:spPr>
            <a:xfrm>
              <a:off x="730440" y="5772600"/>
              <a:ext cx="27360" cy="2264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26"/>
            <p:cNvSpPr/>
            <p:nvPr/>
          </p:nvSpPr>
          <p:spPr>
            <a:xfrm>
              <a:off x="754560" y="6322680"/>
              <a:ext cx="156600" cy="5292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CustomShape 27"/>
          <p:cNvSpPr/>
          <p:nvPr/>
        </p:nvSpPr>
        <p:spPr>
          <a:xfrm>
            <a:off x="0" y="0"/>
            <a:ext cx="135720" cy="6856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8" name="CustomShape 28"/>
          <p:cNvSpPr/>
          <p:nvPr/>
        </p:nvSpPr>
        <p:spPr>
          <a:xfrm>
            <a:off x="0" y="4323960"/>
            <a:ext cx="1307160" cy="77724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9"/>
          <p:cNvSpPr/>
          <p:nvPr/>
        </p:nvSpPr>
        <p:spPr>
          <a:xfrm>
            <a:off x="0" y="-720"/>
            <a:ext cx="9142560" cy="6852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fe7c4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0" name="Group 30"/>
          <p:cNvGrpSpPr/>
          <p:nvPr/>
        </p:nvGrpSpPr>
        <p:grpSpPr>
          <a:xfrm>
            <a:off x="4565520" y="228600"/>
            <a:ext cx="2136960" cy="6637320"/>
            <a:chOff x="4565520" y="228600"/>
            <a:chExt cx="2136960" cy="6637320"/>
          </a:xfrm>
        </p:grpSpPr>
        <p:sp>
          <p:nvSpPr>
            <p:cNvPr id="201" name="CustomShape 31"/>
            <p:cNvSpPr/>
            <p:nvPr/>
          </p:nvSpPr>
          <p:spPr>
            <a:xfrm>
              <a:off x="4565520" y="2575080"/>
              <a:ext cx="74160" cy="62460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32"/>
            <p:cNvSpPr/>
            <p:nvPr/>
          </p:nvSpPr>
          <p:spPr>
            <a:xfrm>
              <a:off x="4662000" y="3156480"/>
              <a:ext cx="483480" cy="23209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33"/>
            <p:cNvSpPr/>
            <p:nvPr/>
          </p:nvSpPr>
          <p:spPr>
            <a:xfrm>
              <a:off x="5170680" y="5447160"/>
              <a:ext cx="455760" cy="141876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4"/>
            <p:cNvSpPr/>
            <p:nvPr/>
          </p:nvSpPr>
          <p:spPr>
            <a:xfrm>
              <a:off x="5285520" y="6503760"/>
              <a:ext cx="127080" cy="36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35"/>
            <p:cNvSpPr/>
            <p:nvPr/>
          </p:nvSpPr>
          <p:spPr>
            <a:xfrm>
              <a:off x="4641120" y="3201120"/>
              <a:ext cx="614880" cy="332712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36"/>
            <p:cNvSpPr/>
            <p:nvPr/>
          </p:nvSpPr>
          <p:spPr>
            <a:xfrm>
              <a:off x="4582440" y="228600"/>
              <a:ext cx="78120" cy="29264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37"/>
            <p:cNvSpPr/>
            <p:nvPr/>
          </p:nvSpPr>
          <p:spPr>
            <a:xfrm>
              <a:off x="4624200" y="2944080"/>
              <a:ext cx="57240" cy="492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38"/>
            <p:cNvSpPr/>
            <p:nvPr/>
          </p:nvSpPr>
          <p:spPr>
            <a:xfrm>
              <a:off x="5142960" y="5478840"/>
              <a:ext cx="141120" cy="102348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39"/>
            <p:cNvSpPr/>
            <p:nvPr/>
          </p:nvSpPr>
          <p:spPr>
            <a:xfrm>
              <a:off x="5146920" y="1398960"/>
              <a:ext cx="1555560" cy="404676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40"/>
            <p:cNvSpPr/>
            <p:nvPr/>
          </p:nvSpPr>
          <p:spPr>
            <a:xfrm>
              <a:off x="5257440" y="6530040"/>
              <a:ext cx="120240" cy="33588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41"/>
            <p:cNvSpPr/>
            <p:nvPr/>
          </p:nvSpPr>
          <p:spPr>
            <a:xfrm>
              <a:off x="5142960" y="5359320"/>
              <a:ext cx="26640" cy="2203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42"/>
            <p:cNvSpPr/>
            <p:nvPr/>
          </p:nvSpPr>
          <p:spPr>
            <a:xfrm>
              <a:off x="5203080" y="6244560"/>
              <a:ext cx="177480" cy="62100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13" name="Picture 4" descr=""/>
          <p:cNvPicPr/>
          <p:nvPr/>
        </p:nvPicPr>
        <p:blipFill>
          <a:blip r:embed="rId1"/>
          <a:srcRect l="0" t="0" r="5030" b="0"/>
          <a:stretch/>
        </p:blipFill>
        <p:spPr>
          <a:xfrm>
            <a:off x="72000" y="790920"/>
            <a:ext cx="4142520" cy="4771800"/>
          </a:xfrm>
          <a:prstGeom prst="rect">
            <a:avLst/>
          </a:prstGeom>
          <a:ln>
            <a:noFill/>
          </a:ln>
        </p:spPr>
      </p:pic>
      <p:grpSp>
        <p:nvGrpSpPr>
          <p:cNvPr id="214" name="Group 43"/>
          <p:cNvGrpSpPr/>
          <p:nvPr/>
        </p:nvGrpSpPr>
        <p:grpSpPr>
          <a:xfrm>
            <a:off x="4586040" y="-720"/>
            <a:ext cx="1766160" cy="6852600"/>
            <a:chOff x="4586040" y="-720"/>
            <a:chExt cx="1766160" cy="6852600"/>
          </a:xfrm>
        </p:grpSpPr>
        <p:sp>
          <p:nvSpPr>
            <p:cNvPr id="215" name="CustomShape 44"/>
            <p:cNvSpPr/>
            <p:nvPr/>
          </p:nvSpPr>
          <p:spPr>
            <a:xfrm>
              <a:off x="4586040" y="-720"/>
              <a:ext cx="369360" cy="439956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45"/>
            <p:cNvSpPr/>
            <p:nvPr/>
          </p:nvSpPr>
          <p:spPr>
            <a:xfrm>
              <a:off x="4978080" y="4316400"/>
              <a:ext cx="316080" cy="15793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46"/>
            <p:cNvSpPr/>
            <p:nvPr/>
          </p:nvSpPr>
          <p:spPr>
            <a:xfrm>
              <a:off x="5320080" y="5862600"/>
              <a:ext cx="321840" cy="9892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47"/>
            <p:cNvSpPr/>
            <p:nvPr/>
          </p:nvSpPr>
          <p:spPr>
            <a:xfrm>
              <a:off x="4956840" y="4364280"/>
              <a:ext cx="412560" cy="2234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48"/>
            <p:cNvSpPr/>
            <p:nvPr/>
          </p:nvSpPr>
          <p:spPr>
            <a:xfrm>
              <a:off x="4916520" y="1289160"/>
              <a:ext cx="129240" cy="302580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49"/>
            <p:cNvSpPr/>
            <p:nvPr/>
          </p:nvSpPr>
          <p:spPr>
            <a:xfrm>
              <a:off x="5399280" y="6571440"/>
              <a:ext cx="99000" cy="28008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50"/>
            <p:cNvSpPr/>
            <p:nvPr/>
          </p:nvSpPr>
          <p:spPr>
            <a:xfrm>
              <a:off x="4942440" y="4107600"/>
              <a:ext cx="60480" cy="51012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51"/>
            <p:cNvSpPr/>
            <p:nvPr/>
          </p:nvSpPr>
          <p:spPr>
            <a:xfrm>
              <a:off x="5295960" y="3145680"/>
              <a:ext cx="1056240" cy="271548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52"/>
            <p:cNvSpPr/>
            <p:nvPr/>
          </p:nvSpPr>
          <p:spPr>
            <a:xfrm>
              <a:off x="5370480" y="6600240"/>
              <a:ext cx="88920" cy="25164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53"/>
            <p:cNvSpPr/>
            <p:nvPr/>
          </p:nvSpPr>
          <p:spPr>
            <a:xfrm>
              <a:off x="5295960" y="5897160"/>
              <a:ext cx="101880" cy="6728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54"/>
            <p:cNvSpPr/>
            <p:nvPr/>
          </p:nvSpPr>
          <p:spPr>
            <a:xfrm>
              <a:off x="5295960" y="5772600"/>
              <a:ext cx="27360" cy="2264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55"/>
            <p:cNvSpPr/>
            <p:nvPr/>
          </p:nvSpPr>
          <p:spPr>
            <a:xfrm>
              <a:off x="5320080" y="6322680"/>
              <a:ext cx="156600" cy="5292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CustomShape 56"/>
          <p:cNvSpPr/>
          <p:nvPr/>
        </p:nvSpPr>
        <p:spPr>
          <a:xfrm>
            <a:off x="6243480" y="935640"/>
            <a:ext cx="2384640" cy="38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3800" spc="-1" strike="noStrike" u="sng">
                <a:solidFill>
                  <a:srgbClr val="262626"/>
                </a:solidFill>
                <a:uFillTx/>
                <a:latin typeface="Century Gothic"/>
                <a:ea typeface="DejaVu Sans"/>
              </a:rPr>
              <a:t>Thank You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228" name="CustomShape 57"/>
          <p:cNvSpPr/>
          <p:nvPr/>
        </p:nvSpPr>
        <p:spPr>
          <a:xfrm>
            <a:off x="4565520" y="0"/>
            <a:ext cx="135720" cy="6856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CustomShape 58"/>
          <p:cNvSpPr/>
          <p:nvPr/>
        </p:nvSpPr>
        <p:spPr>
          <a:xfrm>
            <a:off x="4565520" y="4323960"/>
            <a:ext cx="1307160" cy="77724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9"/>
          <p:cNvSpPr/>
          <p:nvPr/>
        </p:nvSpPr>
        <p:spPr>
          <a:xfrm>
            <a:off x="923760" y="1615680"/>
            <a:ext cx="7340400" cy="47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966760" y="586080"/>
            <a:ext cx="500688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Introduction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78280" y="2143080"/>
            <a:ext cx="4389120" cy="37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457200" indent="-22716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In the fast growing IT market, technologies are changing rapidly. Based on these technologies we are aiming to reduce manual process of Child Adoption. </a:t>
            </a:r>
            <a:endParaRPr b="0" lang="en-US" sz="2400" spc="-1" strike="noStrike">
              <a:latin typeface="Arial"/>
            </a:endParaRPr>
          </a:p>
          <a:p>
            <a:pPr lvl="1" marL="457200" indent="-22716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Child Adoption Portal is web-based tool to reduce communication gap between officer and Applicant.</a:t>
            </a:r>
            <a:r>
              <a:rPr b="1" lang="en-US" sz="1500" spc="-1" strike="noStrike">
                <a:solidFill>
                  <a:srgbClr val="000000"/>
                </a:solidFill>
                <a:latin typeface="Century Gothic"/>
                <a:ea typeface="SimSun"/>
              </a:rPr>
              <a:t> 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4796280" y="1840680"/>
            <a:ext cx="4352040" cy="39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051720" y="365760"/>
            <a:ext cx="52124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Objective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40200" y="2176200"/>
            <a:ext cx="7023960" cy="40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457200" indent="-22716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  <a:buClr>
                <a:srgbClr val="f9f9f9"/>
              </a:buClr>
              <a:buSzPct val="6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The main objective of this application  is to make child adoption processing easy and fast.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lvl="1" marL="457200" indent="-22716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  <a:buClr>
                <a:srgbClr val="f9f9f9"/>
              </a:buClr>
              <a:buSzPct val="6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This system will allow the applicant to apply for child adoption conveniently from any place and officer to approve/reject the adoption application based on the information given by the applicant.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051720" y="365760"/>
            <a:ext cx="52124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Modules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40200" y="2176200"/>
            <a:ext cx="7023960" cy="40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Admin Module : Admin module to accept or reject the applicant request.</a:t>
            </a: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Applicant Module : Applicant module to submit their request for child adoption.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987560" y="135720"/>
            <a:ext cx="4766760" cy="14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Application Flow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909360" y="1500480"/>
            <a:ext cx="7354800" cy="47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37880">
              <a:lnSpc>
                <a:spcPct val="100000"/>
              </a:lnSpc>
              <a:spcBef>
                <a:spcPts val="561"/>
              </a:spcBef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Admin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entury Gothic"/>
                <a:ea typeface="Century Gothic"/>
              </a:rPr>
              <a:t> :</a:t>
            </a:r>
            <a:endParaRPr b="0" lang="en-US" sz="2400" spc="-1" strike="noStrike">
              <a:latin typeface="Arial"/>
            </a:endParaRPr>
          </a:p>
          <a:p>
            <a:pPr marL="137880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548640" indent="-4093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Font typeface="'Wingdings 2',Sans-Serif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Admin has right to perform operations on Agencies details. </a:t>
            </a:r>
            <a:endParaRPr b="0" lang="en-US" sz="2400" spc="-1" strike="noStrike">
              <a:latin typeface="Arial"/>
            </a:endParaRPr>
          </a:p>
          <a:p>
            <a:pPr marL="548640" indent="-4093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Font typeface="'Wingdings 2',Sans-Serif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Admin can add or update child details.</a:t>
            </a:r>
            <a:endParaRPr b="0" lang="en-US" sz="2400" spc="-1" strike="noStrike">
              <a:latin typeface="Arial"/>
            </a:endParaRPr>
          </a:p>
          <a:p>
            <a:pPr marL="548640" indent="-4093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Font typeface="'Wingdings 2',Sans-Serif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Admin can see the list of registered parents for adoption and can accept or reject the application.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987560" y="-79920"/>
            <a:ext cx="63338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>
              <a:lnSpc>
                <a:spcPct val="100000"/>
              </a:lnSpc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Admin-Application Flow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20040" y="422280"/>
            <a:ext cx="8763480" cy="63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209880" y="1209240"/>
            <a:ext cx="8722800" cy="543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987560" y="-79920"/>
            <a:ext cx="63338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>
              <a:lnSpc>
                <a:spcPct val="100000"/>
              </a:lnSpc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User-Application Flow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20040" y="422280"/>
            <a:ext cx="8763480" cy="63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lvl="1" marL="571680" indent="-34164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f9f9f9"/>
              </a:buClr>
              <a:buSzPct val="65000"/>
              <a:buFont typeface="Arial"/>
              <a:buChar char="•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Applicant Flow: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User has to register himself and then can login to the Chil Adoption Portal.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After login dashboard page will be displayed having different options.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User can click on the ‘View Children’ button and can see the Children details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In the View Child details page, the User has to choose the child and then register for adopt that child.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User has to submit all information and document in registration form.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After Registration User will receive email on registered email-id.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If Applicant have not received any acceptance or rejection mail within 7 days from application date then he can contact adoption portal on their official email.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All the adoption related information and FAQ's are available on the site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929960" y="365760"/>
            <a:ext cx="63338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>
              <a:lnSpc>
                <a:spcPct val="100000"/>
              </a:lnSpc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User-Application Flow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20040" y="422280"/>
            <a:ext cx="8979120" cy="62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190080" y="1801440"/>
            <a:ext cx="8805960" cy="4965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51720" y="365760"/>
            <a:ext cx="52124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Tables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81800" y="1788120"/>
            <a:ext cx="7182000" cy="44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37880"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We have created database - ‘cdemo’.</a:t>
            </a:r>
            <a:endParaRPr b="0" lang="en-US" sz="2400" spc="-1" strike="noStrike">
              <a:latin typeface="Arial"/>
            </a:endParaRPr>
          </a:p>
          <a:p>
            <a:pPr marL="137880"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There are 4 tables:</a:t>
            </a:r>
            <a:endParaRPr b="0" lang="en-US" sz="2400" spc="-1" strike="noStrike">
              <a:latin typeface="Arial"/>
            </a:endParaRPr>
          </a:p>
          <a:p>
            <a:pPr marL="137880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137880"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     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1. Agencies        </a:t>
            </a:r>
            <a:endParaRPr b="0" lang="en-US" sz="2400" spc="-1" strike="noStrike">
              <a:latin typeface="Arial"/>
            </a:endParaRPr>
          </a:p>
          <a:p>
            <a:pPr marL="137880">
              <a:lnSpc>
                <a:spcPct val="100000"/>
              </a:lnSpc>
              <a:spcBef>
                <a:spcPts val="56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     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2.Child         </a:t>
            </a:r>
            <a:endParaRPr b="0" lang="en-US" sz="2400" spc="-1" strike="noStrike">
              <a:latin typeface="Arial"/>
            </a:endParaRPr>
          </a:p>
          <a:p>
            <a:pPr marL="137880">
              <a:lnSpc>
                <a:spcPct val="100000"/>
              </a:lnSpc>
              <a:spcBef>
                <a:spcPts val="56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     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3.Registers       </a:t>
            </a:r>
            <a:endParaRPr b="0" lang="en-US" sz="2400" spc="-1" strike="noStrike">
              <a:latin typeface="Arial"/>
            </a:endParaRPr>
          </a:p>
          <a:p>
            <a:pPr marL="137880">
              <a:lnSpc>
                <a:spcPct val="100000"/>
              </a:lnSpc>
              <a:spcBef>
                <a:spcPts val="56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     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4.Users 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129</TotalTime>
  <Application>Neat_Office/6.2.8.2$Windows_x86 LibreOffice_project/</Application>
  <Words>321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2021-09-25T05:46:57Z</dcterms:created>
  <dc:creator>Admin</dc:creator>
  <dc:description/>
  <dc:language>en-US</dc:language>
  <cp:lastModifiedBy/>
  <dcterms:modified xsi:type="dcterms:W3CDTF">2021-09-27T22:51:17Z</dcterms:modified>
  <cp:revision>385</cp:revision>
  <dc:subject/>
  <dc:title>Child Adoption Portal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