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72" r:id="rId15"/>
    <p:sldId id="273" r:id="rId16"/>
    <p:sldId id="270" r:id="rId17"/>
  </p:sldIdLst>
  <p:sldSz cx="9144000" cy="5143500" type="screen16x9"/>
  <p:notesSz cx="6858000" cy="9144000"/>
  <p:embeddedFontLst>
    <p:embeddedFont>
      <p:font typeface="Roboto" panose="020B0604020202020204" charset="0"/>
      <p:regular r:id="rId19"/>
      <p:bold r:id="rId20"/>
      <p:italic r:id="rId21"/>
      <p:boldItalic r:id="rId22"/>
    </p:embeddedFont>
    <p:embeddedFont>
      <p:font typeface="Roboto Medium"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7abb99e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7abb99e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7abb99ea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7abb99e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7abb99ea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7abb99e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90d25a6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90d25a6a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8a7e9756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98a7e9756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968788978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968788978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6878897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6878897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8a7e9756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98a7e9756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968788978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968788978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68788978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6878897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68788978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68788978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6878897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6878897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6878897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68788978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Sales Data Analysis</a:t>
            </a:r>
            <a:endParaRPr/>
          </a:p>
        </p:txBody>
      </p:sp>
      <p:sp>
        <p:nvSpPr>
          <p:cNvPr id="86" name="Google Shape;86;p13"/>
          <p:cNvSpPr txBox="1"/>
          <p:nvPr/>
        </p:nvSpPr>
        <p:spPr>
          <a:xfrm>
            <a:off x="7042175" y="4219275"/>
            <a:ext cx="1818300" cy="5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By:</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Neha Katla</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rPr>
              <a:t>Important trends visible in the sales data and insights.</a:t>
            </a:r>
            <a:endParaRPr dirty="0"/>
          </a:p>
          <a:p>
            <a:pPr marL="0" lvl="0" indent="0" algn="l" rtl="0">
              <a:spcBef>
                <a:spcPts val="0"/>
              </a:spcBef>
              <a:spcAft>
                <a:spcPts val="0"/>
              </a:spcAft>
              <a:buNone/>
            </a:pPr>
            <a:endParaRPr dirty="0"/>
          </a:p>
        </p:txBody>
      </p:sp>
      <p:sp>
        <p:nvSpPr>
          <p:cNvPr id="141" name="Google Shape;141;p21"/>
          <p:cNvSpPr txBox="1">
            <a:spLocks noGrp="1"/>
          </p:cNvSpPr>
          <p:nvPr>
            <p:ph type="body" idx="1"/>
          </p:nvPr>
        </p:nvSpPr>
        <p:spPr>
          <a:xfrm>
            <a:off x="311700" y="1229875"/>
            <a:ext cx="6147900" cy="3339000"/>
          </a:xfrm>
          <a:prstGeom prst="rect">
            <a:avLst/>
          </a:prstGeom>
        </p:spPr>
        <p:txBody>
          <a:bodyPr spcFirstLastPara="1" wrap="square" lIns="91425" tIns="91425" rIns="91425" bIns="91425" anchor="t" anchorCtr="0">
            <a:noAutofit/>
          </a:bodyPr>
          <a:lstStyle/>
          <a:p>
            <a:pPr marL="457200" lvl="0" indent="-314325" algn="l" rtl="0">
              <a:spcBef>
                <a:spcPts val="0"/>
              </a:spcBef>
              <a:spcAft>
                <a:spcPts val="0"/>
              </a:spcAft>
              <a:buClr>
                <a:srgbClr val="000000"/>
              </a:buClr>
              <a:buSzPts val="1350"/>
              <a:buChar char="●"/>
            </a:pPr>
            <a:r>
              <a:rPr lang="en" sz="1350">
                <a:solidFill>
                  <a:srgbClr val="000000"/>
                </a:solidFill>
              </a:rPr>
              <a:t>Sales and customer base are the highest in United Kingdom worth $8,187,806.</a:t>
            </a:r>
            <a:br>
              <a:rPr lang="en" sz="1350">
                <a:solidFill>
                  <a:srgbClr val="000000"/>
                </a:solidFill>
              </a:rPr>
            </a:br>
            <a:r>
              <a:rPr lang="en" sz="1350">
                <a:solidFill>
                  <a:srgbClr val="000000"/>
                </a:solidFill>
              </a:rPr>
              <a:t>The country having lowest sales is Saudi Arabia worth $1311.</a:t>
            </a:r>
            <a:endParaRPr sz="1350">
              <a:solidFill>
                <a:srgbClr val="000000"/>
              </a:solidFill>
            </a:endParaRPr>
          </a:p>
          <a:p>
            <a:pPr marL="457200" lvl="0" indent="-314325" algn="l" rtl="0">
              <a:spcBef>
                <a:spcPts val="0"/>
              </a:spcBef>
              <a:spcAft>
                <a:spcPts val="0"/>
              </a:spcAft>
              <a:buClr>
                <a:srgbClr val="000000"/>
              </a:buClr>
              <a:buSzPts val="1350"/>
              <a:buChar char="●"/>
            </a:pPr>
            <a:r>
              <a:rPr lang="en" sz="1350">
                <a:solidFill>
                  <a:srgbClr val="000000"/>
                </a:solidFill>
              </a:rPr>
              <a:t>There are no sales on Saturday. So, saturday must be a holiday for the company.</a:t>
            </a:r>
            <a:endParaRPr sz="1350">
              <a:solidFill>
                <a:srgbClr val="000000"/>
              </a:solidFill>
            </a:endParaRPr>
          </a:p>
          <a:p>
            <a:pPr marL="457200" lvl="0" indent="-314325" algn="l" rtl="0">
              <a:spcBef>
                <a:spcPts val="0"/>
              </a:spcBef>
              <a:spcAft>
                <a:spcPts val="0"/>
              </a:spcAft>
              <a:buClr>
                <a:srgbClr val="000000"/>
              </a:buClr>
              <a:buSzPts val="1350"/>
              <a:buChar char="●"/>
            </a:pPr>
            <a:r>
              <a:rPr lang="en" sz="1350">
                <a:solidFill>
                  <a:srgbClr val="000000"/>
                </a:solidFill>
              </a:rPr>
              <a:t>It is important to know in which country our company performs better because if we increase the production in that country, our company’s performance will increase.</a:t>
            </a:r>
            <a:endParaRPr sz="1350">
              <a:solidFill>
                <a:srgbClr val="000000"/>
              </a:solidFill>
            </a:endParaRPr>
          </a:p>
          <a:p>
            <a:pPr marL="457200" lvl="0" indent="-323850" algn="l" rtl="0">
              <a:spcBef>
                <a:spcPts val="0"/>
              </a:spcBef>
              <a:spcAft>
                <a:spcPts val="0"/>
              </a:spcAft>
              <a:buClr>
                <a:srgbClr val="000000"/>
              </a:buClr>
              <a:buSzPts val="1500"/>
              <a:buChar char="●"/>
            </a:pPr>
            <a:r>
              <a:rPr lang="en" sz="1350">
                <a:solidFill>
                  <a:srgbClr val="000000"/>
                </a:solidFill>
              </a:rPr>
              <a:t>It lets you approach product sales data from various angles like the demographics, product popularity, and the like. Multi-product firms like ours can use the results from this analysis to take constructive actions, like discontinuing unprofitable products.</a:t>
            </a:r>
            <a:endParaRPr sz="1500">
              <a:solidFill>
                <a:srgbClr val="000000"/>
              </a:solidFil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2" name="Google Shape;142;p21"/>
          <p:cNvPicPr preferRelativeResize="0"/>
          <p:nvPr/>
        </p:nvPicPr>
        <p:blipFill>
          <a:blip r:embed="rId3">
            <a:alphaModFix/>
          </a:blip>
          <a:stretch>
            <a:fillRect/>
          </a:stretch>
        </p:blipFill>
        <p:spPr>
          <a:xfrm>
            <a:off x="6672075" y="1287925"/>
            <a:ext cx="1895475" cy="3524250"/>
          </a:xfrm>
          <a:prstGeom prst="rect">
            <a:avLst/>
          </a:prstGeom>
          <a:noFill/>
          <a:ln>
            <a:noFill/>
          </a:ln>
        </p:spPr>
      </p:pic>
      <p:sp>
        <p:nvSpPr>
          <p:cNvPr id="143" name="Google Shape;143;p21"/>
          <p:cNvSpPr txBox="1"/>
          <p:nvPr/>
        </p:nvSpPr>
        <p:spPr>
          <a:xfrm>
            <a:off x="6590100" y="823750"/>
            <a:ext cx="1848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Top 10 products sold:</a:t>
            </a:r>
            <a:endParaRPr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rPr>
              <a:t>Performance in terms of customer acquisition and building customer loyalty</a:t>
            </a:r>
            <a:endParaRPr sz="1800" dirty="0"/>
          </a:p>
        </p:txBody>
      </p:sp>
      <p:sp>
        <p:nvSpPr>
          <p:cNvPr id="149" name="Google Shape;14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solidFill>
                  <a:srgbClr val="000000"/>
                </a:solidFill>
              </a:rPr>
              <a:t>Why is it important? :</a:t>
            </a:r>
            <a:r>
              <a:rPr lang="en" sz="1400" dirty="0">
                <a:solidFill>
                  <a:srgbClr val="000000"/>
                </a:solidFill>
              </a:rPr>
              <a:t> Customer Loyalty means choosing our company’s products and services consistently over our competitors. If our customers are loyal, they aren’t easily swayed by price or availability of products of our competitors. Customer acquisition is an expensive task, increasing customer acquisition shows a significant increase in profit.</a:t>
            </a:r>
            <a:r>
              <a:rPr lang="en" sz="1600" dirty="0">
                <a:solidFill>
                  <a:srgbClr val="000000"/>
                </a:solidFill>
              </a:rPr>
              <a:t> </a:t>
            </a:r>
            <a:r>
              <a:rPr lang="en" sz="1400" dirty="0">
                <a:solidFill>
                  <a:srgbClr val="000000"/>
                </a:solidFill>
              </a:rPr>
              <a:t>So, it is important to understand what caused your customers to leave.</a:t>
            </a:r>
            <a:br>
              <a:rPr lang="en" sz="1400" dirty="0">
                <a:solidFill>
                  <a:srgbClr val="000000"/>
                </a:solidFill>
              </a:rPr>
            </a:br>
            <a:r>
              <a:rPr lang="en" sz="1400" b="1" dirty="0">
                <a:solidFill>
                  <a:srgbClr val="000000"/>
                </a:solidFill>
              </a:rPr>
              <a:t>How is it done? :</a:t>
            </a:r>
            <a:br>
              <a:rPr lang="en" sz="1400" b="1" dirty="0">
                <a:solidFill>
                  <a:srgbClr val="000000"/>
                </a:solidFill>
              </a:rPr>
            </a:br>
            <a:r>
              <a:rPr lang="en" sz="1400" dirty="0">
                <a:solidFill>
                  <a:srgbClr val="000000"/>
                </a:solidFill>
              </a:rPr>
              <a:t>To evaluate the company’s performance in terms of customer acquisition, I added a column to calculate how many times a customer has visited the company till that timestamp from the beginning.</a:t>
            </a:r>
            <a:endParaRPr sz="1400" dirty="0">
              <a:solidFill>
                <a:srgbClr val="000000"/>
              </a:solidFill>
            </a:endParaRPr>
          </a:p>
          <a:p>
            <a:pPr marL="0" lvl="0" indent="0" algn="l" rtl="0">
              <a:spcBef>
                <a:spcPts val="1600"/>
              </a:spcBef>
              <a:spcAft>
                <a:spcPts val="1600"/>
              </a:spcAft>
              <a:buNone/>
            </a:pPr>
            <a:r>
              <a:rPr lang="en" sz="1400" dirty="0">
                <a:solidFill>
                  <a:srgbClr val="000000"/>
                </a:solidFill>
              </a:rPr>
              <a:t>So, from this data it will be easy to derive the company’s performance in acquiring new customers every month or in that case every quarter or year. But since we only have data of one year(2011) and only december month in 2010. We cannot measure our performance in terms of customer acquisition by year. So, I have plotted no. of new customers we acquire per month. Please refer to the next slide.</a:t>
            </a:r>
            <a:endParaRPr sz="14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6248550" y="833850"/>
            <a:ext cx="2792700" cy="3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number of new customers have decreased since the company has been opened in 2010.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So, in terms of customer acquisition, we can say that the company’s performance has not been satisfactory. </a:t>
            </a:r>
            <a:endParaRPr>
              <a:latin typeface="Roboto"/>
              <a:ea typeface="Roboto"/>
              <a:cs typeface="Roboto"/>
              <a:sym typeface="Roboto"/>
            </a:endParaRPr>
          </a:p>
        </p:txBody>
      </p:sp>
      <p:pic>
        <p:nvPicPr>
          <p:cNvPr id="155" name="Google Shape;155;p23"/>
          <p:cNvPicPr preferRelativeResize="0"/>
          <p:nvPr/>
        </p:nvPicPr>
        <p:blipFill>
          <a:blip r:embed="rId3">
            <a:alphaModFix/>
          </a:blip>
          <a:stretch>
            <a:fillRect/>
          </a:stretch>
        </p:blipFill>
        <p:spPr>
          <a:xfrm>
            <a:off x="162450" y="731788"/>
            <a:ext cx="5923650" cy="3577863"/>
          </a:xfrm>
          <a:prstGeom prst="rect">
            <a:avLst/>
          </a:prstGeom>
          <a:noFill/>
          <a:ln>
            <a:noFill/>
          </a:ln>
        </p:spPr>
      </p:pic>
      <p:sp>
        <p:nvSpPr>
          <p:cNvPr id="156" name="Google Shape;156;p23"/>
          <p:cNvSpPr txBox="1"/>
          <p:nvPr/>
        </p:nvSpPr>
        <p:spPr>
          <a:xfrm>
            <a:off x="371700" y="311425"/>
            <a:ext cx="5923800" cy="4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Roboto"/>
                <a:ea typeface="Roboto"/>
                <a:cs typeface="Roboto"/>
                <a:sym typeface="Roboto"/>
              </a:rPr>
              <a:t>Performance in terms of Customer Acquisition:</a:t>
            </a:r>
            <a:endParaRPr sz="15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3109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rPr>
              <a:t>Performance in terms of customer acquisition and building customer loyalty</a:t>
            </a:r>
            <a:endParaRPr sz="2000" dirty="0"/>
          </a:p>
        </p:txBody>
      </p:sp>
      <p:sp>
        <p:nvSpPr>
          <p:cNvPr id="162" name="Google Shape;162;p24"/>
          <p:cNvSpPr txBox="1">
            <a:spLocks noGrp="1"/>
          </p:cNvSpPr>
          <p:nvPr>
            <p:ph type="body" idx="1"/>
          </p:nvPr>
        </p:nvSpPr>
        <p:spPr>
          <a:xfrm>
            <a:off x="120825" y="1189700"/>
            <a:ext cx="4992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dirty="0">
                <a:solidFill>
                  <a:srgbClr val="000000"/>
                </a:solidFill>
              </a:rPr>
              <a:t>Approximately 70% of the customers who have bought our products, buy from us again.</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This is a plot of Number of old Customers visiting the company every month. From the plot it is clear that the numbers are increasing, except for the case in december in which regardless of anything, sales were less.</a:t>
            </a:r>
            <a:endParaRPr sz="1600" dirty="0">
              <a:solidFill>
                <a:srgbClr val="000000"/>
              </a:solidFill>
            </a:endParaRPr>
          </a:p>
          <a:p>
            <a:pPr marL="457200" lvl="0" indent="-330200" algn="l" rtl="0">
              <a:spcBef>
                <a:spcPts val="0"/>
              </a:spcBef>
              <a:spcAft>
                <a:spcPts val="0"/>
              </a:spcAft>
              <a:buClr>
                <a:srgbClr val="000000"/>
              </a:buClr>
              <a:buSzPts val="1600"/>
              <a:buChar char="●"/>
            </a:pPr>
            <a:r>
              <a:rPr lang="en" sz="1600" dirty="0">
                <a:solidFill>
                  <a:srgbClr val="000000"/>
                </a:solidFill>
              </a:rPr>
              <a:t>So, from the data it is clear that the company is doing well in terms of customer loyalty.</a:t>
            </a:r>
            <a:endParaRPr sz="1600" dirty="0">
              <a:solidFill>
                <a:srgbClr val="000000"/>
              </a:solidFill>
            </a:endParaRPr>
          </a:p>
        </p:txBody>
      </p:sp>
      <p:pic>
        <p:nvPicPr>
          <p:cNvPr id="163" name="Google Shape;163;p24"/>
          <p:cNvPicPr preferRelativeResize="0"/>
          <p:nvPr/>
        </p:nvPicPr>
        <p:blipFill rotWithShape="1">
          <a:blip r:embed="rId3">
            <a:alphaModFix/>
          </a:blip>
          <a:srcRect/>
          <a:stretch/>
        </p:blipFill>
        <p:spPr>
          <a:xfrm>
            <a:off x="5065252" y="1341000"/>
            <a:ext cx="3988323" cy="2617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499E-DB83-4164-8EF5-9AF68C840FA5}"/>
              </a:ext>
            </a:extLst>
          </p:cNvPr>
          <p:cNvSpPr>
            <a:spLocks noGrp="1"/>
          </p:cNvSpPr>
          <p:nvPr>
            <p:ph type="title"/>
          </p:nvPr>
        </p:nvSpPr>
        <p:spPr/>
        <p:txBody>
          <a:bodyPr/>
          <a:lstStyle/>
          <a:p>
            <a:r>
              <a:rPr lang="en" sz="1600" dirty="0">
                <a:solidFill>
                  <a:srgbClr val="000000"/>
                </a:solidFill>
              </a:rPr>
              <a:t>Relationships and drivers of sales that might be hidden in the dataset.</a:t>
            </a:r>
            <a:endParaRPr lang="en-IN" sz="1600" dirty="0"/>
          </a:p>
        </p:txBody>
      </p:sp>
      <p:pic>
        <p:nvPicPr>
          <p:cNvPr id="7" name="Picture 6">
            <a:extLst>
              <a:ext uri="{FF2B5EF4-FFF2-40B4-BE49-F238E27FC236}">
                <a16:creationId xmlns:a16="http://schemas.microsoft.com/office/drawing/2014/main" id="{611F430E-768B-4319-83C3-4F785E93ABFF}"/>
              </a:ext>
            </a:extLst>
          </p:cNvPr>
          <p:cNvPicPr>
            <a:picLocks noChangeAspect="1"/>
          </p:cNvPicPr>
          <p:nvPr/>
        </p:nvPicPr>
        <p:blipFill>
          <a:blip r:embed="rId2"/>
          <a:stretch>
            <a:fillRect/>
          </a:stretch>
        </p:blipFill>
        <p:spPr>
          <a:xfrm>
            <a:off x="230584" y="1135624"/>
            <a:ext cx="6081725" cy="3414253"/>
          </a:xfrm>
          <a:prstGeom prst="rect">
            <a:avLst/>
          </a:prstGeom>
        </p:spPr>
      </p:pic>
      <p:sp>
        <p:nvSpPr>
          <p:cNvPr id="8" name="TextBox 7">
            <a:extLst>
              <a:ext uri="{FF2B5EF4-FFF2-40B4-BE49-F238E27FC236}">
                <a16:creationId xmlns:a16="http://schemas.microsoft.com/office/drawing/2014/main" id="{8A35F9F1-9B1D-4A5F-B822-AFB3594F1CE9}"/>
              </a:ext>
            </a:extLst>
          </p:cNvPr>
          <p:cNvSpPr txBox="1"/>
          <p:nvPr/>
        </p:nvSpPr>
        <p:spPr>
          <a:xfrm>
            <a:off x="6312309" y="1482211"/>
            <a:ext cx="2691581" cy="1938992"/>
          </a:xfrm>
          <a:prstGeom prst="rect">
            <a:avLst/>
          </a:prstGeom>
          <a:noFill/>
        </p:spPr>
        <p:txBody>
          <a:bodyPr wrap="square" rtlCol="0">
            <a:spAutoFit/>
          </a:bodyPr>
          <a:lstStyle/>
          <a:p>
            <a:pPr marL="228600" indent="-228600">
              <a:buAutoNum type="arabicPeriod"/>
            </a:pPr>
            <a:r>
              <a:rPr lang="en-IN" sz="1200" dirty="0">
                <a:latin typeface="+mj-lt"/>
                <a:cs typeface="Times New Roman" panose="02020603050405020304" pitchFamily="18" charset="0"/>
              </a:rPr>
              <a:t>A plot of Percentage of Total Number of Sales and Percentage of Total Loyal Customers in Every month shows us the hidden directly proportional relationship between the both attributes.</a:t>
            </a:r>
          </a:p>
          <a:p>
            <a:pPr marL="228600" indent="-228600">
              <a:buAutoNum type="arabicPeriod"/>
            </a:pPr>
            <a:r>
              <a:rPr lang="en-IN" sz="1200" dirty="0">
                <a:latin typeface="+mj-lt"/>
                <a:cs typeface="Times New Roman" panose="02020603050405020304" pitchFamily="18" charset="0"/>
              </a:rPr>
              <a:t>From this plot, it is clear that no. of loyal customers have direct effect on the sales performance</a:t>
            </a:r>
            <a:r>
              <a:rPr lang="en-IN" sz="1200" dirty="0">
                <a:latin typeface="+mj-lt"/>
              </a:rPr>
              <a:t>.</a:t>
            </a:r>
            <a:endParaRPr lang="en-IN" sz="1200" dirty="0">
              <a:latin typeface="+mj-lt"/>
              <a:cs typeface="Times New Roman" panose="02020603050405020304" pitchFamily="18" charset="0"/>
            </a:endParaRPr>
          </a:p>
        </p:txBody>
      </p:sp>
    </p:spTree>
    <p:extLst>
      <p:ext uri="{BB962C8B-B14F-4D97-AF65-F5344CB8AC3E}">
        <p14:creationId xmlns:p14="http://schemas.microsoft.com/office/powerpoint/2010/main" val="99081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 sz="2000" dirty="0">
                <a:solidFill>
                  <a:srgbClr val="000000"/>
                </a:solidFill>
              </a:rPr>
              <a:t>Relationships and drivers of sales that might be hidden in the dataset.</a:t>
            </a:r>
            <a:endParaRPr sz="2000" dirty="0"/>
          </a:p>
          <a:p>
            <a:pPr marL="0" lvl="0" indent="0" algn="l" rtl="0">
              <a:spcBef>
                <a:spcPts val="0"/>
              </a:spcBef>
              <a:spcAft>
                <a:spcPts val="0"/>
              </a:spcAft>
              <a:buNone/>
            </a:pPr>
            <a:endParaRPr sz="2000" dirty="0"/>
          </a:p>
        </p:txBody>
      </p:sp>
      <p:sp>
        <p:nvSpPr>
          <p:cNvPr id="191" name="Google Shape;191;p28"/>
          <p:cNvSpPr txBox="1">
            <a:spLocks noGrp="1"/>
          </p:cNvSpPr>
          <p:nvPr>
            <p:ph type="body" idx="1"/>
          </p:nvPr>
        </p:nvSpPr>
        <p:spPr>
          <a:xfrm>
            <a:off x="5786450" y="1233763"/>
            <a:ext cx="31665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The company is not updating and making new products according to the needs of customer. This will have a negative impact on business if our competitors understand their needs better and sell upgraded products.</a:t>
            </a:r>
            <a:endParaRPr sz="1600">
              <a:solidFill>
                <a:srgbClr val="000000"/>
              </a:solidFill>
            </a:endParaRPr>
          </a:p>
        </p:txBody>
      </p:sp>
      <p:pic>
        <p:nvPicPr>
          <p:cNvPr id="192" name="Google Shape;192;p28"/>
          <p:cNvPicPr preferRelativeResize="0"/>
          <p:nvPr/>
        </p:nvPicPr>
        <p:blipFill>
          <a:blip r:embed="rId3">
            <a:alphaModFix/>
          </a:blip>
          <a:stretch>
            <a:fillRect/>
          </a:stretch>
        </p:blipFill>
        <p:spPr>
          <a:xfrm>
            <a:off x="261200" y="1115100"/>
            <a:ext cx="5525251" cy="357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rgbClr val="000000"/>
                </a:solidFill>
                <a:latin typeface="Roboto Medium"/>
                <a:ea typeface="Roboto Medium"/>
                <a:cs typeface="Roboto Medium"/>
                <a:sym typeface="Roboto Medium"/>
              </a:rPr>
              <a:t>Can we take some initiatives based on the data to increase the sales? Based on data can we avoid out of stock situations?</a:t>
            </a:r>
            <a:endParaRPr sz="1700" dirty="0">
              <a:latin typeface="Roboto Medium"/>
              <a:ea typeface="Roboto Medium"/>
              <a:cs typeface="Roboto Medium"/>
              <a:sym typeface="Roboto Medium"/>
            </a:endParaRPr>
          </a:p>
        </p:txBody>
      </p:sp>
      <p:sp>
        <p:nvSpPr>
          <p:cNvPr id="181" name="Google Shape;181;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0000"/>
                </a:solidFill>
              </a:rPr>
              <a:t>We can increase the sales by doing the following:</a:t>
            </a:r>
            <a:br>
              <a:rPr lang="en" sz="1500" dirty="0">
                <a:solidFill>
                  <a:srgbClr val="000000"/>
                </a:solidFill>
              </a:rPr>
            </a:br>
            <a:r>
              <a:rPr lang="en" sz="1500" dirty="0">
                <a:solidFill>
                  <a:srgbClr val="000000"/>
                </a:solidFill>
              </a:rPr>
              <a:t>1. Increase Customer base.</a:t>
            </a:r>
            <a:br>
              <a:rPr lang="en" sz="1500" dirty="0">
                <a:solidFill>
                  <a:srgbClr val="000000"/>
                </a:solidFill>
              </a:rPr>
            </a:br>
            <a:r>
              <a:rPr lang="en" sz="1500" dirty="0">
                <a:solidFill>
                  <a:srgbClr val="000000"/>
                </a:solidFill>
              </a:rPr>
              <a:t>2. Decrease the unit price by decreasing the packaging cost, service cost etc in countries with low GDP. </a:t>
            </a:r>
            <a:br>
              <a:rPr lang="en" sz="1500" dirty="0">
                <a:solidFill>
                  <a:srgbClr val="000000"/>
                </a:solidFill>
              </a:rPr>
            </a:br>
            <a:r>
              <a:rPr lang="en" sz="1500" dirty="0">
                <a:solidFill>
                  <a:srgbClr val="000000"/>
                </a:solidFill>
              </a:rPr>
              <a:t>3. Make better service experience, better packaging etc in rich countries. Because an average person in the capitalist, industrialized, first world countries will not be intimidated by the price but he/she will visit our company again if the service provided is better. </a:t>
            </a:r>
            <a:endParaRPr sz="1500" dirty="0">
              <a:solidFill>
                <a:srgbClr val="000000"/>
              </a:solidFill>
            </a:endParaRPr>
          </a:p>
          <a:p>
            <a:pPr marL="0" lvl="0" indent="0" algn="l" rtl="0">
              <a:spcBef>
                <a:spcPts val="1600"/>
              </a:spcBef>
              <a:spcAft>
                <a:spcPts val="1600"/>
              </a:spcAft>
              <a:buNone/>
            </a:pPr>
            <a:r>
              <a:rPr lang="en" sz="1500" dirty="0">
                <a:solidFill>
                  <a:srgbClr val="000000"/>
                </a:solidFill>
              </a:rPr>
              <a:t>To avoid out of stock situations:</a:t>
            </a:r>
            <a:br>
              <a:rPr lang="en" sz="1500" dirty="0">
                <a:solidFill>
                  <a:srgbClr val="000000"/>
                </a:solidFill>
              </a:rPr>
            </a:br>
            <a:r>
              <a:rPr lang="en" sz="1500" dirty="0">
                <a:solidFill>
                  <a:srgbClr val="000000"/>
                </a:solidFill>
              </a:rPr>
              <a:t>1. From the data, on an average, the sales increase by 10- 20% every quarter.</a:t>
            </a:r>
            <a:br>
              <a:rPr lang="en" sz="1500" dirty="0">
                <a:solidFill>
                  <a:srgbClr val="000000"/>
                </a:solidFill>
              </a:rPr>
            </a:br>
            <a:r>
              <a:rPr lang="en" sz="1500" dirty="0">
                <a:solidFill>
                  <a:srgbClr val="000000"/>
                </a:solidFill>
              </a:rPr>
              <a:t>2. So, we can calculate how much stock we will need for the next quarter and make sure to avoid out of stock situations.</a:t>
            </a:r>
            <a:endParaRPr sz="15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Data</a:t>
            </a:r>
            <a:endParaRPr/>
          </a:p>
        </p:txBody>
      </p:sp>
      <p:sp>
        <p:nvSpPr>
          <p:cNvPr id="92" name="Google Shape;92;p14"/>
          <p:cNvSpPr txBox="1">
            <a:spLocks noGrp="1"/>
          </p:cNvSpPr>
          <p:nvPr>
            <p:ph type="body" idx="1"/>
          </p:nvPr>
        </p:nvSpPr>
        <p:spPr>
          <a:xfrm>
            <a:off x="311700" y="1229975"/>
            <a:ext cx="39999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The attributes of data set - sales_data:</a:t>
            </a:r>
            <a:endParaRPr>
              <a:solidFill>
                <a:srgbClr val="000000"/>
              </a:solidFill>
            </a:endParaRPr>
          </a:p>
          <a:p>
            <a:pPr marL="0" lvl="0" indent="0" algn="l" rtl="0">
              <a:spcBef>
                <a:spcPts val="1600"/>
              </a:spcBef>
              <a:spcAft>
                <a:spcPts val="0"/>
              </a:spcAft>
              <a:buNone/>
            </a:pPr>
            <a:r>
              <a:rPr lang="en" sz="1100" b="1">
                <a:solidFill>
                  <a:srgbClr val="000000"/>
                </a:solidFill>
                <a:latin typeface="Arial"/>
                <a:ea typeface="Arial"/>
                <a:cs typeface="Arial"/>
                <a:sym typeface="Arial"/>
              </a:rPr>
              <a:t>transaction id:</a:t>
            </a:r>
            <a:r>
              <a:rPr lang="en" sz="1100">
                <a:solidFill>
                  <a:srgbClr val="000000"/>
                </a:solidFill>
                <a:latin typeface="Arial"/>
                <a:ea typeface="Arial"/>
                <a:cs typeface="Arial"/>
                <a:sym typeface="Arial"/>
              </a:rPr>
              <a:t> a 6-digit integer to uniquely identify each transaction. A prefix of 'c' in the transaction id indicates a cancelled transaction.</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product id:</a:t>
            </a:r>
            <a:r>
              <a:rPr lang="en" sz="1100">
                <a:solidFill>
                  <a:srgbClr val="000000"/>
                </a:solidFill>
                <a:latin typeface="Arial"/>
                <a:ea typeface="Arial"/>
                <a:cs typeface="Arial"/>
                <a:sym typeface="Arial"/>
              </a:rPr>
              <a:t> Unique identifier of the item sold.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product description:</a:t>
            </a:r>
            <a:r>
              <a:rPr lang="en" sz="1100">
                <a:solidFill>
                  <a:srgbClr val="000000"/>
                </a:solidFill>
                <a:latin typeface="Arial"/>
                <a:ea typeface="Arial"/>
                <a:cs typeface="Arial"/>
                <a:sym typeface="Arial"/>
              </a:rPr>
              <a:t> Name of the product being sold.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quantity sold:</a:t>
            </a:r>
            <a:r>
              <a:rPr lang="en" sz="1100">
                <a:solidFill>
                  <a:srgbClr val="000000"/>
                </a:solidFill>
                <a:latin typeface="Arial"/>
                <a:ea typeface="Arial"/>
                <a:cs typeface="Arial"/>
                <a:sym typeface="Arial"/>
              </a:rPr>
              <a:t> quantity of the item sold.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transaction timestamp:</a:t>
            </a:r>
            <a:r>
              <a:rPr lang="en" sz="1100">
                <a:solidFill>
                  <a:srgbClr val="000000"/>
                </a:solidFill>
                <a:latin typeface="Arial"/>
                <a:ea typeface="Arial"/>
                <a:cs typeface="Arial"/>
                <a:sym typeface="Arial"/>
              </a:rPr>
              <a:t> the time at which the transaction happened. This column can be used to join this table with the date.xlsx to obtain attributes of timestamp.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unit price:</a:t>
            </a:r>
            <a:r>
              <a:rPr lang="en" sz="1100">
                <a:solidFill>
                  <a:srgbClr val="000000"/>
                </a:solidFill>
                <a:latin typeface="Arial"/>
                <a:ea typeface="Arial"/>
                <a:cs typeface="Arial"/>
                <a:sym typeface="Arial"/>
              </a:rPr>
              <a:t> per piece price of the item sold.</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customer id:</a:t>
            </a:r>
            <a:r>
              <a:rPr lang="en" sz="1100">
                <a:solidFill>
                  <a:srgbClr val="000000"/>
                </a:solidFill>
                <a:latin typeface="Arial"/>
                <a:ea typeface="Arial"/>
                <a:cs typeface="Arial"/>
                <a:sym typeface="Arial"/>
              </a:rPr>
              <a:t> Unique identifier of the customer who made the purchase.</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transaction country:</a:t>
            </a:r>
            <a:r>
              <a:rPr lang="en" sz="1100">
                <a:solidFill>
                  <a:srgbClr val="000000"/>
                </a:solidFill>
                <a:latin typeface="Arial"/>
                <a:ea typeface="Arial"/>
                <a:cs typeface="Arial"/>
                <a:sym typeface="Arial"/>
              </a:rPr>
              <a:t> Country where the product was sold.</a:t>
            </a:r>
            <a:endParaRPr/>
          </a:p>
        </p:txBody>
      </p:sp>
      <p:sp>
        <p:nvSpPr>
          <p:cNvPr id="93" name="Google Shape;93;p1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Date:</a:t>
            </a:r>
            <a:endParaRPr/>
          </a:p>
          <a:p>
            <a:pPr marL="0" lvl="0" indent="0" algn="l" rtl="0">
              <a:spcBef>
                <a:spcPts val="1600"/>
              </a:spcBef>
              <a:spcAft>
                <a:spcPts val="0"/>
              </a:spcAft>
              <a:buNone/>
            </a:pPr>
            <a:r>
              <a:rPr lang="en" sz="1100" b="1">
                <a:solidFill>
                  <a:srgbClr val="000000"/>
                </a:solidFill>
                <a:latin typeface="Arial"/>
                <a:ea typeface="Arial"/>
                <a:cs typeface="Arial"/>
                <a:sym typeface="Arial"/>
              </a:rPr>
              <a:t>timestamp:</a:t>
            </a:r>
            <a:r>
              <a:rPr lang="en" sz="1100">
                <a:solidFill>
                  <a:srgbClr val="000000"/>
                </a:solidFill>
                <a:latin typeface="Arial"/>
                <a:ea typeface="Arial"/>
                <a:cs typeface="Arial"/>
                <a:sym typeface="Arial"/>
              </a:rPr>
              <a:t> self explanatory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date:</a:t>
            </a:r>
            <a:r>
              <a:rPr lang="en" sz="1100">
                <a:solidFill>
                  <a:srgbClr val="000000"/>
                </a:solidFill>
                <a:latin typeface="Arial"/>
                <a:ea typeface="Arial"/>
                <a:cs typeface="Arial"/>
                <a:sym typeface="Arial"/>
              </a:rPr>
              <a:t> self explanatory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day_name:</a:t>
            </a:r>
            <a:r>
              <a:rPr lang="en" sz="1100">
                <a:solidFill>
                  <a:srgbClr val="000000"/>
                </a:solidFill>
                <a:latin typeface="Arial"/>
                <a:ea typeface="Arial"/>
                <a:cs typeface="Arial"/>
                <a:sym typeface="Arial"/>
              </a:rPr>
              <a:t> self explanatory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day_of_month:</a:t>
            </a:r>
            <a:r>
              <a:rPr lang="en" sz="1100">
                <a:solidFill>
                  <a:srgbClr val="000000"/>
                </a:solidFill>
                <a:latin typeface="Arial"/>
                <a:ea typeface="Arial"/>
                <a:cs typeface="Arial"/>
                <a:sym typeface="Arial"/>
              </a:rPr>
              <a:t> self explanatory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month_of_year:</a:t>
            </a:r>
            <a:r>
              <a:rPr lang="en" sz="1100">
                <a:solidFill>
                  <a:srgbClr val="000000"/>
                </a:solidFill>
                <a:latin typeface="Arial"/>
                <a:ea typeface="Arial"/>
                <a:cs typeface="Arial"/>
                <a:sym typeface="Arial"/>
              </a:rPr>
              <a:t> self explanatory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time_of_day (hh:mm:ss):</a:t>
            </a:r>
            <a:r>
              <a:rPr lang="en" sz="1100">
                <a:solidFill>
                  <a:srgbClr val="000000"/>
                </a:solidFill>
                <a:latin typeface="Arial"/>
                <a:ea typeface="Arial"/>
                <a:cs typeface="Arial"/>
                <a:sym typeface="Arial"/>
              </a:rPr>
              <a:t> self explanatory</a:t>
            </a:r>
            <a:endParaRPr sz="11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Data.</a:t>
            </a:r>
            <a:endParaRPr/>
          </a:p>
        </p:txBody>
      </p:sp>
      <p:sp>
        <p:nvSpPr>
          <p:cNvPr id="99" name="Google Shape;99;p1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000000"/>
                </a:solidFill>
              </a:rPr>
              <a:t>The sales_data data set consists of 5,41,909 entries and 8 columns.</a:t>
            </a:r>
            <a:endParaRPr>
              <a:solidFill>
                <a:srgbClr val="000000"/>
              </a:solidFill>
            </a:endParaRPr>
          </a:p>
          <a:p>
            <a:pPr marL="0" lvl="0" indent="0" algn="l" rtl="0">
              <a:lnSpc>
                <a:spcPct val="100000"/>
              </a:lnSpc>
              <a:spcBef>
                <a:spcPts val="1600"/>
              </a:spcBef>
              <a:spcAft>
                <a:spcPts val="0"/>
              </a:spcAft>
              <a:buNone/>
            </a:pPr>
            <a:r>
              <a:rPr lang="en">
                <a:solidFill>
                  <a:srgbClr val="000000"/>
                </a:solidFill>
              </a:rPr>
              <a:t>Null values are present in product description column and customer id column.</a:t>
            </a:r>
            <a:endParaRPr>
              <a:solidFill>
                <a:srgbClr val="000000"/>
              </a:solidFill>
            </a:endParaRPr>
          </a:p>
          <a:p>
            <a:pPr marL="0" lvl="0" indent="0" algn="l" rtl="0">
              <a:lnSpc>
                <a:spcPct val="100000"/>
              </a:lnSpc>
              <a:spcBef>
                <a:spcPts val="1600"/>
              </a:spcBef>
              <a:spcAft>
                <a:spcPts val="1600"/>
              </a:spcAft>
              <a:buNone/>
            </a:pPr>
            <a:r>
              <a:rPr lang="en">
                <a:solidFill>
                  <a:srgbClr val="000000"/>
                </a:solidFill>
              </a:rPr>
              <a:t>The date data set consists of 5,41,909 entries and 6 columns.</a:t>
            </a:r>
            <a:br>
              <a:rPr lang="en">
                <a:solidFill>
                  <a:srgbClr val="000000"/>
                </a:solidFill>
              </a:rPr>
            </a:br>
            <a:br>
              <a:rPr lang="en">
                <a:solidFill>
                  <a:srgbClr val="000000"/>
                </a:solidFill>
              </a:rPr>
            </a:br>
            <a:r>
              <a:rPr lang="en">
                <a:solidFill>
                  <a:srgbClr val="000000"/>
                </a:solidFill>
              </a:rPr>
              <a:t>The date data set has no null values.</a:t>
            </a:r>
            <a:br>
              <a:rPr lang="en">
                <a:solidFill>
                  <a:srgbClr val="000000"/>
                </a:solidFill>
              </a:rPr>
            </a:br>
            <a:br>
              <a:rPr lang="en">
                <a:solidFill>
                  <a:srgbClr val="000000"/>
                </a:solidFill>
              </a:rPr>
            </a:br>
            <a:r>
              <a:rPr lang="en">
                <a:solidFill>
                  <a:srgbClr val="000000"/>
                </a:solidFill>
              </a:rPr>
              <a:t>Apart from these, I have added few more columns to the data set: Year, Month, Quarter of the Year,Is_Weekend and Total Price.</a:t>
            </a:r>
            <a:endParaRPr>
              <a:solidFill>
                <a:srgbClr val="000000"/>
              </a:solidFill>
            </a:endParaRPr>
          </a:p>
        </p:txBody>
      </p:sp>
      <p:pic>
        <p:nvPicPr>
          <p:cNvPr id="100" name="Google Shape;100;p15"/>
          <p:cNvPicPr preferRelativeResize="0"/>
          <p:nvPr/>
        </p:nvPicPr>
        <p:blipFill>
          <a:blip r:embed="rId3">
            <a:alphaModFix/>
          </a:blip>
          <a:stretch>
            <a:fillRect/>
          </a:stretch>
        </p:blipFill>
        <p:spPr>
          <a:xfrm>
            <a:off x="211288" y="1318763"/>
            <a:ext cx="4562475" cy="2657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06" name="Google Shape;106;p16"/>
          <p:cNvSpPr txBox="1">
            <a:spLocks noGrp="1"/>
          </p:cNvSpPr>
          <p:nvPr>
            <p:ph type="body" idx="1"/>
          </p:nvPr>
        </p:nvSpPr>
        <p:spPr>
          <a:xfrm>
            <a:off x="311700" y="1360575"/>
            <a:ext cx="82272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AutoNum type="arabicPeriod"/>
            </a:pPr>
            <a:r>
              <a:rPr lang="en">
                <a:solidFill>
                  <a:srgbClr val="000000"/>
                </a:solidFill>
              </a:rPr>
              <a:t>There were a lot of null values in customer id column. Removed null values in customer id column to avoid error in  analysis.</a:t>
            </a:r>
            <a:endParaRPr>
              <a:solidFill>
                <a:srgbClr val="000000"/>
              </a:solidFill>
            </a:endParaRPr>
          </a:p>
          <a:p>
            <a:pPr marL="457200" lvl="0" indent="-317500" algn="l" rtl="0">
              <a:spcBef>
                <a:spcPts val="0"/>
              </a:spcBef>
              <a:spcAft>
                <a:spcPts val="0"/>
              </a:spcAft>
              <a:buClr>
                <a:srgbClr val="000000"/>
              </a:buClr>
              <a:buSzPts val="1400"/>
              <a:buAutoNum type="arabicPeriod"/>
            </a:pPr>
            <a:r>
              <a:rPr lang="en">
                <a:solidFill>
                  <a:srgbClr val="000000"/>
                </a:solidFill>
              </a:rPr>
              <a:t>Removed rows containing cancelled transactions and rows containing quantity sold less than or equal to zero because it must be an error in entering data and they do not contribute anything to the analysis.</a:t>
            </a:r>
            <a:endParaRPr>
              <a:solidFill>
                <a:srgbClr val="000000"/>
              </a:solidFill>
            </a:endParaRPr>
          </a:p>
          <a:p>
            <a:pPr marL="457200" lvl="0" indent="-317500" algn="l" rtl="0">
              <a:spcBef>
                <a:spcPts val="0"/>
              </a:spcBef>
              <a:spcAft>
                <a:spcPts val="0"/>
              </a:spcAft>
              <a:buClr>
                <a:srgbClr val="000000"/>
              </a:buClr>
              <a:buSzPts val="1400"/>
              <a:buAutoNum type="arabicPeriod"/>
            </a:pPr>
            <a:r>
              <a:rPr lang="en">
                <a:solidFill>
                  <a:srgbClr val="000000"/>
                </a:solidFill>
              </a:rPr>
              <a:t>Removed rows containing unit price value negative or zero.</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3095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rPr>
              <a:t>Sales Performance by Quarter of the year.</a:t>
            </a:r>
            <a:endParaRPr sz="2000" dirty="0">
              <a:solidFill>
                <a:srgbClr val="000000"/>
              </a:solidFill>
            </a:endParaRPr>
          </a:p>
        </p:txBody>
      </p:sp>
      <p:sp>
        <p:nvSpPr>
          <p:cNvPr id="112" name="Google Shape;112;p17"/>
          <p:cNvSpPr txBox="1">
            <a:spLocks noGrp="1"/>
          </p:cNvSpPr>
          <p:nvPr>
            <p:ph type="body" idx="2"/>
          </p:nvPr>
        </p:nvSpPr>
        <p:spPr>
          <a:xfrm>
            <a:off x="6349000" y="1229975"/>
            <a:ext cx="25917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Sales Performance is seen improving in every quarter of the year. But let’s have a deeper look into the sales performance in every month of a year.</a:t>
            </a:r>
            <a:endParaRPr>
              <a:solidFill>
                <a:srgbClr val="000000"/>
              </a:solidFill>
            </a:endParaRPr>
          </a:p>
        </p:txBody>
      </p:sp>
      <p:pic>
        <p:nvPicPr>
          <p:cNvPr id="113" name="Google Shape;113;p17"/>
          <p:cNvPicPr preferRelativeResize="0"/>
          <p:nvPr/>
        </p:nvPicPr>
        <p:blipFill>
          <a:blip r:embed="rId3">
            <a:alphaModFix/>
          </a:blip>
          <a:stretch>
            <a:fillRect/>
          </a:stretch>
        </p:blipFill>
        <p:spPr>
          <a:xfrm>
            <a:off x="203300" y="1074335"/>
            <a:ext cx="6044199" cy="3433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88550"/>
            <a:ext cx="8520600" cy="10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rPr>
              <a:t>Is the company’s performance improving or degrading over time?</a:t>
            </a:r>
            <a:endParaRPr sz="2000" dirty="0">
              <a:solidFill>
                <a:srgbClr val="000000"/>
              </a:solidFill>
            </a:endParaRPr>
          </a:p>
        </p:txBody>
      </p:sp>
      <p:pic>
        <p:nvPicPr>
          <p:cNvPr id="119" name="Google Shape;119;p18"/>
          <p:cNvPicPr preferRelativeResize="0"/>
          <p:nvPr/>
        </p:nvPicPr>
        <p:blipFill>
          <a:blip r:embed="rId3">
            <a:alphaModFix/>
          </a:blip>
          <a:stretch>
            <a:fillRect/>
          </a:stretch>
        </p:blipFill>
        <p:spPr>
          <a:xfrm>
            <a:off x="2973600" y="693125"/>
            <a:ext cx="6087825" cy="4142974"/>
          </a:xfrm>
          <a:prstGeom prst="rect">
            <a:avLst/>
          </a:prstGeom>
          <a:noFill/>
          <a:ln>
            <a:noFill/>
          </a:ln>
        </p:spPr>
      </p:pic>
      <p:sp>
        <p:nvSpPr>
          <p:cNvPr id="120" name="Google Shape;120;p18"/>
          <p:cNvSpPr txBox="1"/>
          <p:nvPr/>
        </p:nvSpPr>
        <p:spPr>
          <a:xfrm>
            <a:off x="422100" y="800032"/>
            <a:ext cx="2441100" cy="31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This graph is visualisation of</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Quantity sold v/s Month of Year.</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It can be observed from the plot that sales increase dramatically during the end of the  year and fell low at the end.</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Using monthly sales growth gives you actionable insights you can use to optimize your sales processes, strategies, and product priorities.</a:t>
            </a:r>
            <a:endParaRPr dirty="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311700" y="188975"/>
            <a:ext cx="8520600" cy="6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lumMod val="50000"/>
                  </a:schemeClr>
                </a:solidFill>
              </a:rPr>
              <a:t>Is the company’s performance improving or degrading over time? </a:t>
            </a:r>
            <a:endParaRPr sz="2000" dirty="0">
              <a:solidFill>
                <a:schemeClr val="bg2">
                  <a:lumMod val="50000"/>
                </a:schemeClr>
              </a:solidFill>
            </a:endParaRPr>
          </a:p>
        </p:txBody>
      </p:sp>
      <p:sp>
        <p:nvSpPr>
          <p:cNvPr id="126" name="Google Shape;126;p19"/>
          <p:cNvSpPr txBox="1"/>
          <p:nvPr/>
        </p:nvSpPr>
        <p:spPr>
          <a:xfrm>
            <a:off x="391775" y="1102850"/>
            <a:ext cx="2812800" cy="32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Monthly Sales Growth:</a:t>
            </a:r>
            <a:endParaRPr b="1"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It can be observed that sales have increased from 2010 december to 2011 November but fell drastically in 2011 December.</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This metric tells us how your sales revenue has grown/shrunk month-over-month. It’s an actionable metric that you can use to optimize your sales process and strategies.</a:t>
            </a:r>
            <a:endParaRPr dirty="0">
              <a:latin typeface="Roboto"/>
              <a:ea typeface="Roboto"/>
              <a:cs typeface="Roboto"/>
              <a:sym typeface="Roboto"/>
            </a:endParaRPr>
          </a:p>
        </p:txBody>
      </p:sp>
      <p:pic>
        <p:nvPicPr>
          <p:cNvPr id="5" name="Picture 4">
            <a:extLst>
              <a:ext uri="{FF2B5EF4-FFF2-40B4-BE49-F238E27FC236}">
                <a16:creationId xmlns:a16="http://schemas.microsoft.com/office/drawing/2014/main" id="{08680DDE-BCCA-4C1A-B993-232CEAB501B9}"/>
              </a:ext>
            </a:extLst>
          </p:cNvPr>
          <p:cNvPicPr>
            <a:picLocks noChangeAspect="1"/>
          </p:cNvPicPr>
          <p:nvPr/>
        </p:nvPicPr>
        <p:blipFill>
          <a:blip r:embed="rId3"/>
          <a:stretch>
            <a:fillRect/>
          </a:stretch>
        </p:blipFill>
        <p:spPr>
          <a:xfrm>
            <a:off x="3257767" y="973794"/>
            <a:ext cx="5755123" cy="34140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296523"/>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00000"/>
                </a:solidFill>
              </a:rPr>
              <a:t>Important trends visible in the sales data and insights.</a:t>
            </a:r>
            <a:endParaRPr sz="2000" dirty="0">
              <a:solidFill>
                <a:srgbClr val="000000"/>
              </a:solidFill>
            </a:endParaRPr>
          </a:p>
        </p:txBody>
      </p:sp>
      <p:sp>
        <p:nvSpPr>
          <p:cNvPr id="133" name="Google Shape;133;p20"/>
          <p:cNvSpPr txBox="1">
            <a:spLocks noGrp="1"/>
          </p:cNvSpPr>
          <p:nvPr>
            <p:ph type="body" idx="1"/>
          </p:nvPr>
        </p:nvSpPr>
        <p:spPr>
          <a:xfrm>
            <a:off x="311700" y="1229875"/>
            <a:ext cx="4550400" cy="26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000000"/>
                </a:solidFill>
              </a:rPr>
              <a:t>Sales Trends in a Week:</a:t>
            </a:r>
            <a:endParaRPr sz="1600" b="1" dirty="0">
              <a:solidFill>
                <a:srgbClr val="000000"/>
              </a:solidFill>
            </a:endParaRPr>
          </a:p>
          <a:p>
            <a:pPr marL="0" lvl="0" indent="0" algn="l" rtl="0">
              <a:spcBef>
                <a:spcPts val="1600"/>
              </a:spcBef>
              <a:spcAft>
                <a:spcPts val="0"/>
              </a:spcAft>
              <a:buNone/>
            </a:pPr>
            <a:r>
              <a:rPr lang="en" sz="1600" dirty="0">
                <a:solidFill>
                  <a:srgbClr val="000000"/>
                </a:solidFill>
              </a:rPr>
              <a:t>One would expect the sales to be more during the weekends. Contradictingly, the sales on the weekend are only 10 percent of the total sales in the weekdays. Saturday and Sunday are taken as weekends and the remaining days are taken as week days. </a:t>
            </a:r>
            <a:endParaRPr sz="1600" dirty="0">
              <a:solidFill>
                <a:srgbClr val="000000"/>
              </a:solidFill>
            </a:endParaRPr>
          </a:p>
          <a:p>
            <a:pPr marL="0" lvl="0" indent="0" algn="l" rtl="0">
              <a:spcBef>
                <a:spcPts val="1600"/>
              </a:spcBef>
              <a:spcAft>
                <a:spcPts val="1600"/>
              </a:spcAft>
              <a:buNone/>
            </a:pPr>
            <a:endParaRPr dirty="0"/>
          </a:p>
        </p:txBody>
      </p:sp>
      <p:pic>
        <p:nvPicPr>
          <p:cNvPr id="134" name="Google Shape;134;p20"/>
          <p:cNvPicPr preferRelativeResize="0"/>
          <p:nvPr/>
        </p:nvPicPr>
        <p:blipFill>
          <a:blip r:embed="rId3">
            <a:alphaModFix/>
          </a:blip>
          <a:stretch>
            <a:fillRect/>
          </a:stretch>
        </p:blipFill>
        <p:spPr>
          <a:xfrm>
            <a:off x="2577484" y="3403575"/>
            <a:ext cx="2171700" cy="1352550"/>
          </a:xfrm>
          <a:prstGeom prst="rect">
            <a:avLst/>
          </a:prstGeom>
          <a:noFill/>
          <a:ln>
            <a:noFill/>
          </a:ln>
        </p:spPr>
      </p:pic>
      <p:pic>
        <p:nvPicPr>
          <p:cNvPr id="5" name="Picture 4">
            <a:extLst>
              <a:ext uri="{FF2B5EF4-FFF2-40B4-BE49-F238E27FC236}">
                <a16:creationId xmlns:a16="http://schemas.microsoft.com/office/drawing/2014/main" id="{321462F9-8150-4DCF-B992-2A317A370C1B}"/>
              </a:ext>
            </a:extLst>
          </p:cNvPr>
          <p:cNvPicPr>
            <a:picLocks noChangeAspect="1"/>
          </p:cNvPicPr>
          <p:nvPr/>
        </p:nvPicPr>
        <p:blipFill>
          <a:blip r:embed="rId4"/>
          <a:stretch>
            <a:fillRect/>
          </a:stretch>
        </p:blipFill>
        <p:spPr>
          <a:xfrm>
            <a:off x="4350576" y="1203079"/>
            <a:ext cx="4572396" cy="27373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4EFA58-2788-4174-880C-F4DA10BA604C}"/>
              </a:ext>
            </a:extLst>
          </p:cNvPr>
          <p:cNvPicPr>
            <a:picLocks noChangeAspect="1"/>
          </p:cNvPicPr>
          <p:nvPr/>
        </p:nvPicPr>
        <p:blipFill>
          <a:blip r:embed="rId2"/>
          <a:stretch>
            <a:fillRect/>
          </a:stretch>
        </p:blipFill>
        <p:spPr>
          <a:xfrm>
            <a:off x="368709" y="875674"/>
            <a:ext cx="4535130" cy="2755041"/>
          </a:xfrm>
          <a:prstGeom prst="rect">
            <a:avLst/>
          </a:prstGeom>
        </p:spPr>
      </p:pic>
      <p:sp>
        <p:nvSpPr>
          <p:cNvPr id="11" name="TextBox 10">
            <a:extLst>
              <a:ext uri="{FF2B5EF4-FFF2-40B4-BE49-F238E27FC236}">
                <a16:creationId xmlns:a16="http://schemas.microsoft.com/office/drawing/2014/main" id="{44D8E3D8-139B-42F1-A84E-C05EDE832B65}"/>
              </a:ext>
            </a:extLst>
          </p:cNvPr>
          <p:cNvSpPr txBox="1"/>
          <p:nvPr/>
        </p:nvSpPr>
        <p:spPr>
          <a:xfrm>
            <a:off x="276531" y="172029"/>
            <a:ext cx="8638869" cy="400110"/>
          </a:xfrm>
          <a:prstGeom prst="rect">
            <a:avLst/>
          </a:prstGeom>
          <a:noFill/>
        </p:spPr>
        <p:txBody>
          <a:bodyPr wrap="square" rtlCol="0">
            <a:spAutoFit/>
          </a:bodyPr>
          <a:lstStyle/>
          <a:p>
            <a:r>
              <a:rPr lang="en" sz="2000" dirty="0">
                <a:solidFill>
                  <a:srgbClr val="000000"/>
                </a:solidFill>
              </a:rPr>
              <a:t>Important trends visible in the sales data and insights.</a:t>
            </a:r>
            <a:endParaRPr lang="en-IN" sz="2000" dirty="0"/>
          </a:p>
        </p:txBody>
      </p:sp>
      <p:pic>
        <p:nvPicPr>
          <p:cNvPr id="16" name="Picture 15">
            <a:extLst>
              <a:ext uri="{FF2B5EF4-FFF2-40B4-BE49-F238E27FC236}">
                <a16:creationId xmlns:a16="http://schemas.microsoft.com/office/drawing/2014/main" id="{2E463FF8-FEC8-4202-BB3A-9D6987CCF2B2}"/>
              </a:ext>
            </a:extLst>
          </p:cNvPr>
          <p:cNvPicPr>
            <a:picLocks noChangeAspect="1"/>
          </p:cNvPicPr>
          <p:nvPr/>
        </p:nvPicPr>
        <p:blipFill>
          <a:blip r:embed="rId3"/>
          <a:stretch>
            <a:fillRect/>
          </a:stretch>
        </p:blipFill>
        <p:spPr>
          <a:xfrm>
            <a:off x="4977580" y="688707"/>
            <a:ext cx="4077929" cy="2526441"/>
          </a:xfrm>
          <a:prstGeom prst="rect">
            <a:avLst/>
          </a:prstGeom>
        </p:spPr>
      </p:pic>
      <p:sp>
        <p:nvSpPr>
          <p:cNvPr id="17" name="TextBox 16">
            <a:extLst>
              <a:ext uri="{FF2B5EF4-FFF2-40B4-BE49-F238E27FC236}">
                <a16:creationId xmlns:a16="http://schemas.microsoft.com/office/drawing/2014/main" id="{578D0DB3-CB8F-44C3-9359-683E3F62E3F4}"/>
              </a:ext>
            </a:extLst>
          </p:cNvPr>
          <p:cNvSpPr txBox="1"/>
          <p:nvPr/>
        </p:nvSpPr>
        <p:spPr>
          <a:xfrm>
            <a:off x="368709" y="3647697"/>
            <a:ext cx="5950975" cy="954107"/>
          </a:xfrm>
          <a:prstGeom prst="rect">
            <a:avLst/>
          </a:prstGeom>
          <a:noFill/>
        </p:spPr>
        <p:txBody>
          <a:bodyPr wrap="square" rtlCol="0">
            <a:spAutoFit/>
          </a:bodyPr>
          <a:lstStyle/>
          <a:p>
            <a:r>
              <a:rPr lang="en-IN" b="1" dirty="0"/>
              <a:t>Observations: </a:t>
            </a:r>
          </a:p>
          <a:p>
            <a:r>
              <a:rPr lang="en-IN" dirty="0"/>
              <a:t>1. The top 6 countries in sales account to 95% of our total sales.</a:t>
            </a:r>
          </a:p>
          <a:p>
            <a:r>
              <a:rPr lang="en-IN" dirty="0"/>
              <a:t>2. Sales are highest in the mid-week(Wednesday, Thursday) and least on Sunday.</a:t>
            </a:r>
          </a:p>
        </p:txBody>
      </p:sp>
    </p:spTree>
    <p:extLst>
      <p:ext uri="{BB962C8B-B14F-4D97-AF65-F5344CB8AC3E}">
        <p14:creationId xmlns:p14="http://schemas.microsoft.com/office/powerpoint/2010/main" val="156172603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263</TotalTime>
  <Words>1389</Words>
  <Application>Microsoft Office PowerPoint</Application>
  <PresentationFormat>On-screen Show (16:9)</PresentationFormat>
  <Paragraphs>72</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 Medium</vt:lpstr>
      <vt:lpstr>Roboto</vt:lpstr>
      <vt:lpstr>Geometric</vt:lpstr>
      <vt:lpstr>Sales Data Analysis</vt:lpstr>
      <vt:lpstr>Overview of Data</vt:lpstr>
      <vt:lpstr>Overview of Data.</vt:lpstr>
      <vt:lpstr>Data Cleaning</vt:lpstr>
      <vt:lpstr>Sales Performance by Quarter of the year.</vt:lpstr>
      <vt:lpstr>Is the company’s performance improving or degrading over time?</vt:lpstr>
      <vt:lpstr>Is the company’s performance improving or degrading over time? </vt:lpstr>
      <vt:lpstr>Important trends visible in the sales data and insights.</vt:lpstr>
      <vt:lpstr>PowerPoint Presentation</vt:lpstr>
      <vt:lpstr>Important trends visible in the sales data and insights. </vt:lpstr>
      <vt:lpstr>Performance in terms of customer acquisition and building customer loyalty</vt:lpstr>
      <vt:lpstr>PowerPoint Presentation</vt:lpstr>
      <vt:lpstr>Performance in terms of customer acquisition and building customer loyalty</vt:lpstr>
      <vt:lpstr>Relationships and drivers of sales that might be hidden in the dataset.</vt:lpstr>
      <vt:lpstr>Relationships and drivers of sales that might be hidden in the dataset. </vt:lpstr>
      <vt:lpstr>Can we take some initiatives based on the data to increase the sales? Based on data can we avoid out of stock situations?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 Analysis</dc:title>
  <dc:creator>neha katla</dc:creator>
  <cp:lastModifiedBy>rohit kasukurthi</cp:lastModifiedBy>
  <cp:revision>13</cp:revision>
  <dcterms:modified xsi:type="dcterms:W3CDTF">2020-09-19T08:07:50Z</dcterms:modified>
</cp:coreProperties>
</file>